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1" r:id="rId4"/>
    <p:sldId id="267" r:id="rId5"/>
    <p:sldId id="257" r:id="rId6"/>
    <p:sldId id="269" r:id="rId7"/>
    <p:sldId id="265" r:id="rId8"/>
    <p:sldId id="274" r:id="rId9"/>
    <p:sldId id="259" r:id="rId10"/>
    <p:sldId id="264" r:id="rId11"/>
    <p:sldId id="260" r:id="rId12"/>
    <p:sldId id="261" r:id="rId13"/>
    <p:sldId id="273" r:id="rId14"/>
    <p:sldId id="262" r:id="rId15"/>
    <p:sldId id="272" r:id="rId16"/>
    <p:sldId id="263" r:id="rId17"/>
    <p:sldId id="275" r:id="rId18"/>
    <p:sldId id="276" r:id="rId19"/>
    <p:sldId id="266" r:id="rId20"/>
    <p:sldId id="268" r:id="rId21"/>
    <p:sldId id="270" r:id="rId22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CCFFCC"/>
    <a:srgbClr val="CCFFFF"/>
    <a:srgbClr val="CCFF99"/>
    <a:srgbClr val="FFFFFF"/>
    <a:srgbClr val="99FF33"/>
    <a:srgbClr val="F6FE9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13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47F74-3BEC-477B-9207-ABDCC8930003}" type="datetimeFigureOut">
              <a:rPr lang="el-GR" smtClean="0"/>
              <a:pPr/>
              <a:t>15/1/2026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E647D-B844-4850-A99A-5DBC010751D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47F74-3BEC-477B-9207-ABDCC8930003}" type="datetimeFigureOut">
              <a:rPr lang="el-GR" smtClean="0"/>
              <a:pPr/>
              <a:t>15/1/2026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E647D-B844-4850-A99A-5DBC010751D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47F74-3BEC-477B-9207-ABDCC8930003}" type="datetimeFigureOut">
              <a:rPr lang="el-GR" smtClean="0"/>
              <a:pPr/>
              <a:t>15/1/2026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E647D-B844-4850-A99A-5DBC010751D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47F74-3BEC-477B-9207-ABDCC8930003}" type="datetimeFigureOut">
              <a:rPr lang="el-GR" smtClean="0"/>
              <a:pPr/>
              <a:t>15/1/2026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E647D-B844-4850-A99A-5DBC010751D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47F74-3BEC-477B-9207-ABDCC8930003}" type="datetimeFigureOut">
              <a:rPr lang="el-GR" smtClean="0"/>
              <a:pPr/>
              <a:t>15/1/2026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E647D-B844-4850-A99A-5DBC010751D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47F74-3BEC-477B-9207-ABDCC8930003}" type="datetimeFigureOut">
              <a:rPr lang="el-GR" smtClean="0"/>
              <a:pPr/>
              <a:t>15/1/2026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E647D-B844-4850-A99A-5DBC010751D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47F74-3BEC-477B-9207-ABDCC8930003}" type="datetimeFigureOut">
              <a:rPr lang="el-GR" smtClean="0"/>
              <a:pPr/>
              <a:t>15/1/2026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E647D-B844-4850-A99A-5DBC010751D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47F74-3BEC-477B-9207-ABDCC8930003}" type="datetimeFigureOut">
              <a:rPr lang="el-GR" smtClean="0"/>
              <a:pPr/>
              <a:t>15/1/2026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E647D-B844-4850-A99A-5DBC010751D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47F74-3BEC-477B-9207-ABDCC8930003}" type="datetimeFigureOut">
              <a:rPr lang="el-GR" smtClean="0"/>
              <a:pPr/>
              <a:t>15/1/2026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E647D-B844-4850-A99A-5DBC010751D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47F74-3BEC-477B-9207-ABDCC8930003}" type="datetimeFigureOut">
              <a:rPr lang="el-GR" smtClean="0"/>
              <a:pPr/>
              <a:t>15/1/2026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E647D-B844-4850-A99A-5DBC010751D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47F74-3BEC-477B-9207-ABDCC8930003}" type="datetimeFigureOut">
              <a:rPr lang="el-GR" smtClean="0"/>
              <a:pPr/>
              <a:t>15/1/2026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E647D-B844-4850-A99A-5DBC010751D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47F74-3BEC-477B-9207-ABDCC8930003}" type="datetimeFigureOut">
              <a:rPr lang="el-GR" smtClean="0"/>
              <a:pPr/>
              <a:t>15/1/2026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E647D-B844-4850-A99A-5DBC010751D6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hyperlink" Target="http://www.astrotheory.gr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gif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64704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l-GR" dirty="0" smtClean="0"/>
              <a:t>Ο γίγαντας του χειμώνα</a:t>
            </a:r>
            <a:endParaRPr lang="el-GR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4211960" y="5949280"/>
            <a:ext cx="4932040" cy="908720"/>
          </a:xfrm>
          <a:solidFill>
            <a:srgbClr val="FF0000"/>
          </a:solidFill>
        </p:spPr>
        <p:txBody>
          <a:bodyPr>
            <a:normAutofit fontScale="92500" lnSpcReduction="20000"/>
          </a:bodyPr>
          <a:lstStyle/>
          <a:p>
            <a:r>
              <a:rPr lang="el-GR" dirty="0" smtClean="0">
                <a:solidFill>
                  <a:srgbClr val="FFFF00"/>
                </a:solidFill>
              </a:rPr>
              <a:t>Το αστέρι που πρωταγωνιστεί στον </a:t>
            </a:r>
            <a:r>
              <a:rPr lang="el-GR" dirty="0">
                <a:solidFill>
                  <a:srgbClr val="FFFF00"/>
                </a:solidFill>
              </a:rPr>
              <a:t>Ω</a:t>
            </a:r>
            <a:r>
              <a:rPr lang="el-GR" dirty="0" smtClean="0">
                <a:solidFill>
                  <a:srgbClr val="FFFF00"/>
                </a:solidFill>
              </a:rPr>
              <a:t>ρίωνα</a:t>
            </a:r>
            <a:endParaRPr lang="el-GR" dirty="0">
              <a:solidFill>
                <a:srgbClr val="FFFF00"/>
              </a:solidFill>
            </a:endParaRPr>
          </a:p>
        </p:txBody>
      </p:sp>
      <p:sp>
        <p:nvSpPr>
          <p:cNvPr id="1026" name="AutoShape 2" descr="How to see Betelgeuse, the Alpha star of the Orion constellation |  Astrotourism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33" name="Picture 9" descr="Betelgeuse (Star) - web21.adot.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64703"/>
            <a:ext cx="9144000" cy="4968553"/>
          </a:xfrm>
          <a:prstGeom prst="rect">
            <a:avLst/>
          </a:prstGeom>
          <a:noFill/>
        </p:spPr>
      </p:pic>
      <p:pic>
        <p:nvPicPr>
          <p:cNvPr id="7" name="6 - Εικόνα" descr="DELPHINsima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70474" y="5733256"/>
            <a:ext cx="3271984" cy="112474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l-GR" dirty="0" smtClean="0"/>
              <a:t>Τα θεωρητικά μοντέλα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548680"/>
            <a:ext cx="9144000" cy="223224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el-GR" dirty="0" smtClean="0"/>
              <a:t>Τα θεωρητικά μοντέλα πρέπει να συμφωνούν με τα παρατηρησιακά δεδομένα. </a:t>
            </a:r>
          </a:p>
          <a:p>
            <a:r>
              <a:rPr lang="el-GR" dirty="0" smtClean="0"/>
              <a:t>Έτσι για την περίπτωση του </a:t>
            </a:r>
            <a:r>
              <a:rPr lang="el-GR" dirty="0" smtClean="0"/>
              <a:t>Μπετελγκέζ με τα 2 ημισφαίρια  </a:t>
            </a:r>
            <a:r>
              <a:rPr lang="el-GR" dirty="0" smtClean="0"/>
              <a:t>έχουμε το μοντέλο της γρήγορης περιστροφής και το μοντέλο των υπέρ κυψελών συναγωγής.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l-GR" dirty="0"/>
          </a:p>
        </p:txBody>
      </p:sp>
      <p:pic>
        <p:nvPicPr>
          <p:cNvPr id="1028" name="Picture 4" descr="The close circumstellar environment of Betelgeuse V. Rotation velocity and  molecular envelope properties from AL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2879822"/>
            <a:ext cx="3995937" cy="3978179"/>
          </a:xfrm>
          <a:prstGeom prst="rect">
            <a:avLst/>
          </a:prstGeom>
          <a:noFill/>
        </p:spPr>
      </p:pic>
      <p:pic>
        <p:nvPicPr>
          <p:cNvPr id="1030" name="Picture 6" descr="Betelgeuse?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84573"/>
            <a:ext cx="4932040" cy="40734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l-GR" dirty="0" smtClean="0"/>
              <a:t>Γρήγορη περιστροφή;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620689"/>
            <a:ext cx="9144000" cy="2880319"/>
          </a:xfrm>
          <a:solidFill>
            <a:srgbClr val="CCFFCC"/>
          </a:solidFill>
        </p:spPr>
        <p:txBody>
          <a:bodyPr>
            <a:normAutofit fontScale="77500" lnSpcReduction="20000"/>
          </a:bodyPr>
          <a:lstStyle/>
          <a:p>
            <a:r>
              <a:rPr lang="el-G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Οι μετρήσεις με τα τηλεσκόπια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ALMA </a:t>
            </a:r>
            <a:r>
              <a:rPr lang="el-G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δείχνουν ότι ο Μπετελγκέζ περιστρέφεται πολύ γρήγορα. Αντί για 0,1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km/s</a:t>
            </a:r>
            <a:r>
              <a:rPr lang="el-G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που προβλέπει η θεωρία για κόκκινο υπεργίγαντα, περιστρέφεται στον ισημερινό του με ταχύτητα πάνω από 5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km/s</a:t>
            </a:r>
            <a:r>
              <a:rPr lang="el-G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!</a:t>
            </a:r>
          </a:p>
          <a:p>
            <a:r>
              <a:rPr lang="el-G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Οι γίγαντες επιβραδύνουν την περιστροφή τους λόγω ισχυρών αστρικών ανέμων και διατήρησης της στροφορμής (αντίθετα με την επιτάχυνση περιστροφής των αστρικών πυρήνων όταν συρρικνωθούν σε αστέρες νετρονίων).</a:t>
            </a:r>
            <a:endParaRPr lang="el-G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7412" name="Picture 4" descr="Is Betelgeuse Really Rotating? Synthetic ALMA Observations of Large-scale  Convection in 3D Simulations of Red Supergiants - IOPscien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3509614"/>
            <a:ext cx="5292080" cy="3348385"/>
          </a:xfrm>
          <a:prstGeom prst="rect">
            <a:avLst/>
          </a:prstGeom>
          <a:noFill/>
        </p:spPr>
      </p:pic>
      <p:pic>
        <p:nvPicPr>
          <p:cNvPr id="17414" name="Picture 6" descr="The slow rotation of the red supergiant Betelgeuse - Observatoire de Paris  - PSL - Centre de recherche en astronomie et astrophysiqu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33056"/>
            <a:ext cx="3703950" cy="2448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 smtClean="0"/>
              <a:t>Betel-body?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764705"/>
            <a:ext cx="9144000" cy="1728191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el-GR" dirty="0" smtClean="0"/>
              <a:t>Η ύπαρξη ή &lt;κατανάλωση&gt; συνοδού αστέρα με 4 ηλιακές μάζες μπορεί να λύσει το μυστήριο της ταχείας περιστροφής. </a:t>
            </a:r>
          </a:p>
          <a:p>
            <a:r>
              <a:rPr lang="el-GR" dirty="0" smtClean="0"/>
              <a:t>Η μεταφορά στροφορμής από τον συνοδό μπορεί να επιτάχυνε την περιστροφή του Μπετελγκέζ.</a:t>
            </a:r>
            <a:endParaRPr lang="el-GR" dirty="0"/>
          </a:p>
        </p:txBody>
      </p:sp>
      <p:pic>
        <p:nvPicPr>
          <p:cNvPr id="18434" name="Picture 2" descr="Illustration of Betelgeuse and its possible low-mass compan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574032"/>
            <a:ext cx="4283968" cy="4283968"/>
          </a:xfrm>
          <a:prstGeom prst="rect">
            <a:avLst/>
          </a:prstGeom>
          <a:noFill/>
        </p:spPr>
      </p:pic>
      <p:sp>
        <p:nvSpPr>
          <p:cNvPr id="7" name="6 - TextBox"/>
          <p:cNvSpPr txBox="1"/>
          <p:nvPr/>
        </p:nvSpPr>
        <p:spPr>
          <a:xfrm>
            <a:off x="0" y="2492896"/>
            <a:ext cx="47880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rgbClr val="00B050"/>
                </a:solidFill>
              </a:rPr>
              <a:t>Η σκόνη που τον &lt;σκοτείνιασε&gt; πριν </a:t>
            </a:r>
            <a:r>
              <a:rPr lang="el-GR" sz="2400" dirty="0" smtClean="0">
                <a:solidFill>
                  <a:srgbClr val="00B050"/>
                </a:solidFill>
              </a:rPr>
              <a:t>6 </a:t>
            </a:r>
            <a:r>
              <a:rPr lang="el-GR" sz="2400" dirty="0" smtClean="0">
                <a:solidFill>
                  <a:srgbClr val="00B050"/>
                </a:solidFill>
              </a:rPr>
              <a:t>έτη  μπορεί να έχει να κάνει με τον συνοδό του. </a:t>
            </a:r>
            <a:endParaRPr lang="en-US" sz="2400" dirty="0" smtClean="0">
              <a:solidFill>
                <a:srgbClr val="00B050"/>
              </a:solidFill>
            </a:endParaRPr>
          </a:p>
          <a:p>
            <a:r>
              <a:rPr lang="el-GR" sz="2400" dirty="0" smtClean="0">
                <a:solidFill>
                  <a:srgbClr val="00B050"/>
                </a:solidFill>
              </a:rPr>
              <a:t>Μετά το σκοτείνιασμα ελαττώθηκε η περιοδικότητα λαμπρότητας του  Μπετελγκέζ από 400 ημέρες σε 200. </a:t>
            </a:r>
            <a:endParaRPr lang="el-GR" sz="2400" dirty="0">
              <a:solidFill>
                <a:srgbClr val="00B050"/>
              </a:solidFill>
            </a:endParaRPr>
          </a:p>
        </p:txBody>
      </p:sp>
      <p:pic>
        <p:nvPicPr>
          <p:cNvPr id="8" name="Picture 6" descr="Betelgeuse Will Disappear Monday… Briefly. – South Plains Astronomy Clu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25144"/>
            <a:ext cx="4860032" cy="21328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l-GR" dirty="0" smtClean="0"/>
              <a:t>Η επίδραση του συνοδού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692696"/>
            <a:ext cx="5220072" cy="3528391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el-GR" dirty="0" smtClean="0"/>
              <a:t>Η απότομη ελάττωση της λαμπρότητας του Μπετελγκέζ το 2020 μπορεί να οφείλεται σε σκόνη που απελευθερώθηκε από μία σχετικά ψυχρότερη περιοχή της φωτόσφαιράς του.</a:t>
            </a:r>
          </a:p>
          <a:p>
            <a:r>
              <a:rPr lang="el-GR" dirty="0" smtClean="0"/>
              <a:t>Ακόμα δεν γνωρίζουμε πως ακριβώς μπορεί ο υποτιθέμενος συνοδός να έχει τέτοια επίδραση στον Μπετελγκέζ. </a:t>
            </a:r>
          </a:p>
          <a:p>
            <a:r>
              <a:rPr lang="el-GR" dirty="0" smtClean="0"/>
              <a:t>Μπορεί να πρόκειται για υλικό από τον συνοδό ή για υλικό από το εσωτερικό του Μπετελγκέζ. </a:t>
            </a:r>
            <a:endParaRPr lang="el-GR" dirty="0"/>
          </a:p>
        </p:txBody>
      </p:sp>
      <p:pic>
        <p:nvPicPr>
          <p:cNvPr id="30722" name="Picture 2" descr="Surprise! Betelgeuse May Have Swallowed Another star, and yet it Could  Explode at any time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4650075"/>
            <a:ext cx="3923928" cy="2207925"/>
          </a:xfrm>
          <a:prstGeom prst="rect">
            <a:avLst/>
          </a:prstGeom>
          <a:noFill/>
        </p:spPr>
      </p:pic>
      <p:pic>
        <p:nvPicPr>
          <p:cNvPr id="30724" name="Picture 4" descr="Betelgeuse: two stars, but no supernova? 😮🌟⁠ ⁠ It turns out, our favorite  red supergiant might have a companion star! And this could mean Betelgeuse  won't go supernova anytime soon.⁠ ⁠ Here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0944" y="692696"/>
            <a:ext cx="3933056" cy="3933056"/>
          </a:xfrm>
          <a:prstGeom prst="rect">
            <a:avLst/>
          </a:prstGeom>
          <a:noFill/>
        </p:spPr>
      </p:pic>
      <p:pic>
        <p:nvPicPr>
          <p:cNvPr id="30726" name="Picture 6" descr="Betelgeuse Supernov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64119"/>
            <a:ext cx="3697660" cy="25938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67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l-GR" dirty="0" smtClean="0"/>
              <a:t>Το εναλλακτικό σενάριο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476673"/>
            <a:ext cx="9144000" cy="2088232"/>
          </a:xfrm>
          <a:solidFill>
            <a:srgbClr val="CCFF99"/>
          </a:solidFill>
        </p:spPr>
        <p:txBody>
          <a:bodyPr>
            <a:normAutofit fontScale="77500" lnSpcReduction="20000"/>
          </a:bodyPr>
          <a:lstStyle/>
          <a:p>
            <a:r>
              <a:rPr lang="el-GR" dirty="0" smtClean="0"/>
              <a:t>Όπως πάντα, στην αστρονομία υπάρχει και ένα εναλλακτικό σενάριο. </a:t>
            </a:r>
          </a:p>
          <a:p>
            <a:r>
              <a:rPr lang="el-GR" dirty="0" smtClean="0"/>
              <a:t>Η ερυθρολίσθηση μπορεί να μην προέρχεται από την γρήγορη περιστροφή αλλά από μία τεράστια κυψέλη που δημιουργήθηκε λόγω της συναγωγής στο εσωτερικό του αστεριού.</a:t>
            </a:r>
          </a:p>
          <a:p>
            <a:endParaRPr lang="el-GR" dirty="0"/>
          </a:p>
        </p:txBody>
      </p:sp>
      <p:pic>
        <p:nvPicPr>
          <p:cNvPr id="7" name="Picture 2" descr="C:\Users\Leon\Desktop\bet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596908"/>
            <a:ext cx="7524329" cy="42610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  <a:solidFill>
            <a:srgbClr val="CCFF99"/>
          </a:solidFill>
        </p:spPr>
        <p:txBody>
          <a:bodyPr/>
          <a:lstStyle/>
          <a:p>
            <a:r>
              <a:rPr lang="el-GR" dirty="0" smtClean="0"/>
              <a:t>Κυψέλες πιο μεγάλες από τον ήλιο μας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2376264"/>
          </a:xfrm>
          <a:solidFill>
            <a:srgbClr val="FFCC66"/>
          </a:solidFill>
        </p:spPr>
        <p:txBody>
          <a:bodyPr>
            <a:normAutofit fontScale="85000" lnSpcReduction="20000"/>
          </a:bodyPr>
          <a:lstStyle/>
          <a:p>
            <a:r>
              <a:rPr lang="el-GR" dirty="0" smtClean="0"/>
              <a:t>Ενώ στον ήλιο μας οι κυψέλες στην κοκκιδίωση έχουν μέγεθος μερικές χιλιάδες χιλιόμετρα και διάρκεια μερικά λεπτά, στον Μπετελγκέζ καταλαμβάνουν μεγάλο μέρος της τεράστιας επιφάνειάς του και διαρκούνε για έτη. </a:t>
            </a:r>
          </a:p>
          <a:p>
            <a:r>
              <a:rPr lang="el-GR" dirty="0" smtClean="0"/>
              <a:t>Η εκτίναξη υλικού από μία τεράστια κυψέλη μπορεί να σκοτείνιασε τον Μπετελγκέζ.</a:t>
            </a:r>
            <a:endParaRPr lang="en-US" dirty="0" smtClean="0"/>
          </a:p>
          <a:p>
            <a:endParaRPr lang="el-GR" dirty="0"/>
          </a:p>
        </p:txBody>
      </p:sp>
      <p:pic>
        <p:nvPicPr>
          <p:cNvPr id="4" name="Picture 2" descr="Radiative hydrodynamics simulations of red supergiant stars - I.  interpretation of interferometric observati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19823"/>
            <a:ext cx="4283968" cy="3538177"/>
          </a:xfrm>
          <a:prstGeom prst="rect">
            <a:avLst/>
          </a:prstGeom>
          <a:noFill/>
        </p:spPr>
      </p:pic>
      <p:pic>
        <p:nvPicPr>
          <p:cNvPr id="5" name="Picture 4" descr="astrophysics - Solar granulation pictures showing a wonderous spatial  resolution - Physics Stack Exch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0984" y="3284984"/>
            <a:ext cx="3573016" cy="3573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r>
              <a:rPr lang="el-GR" dirty="0" smtClean="0"/>
              <a:t>Που υπερτερεί το σενάριο του συνοδού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548681"/>
            <a:ext cx="9144000" cy="151216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el-GR" dirty="0" smtClean="0"/>
              <a:t>Σχεδόν όλα τα αστέρια μεγάλης μάζας έχουν συνοδό. </a:t>
            </a:r>
          </a:p>
          <a:p>
            <a:r>
              <a:rPr lang="el-GR" dirty="0" smtClean="0"/>
              <a:t>Το εναλλακτικό σενάριο βασίζεται σε μια προσομοίωση ενός αστεριού με 5 ηλιακές μάζες στην κύρια ακολουθία. </a:t>
            </a:r>
            <a:endParaRPr lang="en-US" dirty="0" smtClean="0"/>
          </a:p>
          <a:p>
            <a:pPr>
              <a:buNone/>
            </a:pPr>
            <a:endParaRPr lang="el-GR" dirty="0"/>
          </a:p>
        </p:txBody>
      </p:sp>
      <p:pic>
        <p:nvPicPr>
          <p:cNvPr id="2050" name="Picture 2" descr="R Doradus - Wikipe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36" y="3198012"/>
            <a:ext cx="9090764" cy="3659988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0" y="2060848"/>
            <a:ext cx="9144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Το </a:t>
            </a:r>
            <a:r>
              <a:rPr lang="en-US" sz="2000" dirty="0" smtClean="0">
                <a:solidFill>
                  <a:srgbClr val="FF0000"/>
                </a:solidFill>
              </a:rPr>
              <a:t>R Doradus</a:t>
            </a:r>
            <a:r>
              <a:rPr lang="el-GR" sz="2000" dirty="0" smtClean="0">
                <a:solidFill>
                  <a:srgbClr val="FF0000"/>
                </a:solidFill>
              </a:rPr>
              <a:t> είναι ένας κόκκινος γίγαντας με 1 ηλιακή μάζα και 350 φορές το μέγεθος του ήλιου, σε απόσταση 180 έτη φωτός. Παρουσιάζει κυψέλες με μέγεθος 75 φορές αυτό του ηλίου!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l-GR" dirty="0" smtClean="0"/>
              <a:t>Τα τελευταία νέα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692696"/>
            <a:ext cx="3419872" cy="616530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Στην αστρονομία τίποτα δεν είναι χειροπιαστό. </a:t>
            </a:r>
          </a:p>
          <a:p>
            <a:r>
              <a:rPr lang="el-GR" dirty="0" smtClean="0"/>
              <a:t>Όλα στηρίζονται σε θεωρίες που επιβεβαιώνονται παρατηρησιακά.</a:t>
            </a:r>
          </a:p>
          <a:p>
            <a:r>
              <a:rPr lang="el-GR" dirty="0" smtClean="0"/>
              <a:t>Έτσι η ανακάλυψη του συνοδού του Μπετελγκέζ αποτελεί </a:t>
            </a:r>
            <a:r>
              <a:rPr lang="el-GR" dirty="0" smtClean="0"/>
              <a:t>την δικαίωση </a:t>
            </a:r>
            <a:r>
              <a:rPr lang="el-GR" dirty="0" smtClean="0"/>
              <a:t>των θεωρητικών μοντέλων</a:t>
            </a:r>
            <a:r>
              <a:rPr lang="en-US" dirty="0" smtClean="0"/>
              <a:t>.</a:t>
            </a:r>
            <a:endParaRPr lang="el-GR" dirty="0"/>
          </a:p>
        </p:txBody>
      </p:sp>
      <p:pic>
        <p:nvPicPr>
          <p:cNvPr id="2050" name="Picture 2" descr="NASA Scientist Finds Predicted Companion Star to Betelgeuse - NAS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5506" y="692696"/>
            <a:ext cx="5698494" cy="6165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l-GR" dirty="0" smtClean="0"/>
              <a:t>Το διπλό σύστημα του Μπετελγκέζ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692697"/>
            <a:ext cx="9144000" cy="122413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el-GR" dirty="0" smtClean="0"/>
              <a:t>Ο συνοδός του (</a:t>
            </a:r>
            <a:r>
              <a:rPr lang="en-US" dirty="0" smtClean="0"/>
              <a:t>Siwarha) </a:t>
            </a:r>
            <a:r>
              <a:rPr lang="el-GR" dirty="0" smtClean="0"/>
              <a:t>είναι κατά 6 μεγέθη πιο αμυδρός </a:t>
            </a:r>
            <a:r>
              <a:rPr lang="en-US" dirty="0" smtClean="0"/>
              <a:t>(100 </a:t>
            </a:r>
            <a:r>
              <a:rPr lang="el-GR" dirty="0" smtClean="0"/>
              <a:t>φορές). </a:t>
            </a:r>
          </a:p>
          <a:p>
            <a:r>
              <a:rPr lang="el-GR" dirty="0" smtClean="0"/>
              <a:t>Η μάζα του είναι 1,5 ηλιακές, περίπου όση ο πυρήνας του Μπετελγκέζ. </a:t>
            </a:r>
          </a:p>
          <a:p>
            <a:r>
              <a:rPr lang="el-GR" dirty="0" smtClean="0"/>
              <a:t>Βρίσκεται σε απόσταση από τον Μπετελγκέζ μόλις όση ο Δίας από την Γη. </a:t>
            </a:r>
            <a:endParaRPr lang="el-GR" dirty="0"/>
          </a:p>
        </p:txBody>
      </p:sp>
      <p:pic>
        <p:nvPicPr>
          <p:cNvPr id="1026" name="Picture 2" descr="Betelgeuse's Companion Star May Have Been Seen at Last | IPA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7494" y="2204865"/>
            <a:ext cx="7446506" cy="4653136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1" y="1916832"/>
            <a:ext cx="1619671" cy="3693319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tx2">
                    <a:lumMod val="50000"/>
                  </a:schemeClr>
                </a:solidFill>
              </a:rPr>
              <a:t>Η μικρή ηλικία του συστήματος – 8 εκατομμύρια έτη-σημαίνει ότι ο συνοδός του ακόμα δεν είναι κανονικό αστέρι!</a:t>
            </a:r>
          </a:p>
          <a:p>
            <a:r>
              <a:rPr lang="el-GR" dirty="0" smtClean="0">
                <a:solidFill>
                  <a:schemeClr val="tx2">
                    <a:lumMod val="50000"/>
                  </a:schemeClr>
                </a:solidFill>
              </a:rPr>
              <a:t>Δεν συντήκει Υδρογόνο σε Ήλιο στον πυρήνα του.</a:t>
            </a:r>
            <a:endParaRPr lang="el-GR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l-GR" dirty="0" smtClean="0"/>
              <a:t>Οι επόμενες παρατηρήσεις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548680"/>
            <a:ext cx="9144000" cy="2808313"/>
          </a:xfrm>
          <a:solidFill>
            <a:srgbClr val="FFFFFF"/>
          </a:solidFill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Οι αστρονόμοι ελπίζουν να έχουν στην διάθεσή τους νέα παρατηρησιακά δεδομένα που να οδηγήσουν σε οριστικά συμπεράσματα. </a:t>
            </a:r>
          </a:p>
          <a:p>
            <a:r>
              <a:rPr lang="el-GR" dirty="0" smtClean="0"/>
              <a:t>Η εξέλιξη της περιοδικότητας της καμπύλης φωτός θα βοηθήσει σε αυτό. </a:t>
            </a:r>
            <a:endParaRPr lang="en-US" dirty="0" smtClean="0"/>
          </a:p>
          <a:p>
            <a:r>
              <a:rPr lang="el-GR" dirty="0" smtClean="0"/>
              <a:t>Θα υπάρξει και νέο επεισόδιο &lt;σκοτεινιάσματος&gt;? </a:t>
            </a:r>
            <a:endParaRPr lang="el-GR" dirty="0"/>
          </a:p>
        </p:txBody>
      </p:sp>
      <p:pic>
        <p:nvPicPr>
          <p:cNvPr id="23554" name="Picture 2" descr="Betelgeuse's Great Dimming: The Aftermath - Sky &amp; Telescope - Sky &amp;  Telesco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401148"/>
            <a:ext cx="4788024" cy="3437801"/>
          </a:xfrm>
          <a:prstGeom prst="rect">
            <a:avLst/>
          </a:prstGeom>
          <a:noFill/>
        </p:spPr>
      </p:pic>
      <p:pic>
        <p:nvPicPr>
          <p:cNvPr id="23556" name="Picture 4" descr="Mysterious dimming of Betelgeuse: Dust clearing up | AI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6991"/>
            <a:ext cx="3491880" cy="34918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672"/>
          </a:xfrm>
          <a:solidFill>
            <a:schemeClr val="accent6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l-GR" dirty="0" smtClean="0"/>
              <a:t>Ο κοντινός μας κόκκινος υπεργίγαντας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476672"/>
            <a:ext cx="9144000" cy="2088232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el-GR" dirty="0" smtClean="0"/>
              <a:t>Ο Μπετελγκέζ βρίσκεται σε απόσταση 600 έτη φωτός. </a:t>
            </a:r>
            <a:endParaRPr lang="el-GR" dirty="0" smtClean="0"/>
          </a:p>
          <a:p>
            <a:r>
              <a:rPr lang="el-GR" dirty="0" smtClean="0"/>
              <a:t>Στην </a:t>
            </a:r>
            <a:r>
              <a:rPr lang="el-GR" dirty="0" smtClean="0"/>
              <a:t>κύρια ακολουθία </a:t>
            </a:r>
            <a:r>
              <a:rPr lang="el-GR" dirty="0" smtClean="0"/>
              <a:t>(όταν έγινε αστέρι) είχε </a:t>
            </a:r>
            <a:r>
              <a:rPr lang="el-GR" dirty="0" smtClean="0"/>
              <a:t>16 φορές την μάζα του ηλίου. </a:t>
            </a:r>
          </a:p>
          <a:p>
            <a:r>
              <a:rPr lang="el-GR" dirty="0" smtClean="0"/>
              <a:t>Η μάζα του ελαττώνεται λόγω των ισχυρών αστρικών ανέμων και της μικρής επιφανειακής του βαρύτητας. Στον πυρήνα του μεταστοιχειώνεται το Ήλιο</a:t>
            </a:r>
            <a:r>
              <a:rPr lang="en-US" dirty="0" smtClean="0"/>
              <a:t> </a:t>
            </a:r>
            <a:r>
              <a:rPr lang="el-GR" dirty="0" smtClean="0"/>
              <a:t>σε Άνθρακα.</a:t>
            </a:r>
          </a:p>
        </p:txBody>
      </p:sp>
      <p:pic>
        <p:nvPicPr>
          <p:cNvPr id="4" name="Picture 2" descr="l5S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564904"/>
            <a:ext cx="7983649" cy="4293096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6732240" y="5157192"/>
            <a:ext cx="1512168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rgbClr val="FF0000"/>
                </a:solidFill>
              </a:rPr>
              <a:t> Σημερινή κατάσταση</a:t>
            </a:r>
            <a:endParaRPr lang="el-GR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l-GR" dirty="0" smtClean="0"/>
              <a:t>Παλιά ήταν κίτρινος!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692696"/>
            <a:ext cx="9144000" cy="3600400"/>
          </a:xfrm>
          <a:solidFill>
            <a:srgbClr val="FFC000"/>
          </a:solidFill>
        </p:spPr>
        <p:txBody>
          <a:bodyPr>
            <a:normAutofit fontScale="77500" lnSpcReduction="20000"/>
          </a:bodyPr>
          <a:lstStyle/>
          <a:p>
            <a:r>
              <a:rPr lang="el-GR" dirty="0" smtClean="0"/>
              <a:t>Ιστορικές αναφορές στον Μπετελγκέζ από Κινέζους και Ρωμαίους παρατηρητές μας δείχνουν ότι μέχρι πριν 2000 έτη ήταν μάλλον κίτρινος- πορτοκαλί παρά κόκκινος. </a:t>
            </a:r>
          </a:p>
          <a:p>
            <a:r>
              <a:rPr lang="el-GR" dirty="0" smtClean="0"/>
              <a:t>Τον παρομοίαζαν με τον Κρόνο. Αντίθετα με τον Αντάρη, που αναφέρεται από εκείνη την εποχή ως κόκκινος σαν τον Άρη. </a:t>
            </a:r>
          </a:p>
          <a:p>
            <a:r>
              <a:rPr lang="el-GR" dirty="0" smtClean="0"/>
              <a:t>Τον μεσαίωνα  ο Μπετελγκέζ περιγράφεται ως κόκκινος, πιο κόκκινος από τον Αλντεμπαράν στον Ταύρο (Μπράχε).</a:t>
            </a:r>
          </a:p>
          <a:p>
            <a:r>
              <a:rPr lang="el-GR" dirty="0" smtClean="0"/>
              <a:t>Η επιφανειακή του θερμοκρασία ελαττώθηκε λόγω διαστολής- κάτι που ταιριάζει με την εξέλιξη ενός αστεριού με την μάζα του.</a:t>
            </a:r>
            <a:endParaRPr lang="el-GR" dirty="0"/>
          </a:p>
        </p:txBody>
      </p:sp>
      <p:pic>
        <p:nvPicPr>
          <p:cNvPr id="1028" name="Picture 4" descr="451 Betelgeuse Royalty-Free Images, Stock Photos &amp; Pictures | Shuttersto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5182" y="4653136"/>
            <a:ext cx="4968818" cy="2204864"/>
          </a:xfrm>
          <a:prstGeom prst="rect">
            <a:avLst/>
          </a:prstGeom>
          <a:noFill/>
        </p:spPr>
      </p:pic>
      <p:pic>
        <p:nvPicPr>
          <p:cNvPr id="2050" name="Picture 2" descr="Main Sequence - Betelgeuse the Red Gia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99402"/>
            <a:ext cx="4139952" cy="25585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  <a:solidFill>
            <a:srgbClr val="FFC000"/>
          </a:solidFill>
        </p:spPr>
        <p:txBody>
          <a:bodyPr/>
          <a:lstStyle/>
          <a:p>
            <a:r>
              <a:rPr lang="el-GR" dirty="0" smtClean="0"/>
              <a:t>Ευχαριστώ για την προσοχή σας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6228184" y="6453336"/>
            <a:ext cx="2915816" cy="404664"/>
          </a:xfrm>
          <a:solidFill>
            <a:srgbClr val="CCFF99"/>
          </a:solidFill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hlinkClick r:id="rId2"/>
              </a:rPr>
              <a:t>www.astrotheory.gr</a:t>
            </a:r>
            <a:r>
              <a:rPr lang="el-GR" dirty="0" smtClean="0"/>
              <a:t> </a:t>
            </a:r>
            <a:endParaRPr lang="en-US" dirty="0" smtClean="0"/>
          </a:p>
          <a:p>
            <a:pPr>
              <a:buNone/>
            </a:pPr>
            <a:endParaRPr lang="el-GR" dirty="0"/>
          </a:p>
        </p:txBody>
      </p:sp>
      <p:pic>
        <p:nvPicPr>
          <p:cNvPr id="27650" name="Picture 2" descr="Beetlejuice Beetlejuice – Bedford Playhou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764704"/>
            <a:ext cx="2208677" cy="3312368"/>
          </a:xfrm>
          <a:prstGeom prst="rect">
            <a:avLst/>
          </a:prstGeom>
          <a:noFill/>
        </p:spPr>
      </p:pic>
      <p:pic>
        <p:nvPicPr>
          <p:cNvPr id="27652" name="Picture 4" descr="Reflecting on Hollywood's Aging Action Stars | by Larrylambert | Medi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43740" y="764704"/>
            <a:ext cx="2100234" cy="2520280"/>
          </a:xfrm>
          <a:prstGeom prst="rect">
            <a:avLst/>
          </a:prstGeom>
          <a:noFill/>
        </p:spPr>
      </p:pic>
      <p:pic>
        <p:nvPicPr>
          <p:cNvPr id="2050" name="Picture 2" descr="Colourful ALMA vista | ALM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4373664"/>
            <a:ext cx="5436096" cy="2484336"/>
          </a:xfrm>
          <a:prstGeom prst="rect">
            <a:avLst/>
          </a:prstGeom>
          <a:noFill/>
        </p:spPr>
      </p:pic>
      <p:pic>
        <p:nvPicPr>
          <p:cNvPr id="2054" name="Picture 6" descr="Astronomy Jokes - The Astro Lounge - Stargazers Loung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237747"/>
            <a:ext cx="3707904" cy="2620253"/>
          </a:xfrm>
          <a:prstGeom prst="rect">
            <a:avLst/>
          </a:prstGeom>
          <a:noFill/>
        </p:spPr>
      </p:pic>
      <p:pic>
        <p:nvPicPr>
          <p:cNvPr id="1026" name="Picture 2" descr="The Night Sky When BETELGEUSE Goes SUPERNOVA - YouTub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5976" y="764704"/>
            <a:ext cx="4788024" cy="35910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  <a:solidFill>
            <a:srgbClr val="FF0000"/>
          </a:solidFill>
        </p:spPr>
        <p:txBody>
          <a:bodyPr/>
          <a:lstStyle/>
          <a:p>
            <a:r>
              <a:rPr lang="el-GR" dirty="0" smtClean="0"/>
              <a:t>Με λαμπρό μέλλον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5013176"/>
            <a:ext cx="9144000" cy="1844825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Ο Μπετελγκέζ θα τερματίσει την ζωή του με μια έκρηξη σουπερνόβα τύπου </a:t>
            </a:r>
            <a:r>
              <a:rPr lang="en-US" dirty="0" smtClean="0"/>
              <a:t>cc (core collapse)</a:t>
            </a:r>
            <a:r>
              <a:rPr lang="el-GR" dirty="0" smtClean="0"/>
              <a:t>. </a:t>
            </a:r>
          </a:p>
          <a:p>
            <a:r>
              <a:rPr lang="el-GR" dirty="0" smtClean="0"/>
              <a:t>Ο πυρήνας του θα συρρικνωθεί σε αστέρα νετρονίων με διάμετρο 20 χιλιόμετρα και μάζα 1,5 ηλιακές.  </a:t>
            </a:r>
          </a:p>
          <a:p>
            <a:endParaRPr lang="el-GR" dirty="0"/>
          </a:p>
        </p:txBody>
      </p:sp>
      <p:pic>
        <p:nvPicPr>
          <p:cNvPr id="4" name="Picture 2" descr="Post-Main Sequence Sta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764704"/>
            <a:ext cx="6588224" cy="4212769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0" y="764704"/>
            <a:ext cx="251926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>
                <a:solidFill>
                  <a:srgbClr val="C00000"/>
                </a:solidFill>
              </a:rPr>
              <a:t> </a:t>
            </a:r>
            <a:r>
              <a:rPr lang="el-GR" sz="2400" dirty="0" smtClean="0">
                <a:solidFill>
                  <a:srgbClr val="C00000"/>
                </a:solidFill>
              </a:rPr>
              <a:t>Η ηλικία του Μπετελγκέζ είναι περίπου 10 εκατομμύρια έτη. </a:t>
            </a:r>
            <a:endParaRPr lang="en-US" sz="2400" dirty="0" smtClean="0">
              <a:solidFill>
                <a:srgbClr val="C00000"/>
              </a:solidFill>
            </a:endParaRPr>
          </a:p>
          <a:p>
            <a:r>
              <a:rPr lang="el-GR" sz="2400" dirty="0" smtClean="0">
                <a:solidFill>
                  <a:srgbClr val="C00000"/>
                </a:solidFill>
              </a:rPr>
              <a:t>Σε 100.000 έτη θα εκραγεί ως σουπερνόβα.</a:t>
            </a:r>
            <a:endParaRPr lang="en-US" sz="2400" dirty="0" smtClean="0">
              <a:solidFill>
                <a:srgbClr val="C00000"/>
              </a:solidFill>
            </a:endParaRPr>
          </a:p>
          <a:p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l-GR" sz="2400" dirty="0" smtClean="0">
                <a:solidFill>
                  <a:srgbClr val="C00000"/>
                </a:solidFill>
              </a:rPr>
              <a:t>Θα είναι ένα μοναδικό θέαμα στον νυχτερινό ουρανό της Γης.</a:t>
            </a:r>
            <a:endParaRPr lang="el-GR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5004048" cy="980728"/>
          </a:xfrm>
          <a:solidFill>
            <a:srgbClr val="FFCC66"/>
          </a:solidFill>
        </p:spPr>
        <p:txBody>
          <a:bodyPr>
            <a:normAutofit fontScale="90000"/>
          </a:bodyPr>
          <a:lstStyle/>
          <a:p>
            <a:r>
              <a:rPr lang="el-GR" dirty="0" smtClean="0"/>
              <a:t>Ψηλά στο διάγραμμα </a:t>
            </a:r>
            <a:r>
              <a:rPr lang="en-US" dirty="0" smtClean="0"/>
              <a:t>H/R</a:t>
            </a:r>
            <a:endParaRPr lang="el-GR" dirty="0"/>
          </a:p>
        </p:txBody>
      </p:sp>
      <p:sp>
        <p:nvSpPr>
          <p:cNvPr id="4" name="3 - Θέση περιεχομένου"/>
          <p:cNvSpPr txBox="1">
            <a:spLocks noGrp="1"/>
          </p:cNvSpPr>
          <p:nvPr>
            <p:ph idx="1"/>
          </p:nvPr>
        </p:nvSpPr>
        <p:spPr>
          <a:xfrm>
            <a:off x="0" y="980728"/>
            <a:ext cx="4860032" cy="20128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Τα αστέρια μεγάλης μάζας είναι πολύ σπάνια. </a:t>
            </a:r>
          </a:p>
          <a:p>
            <a:r>
              <a:rPr lang="el-G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Εξελίσσονται πολύ πιο γρήγορα από τα αστέρια μικρής και μεσαίας μάζας.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4578" name="Picture 2" descr="Birth - Betelgeuse the Red Gia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0"/>
            <a:ext cx="4139952" cy="2217737"/>
          </a:xfrm>
          <a:prstGeom prst="rect">
            <a:avLst/>
          </a:prstGeom>
          <a:noFill/>
        </p:spPr>
      </p:pic>
      <p:pic>
        <p:nvPicPr>
          <p:cNvPr id="24580" name="Picture 4" descr="11.3: H-R Diagram for Milky Way Stars - Physics LibreTex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254546"/>
            <a:ext cx="4283968" cy="4603454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0" y="2996952"/>
            <a:ext cx="478802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rgbClr val="C00000"/>
                </a:solidFill>
              </a:rPr>
              <a:t> </a:t>
            </a:r>
            <a:r>
              <a:rPr lang="el-GR" sz="2400" dirty="0" smtClean="0">
                <a:solidFill>
                  <a:srgbClr val="C00000"/>
                </a:solidFill>
              </a:rPr>
              <a:t>Παρατηρούμε ελάχιστα αστέρια μεγάλης μάζας στον νυχτερινό ουρανό και ακόμα λιγότερους υπεργίγαντες παρά την μεγάλη λαμπρότητά τους. 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</a:p>
          <a:p>
            <a:r>
              <a:rPr lang="el-GR" sz="2400" dirty="0" smtClean="0">
                <a:solidFill>
                  <a:srgbClr val="C00000"/>
                </a:solidFill>
              </a:rPr>
              <a:t>Αντίθετα με την άνω, η κάτω κύρια ακολουθία είναι πολύ &lt;πυκνοκατοικημένη&gt;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l-GR" sz="2400" dirty="0" smtClean="0">
                <a:solidFill>
                  <a:srgbClr val="C00000"/>
                </a:solidFill>
              </a:rPr>
              <a:t>με αστέρια μικρότερης μάζας από τον ήλιο μας.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endParaRPr lang="el-GR" sz="2400" dirty="0" smtClean="0">
              <a:solidFill>
                <a:srgbClr val="C00000"/>
              </a:solidFill>
            </a:endParaRPr>
          </a:p>
          <a:p>
            <a:endParaRPr lang="el-G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  <a:solidFill>
            <a:schemeClr val="bg2">
              <a:lumMod val="90000"/>
            </a:schemeClr>
          </a:solidFill>
        </p:spPr>
        <p:txBody>
          <a:bodyPr>
            <a:normAutofit fontScale="90000"/>
          </a:bodyPr>
          <a:lstStyle/>
          <a:p>
            <a:r>
              <a:rPr lang="el-GR" dirty="0" smtClean="0"/>
              <a:t>Ένα τεράστιο αστέρι</a:t>
            </a:r>
            <a:endParaRPr lang="el-GR" dirty="0"/>
          </a:p>
        </p:txBody>
      </p:sp>
      <p:sp>
        <p:nvSpPr>
          <p:cNvPr id="5" name="4 - Θέση περιεχομένου"/>
          <p:cNvSpPr>
            <a:spLocks noGrp="1"/>
          </p:cNvSpPr>
          <p:nvPr>
            <p:ph idx="1"/>
          </p:nvPr>
        </p:nvSpPr>
        <p:spPr>
          <a:xfrm>
            <a:off x="0" y="620689"/>
            <a:ext cx="9144000" cy="237626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el-GR" dirty="0" smtClean="0"/>
              <a:t>Η ακτίνα του Μπετελγκέζ είναι 5,5 αστρονομικές μονάδες ή 1200 φορές αυτή του ήλιου μας. </a:t>
            </a:r>
          </a:p>
          <a:p>
            <a:r>
              <a:rPr lang="el-GR" dirty="0" smtClean="0"/>
              <a:t>Αν έμπαινε στην θέση του ήλιου στο πλανητικό μας σύστημα, άνετα θα έφτανε την τροχιά του Δία.</a:t>
            </a:r>
            <a:endParaRPr lang="en-US" dirty="0" smtClean="0"/>
          </a:p>
          <a:p>
            <a:r>
              <a:rPr lang="el-GR" dirty="0" smtClean="0"/>
              <a:t>Αυτό επιτρέπει στα μεγάλα τηλεσκόπια να πετύχουν ανάλυση της επιφάνειας του.  Αντίθετα με σχεδόν όλα τα αστέρια, δεν αποτελεί  σημειακό αντικείμενο. </a:t>
            </a:r>
            <a:endParaRPr lang="en-US" dirty="0" smtClean="0"/>
          </a:p>
          <a:p>
            <a:pPr>
              <a:buNone/>
            </a:pPr>
            <a:endParaRPr lang="el-GR" dirty="0"/>
          </a:p>
        </p:txBody>
      </p:sp>
      <p:pic>
        <p:nvPicPr>
          <p:cNvPr id="14338" name="Picture 2" descr="New Release - 🌟✨ **Comparing the Sizes of Stars: Sun, a, Pollux, Arcturus,  Rigel, Antares, and Betelgeuse** ✨🌟 The universe is home to a diverse  array of stars, each varying significantly 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3006080"/>
            <a:ext cx="3851920" cy="3851920"/>
          </a:xfrm>
          <a:prstGeom prst="rect">
            <a:avLst/>
          </a:prstGeom>
          <a:noFill/>
        </p:spPr>
      </p:pic>
      <p:pic>
        <p:nvPicPr>
          <p:cNvPr id="14340" name="Picture 4" descr="Hubble Helps Uncover the Mystery of the Dimming of Betelgeuse | ESA/Hubb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040"/>
            <a:ext cx="3068960" cy="3068960"/>
          </a:xfrm>
          <a:prstGeom prst="rect">
            <a:avLst/>
          </a:prstGeom>
          <a:noFill/>
        </p:spPr>
      </p:pic>
      <p:pic>
        <p:nvPicPr>
          <p:cNvPr id="11266" name="Picture 2" descr="r/spaceporn - a diagram of the solar syste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5034" y="2996952"/>
            <a:ext cx="2268606" cy="2520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l-GR" dirty="0" smtClean="0"/>
              <a:t>Μέχρι που φτάνει ένα αστέρι;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620688"/>
            <a:ext cx="4427984" cy="259228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el-GR" dirty="0" smtClean="0"/>
              <a:t>Είναι δύσκολο να καθορίσουμε τα όρια μιας μπάλας καυτού αερίου όπως είναι ένα αστέρι.</a:t>
            </a:r>
          </a:p>
          <a:p>
            <a:r>
              <a:rPr lang="el-GR" dirty="0" smtClean="0"/>
              <a:t>Η επίδραση του Μπετελγκέζ φτάνει πολύ πιο μακριά από την φωτόσφαιρά του.</a:t>
            </a:r>
          </a:p>
          <a:p>
            <a:r>
              <a:rPr lang="el-GR" dirty="0" smtClean="0"/>
              <a:t>Ως παράδειγμα έχουμε την ηλιόσφαιρα</a:t>
            </a:r>
            <a:r>
              <a:rPr lang="en-US" dirty="0" smtClean="0"/>
              <a:t> </a:t>
            </a:r>
            <a:r>
              <a:rPr lang="el-GR" dirty="0" smtClean="0"/>
              <a:t>για το ηλιακό μας σύστημα. </a:t>
            </a:r>
          </a:p>
          <a:p>
            <a:endParaRPr lang="el-GR" dirty="0"/>
          </a:p>
        </p:txBody>
      </p:sp>
      <p:pic>
        <p:nvPicPr>
          <p:cNvPr id="4" name="Picture 6" descr="Betelgeuse Will Briefly Disappear in Once-in-a-Lifetime Coincidence |  Scientific Americ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801691"/>
            <a:ext cx="4499992" cy="3056309"/>
          </a:xfrm>
          <a:prstGeom prst="rect">
            <a:avLst/>
          </a:prstGeom>
          <a:noFill/>
        </p:spPr>
      </p:pic>
      <p:sp>
        <p:nvSpPr>
          <p:cNvPr id="5" name="4 - Κουλούρα"/>
          <p:cNvSpPr/>
          <p:nvPr/>
        </p:nvSpPr>
        <p:spPr>
          <a:xfrm>
            <a:off x="6228184" y="4725144"/>
            <a:ext cx="1656184" cy="1368152"/>
          </a:xfrm>
          <a:prstGeom prst="donut">
            <a:avLst>
              <a:gd name="adj" fmla="val 16423"/>
            </a:avLst>
          </a:prstGeom>
          <a:solidFill>
            <a:srgbClr val="F6FE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rgbClr val="FFFF00"/>
              </a:solidFill>
            </a:endParaRPr>
          </a:p>
        </p:txBody>
      </p:sp>
      <p:pic>
        <p:nvPicPr>
          <p:cNvPr id="1026" name="Picture 2" descr="https://i0.wp.com/www.physics4u.gr/news/images5/voyager-interstell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0147" y="620688"/>
            <a:ext cx="4693854" cy="3168352"/>
          </a:xfrm>
          <a:prstGeom prst="rect">
            <a:avLst/>
          </a:prstGeom>
          <a:noFill/>
        </p:spPr>
      </p:pic>
      <p:pic>
        <p:nvPicPr>
          <p:cNvPr id="12290" name="Picture 2" descr="Betelgeuse - Wikiped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206599"/>
            <a:ext cx="3059832" cy="36514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l-GR" dirty="0" smtClean="0"/>
              <a:t>Μερικά ενδιαφέροντα χαρακτηριστικά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764705"/>
            <a:ext cx="9144000" cy="2376264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el-GR" dirty="0" smtClean="0"/>
              <a:t>Η περίοδος περιστροφής του είναι τουλάχιστον 40 έτη.</a:t>
            </a:r>
          </a:p>
          <a:p>
            <a:r>
              <a:rPr lang="el-GR" dirty="0" smtClean="0"/>
              <a:t>Αποτελεί το δέκατο λαμπρότερο αστέρι στον νυχτερινό ουρανό </a:t>
            </a:r>
          </a:p>
          <a:p>
            <a:r>
              <a:rPr lang="el-GR" dirty="0" smtClean="0"/>
              <a:t>Είναι ένας κόκκινος υπεργίγαντας φασματικού τύπου </a:t>
            </a:r>
            <a:r>
              <a:rPr lang="en-US" dirty="0" smtClean="0"/>
              <a:t>M2Iab</a:t>
            </a:r>
            <a:r>
              <a:rPr lang="el-GR" dirty="0" smtClean="0"/>
              <a:t>.</a:t>
            </a:r>
            <a:endParaRPr lang="en-US" dirty="0" smtClean="0"/>
          </a:p>
          <a:p>
            <a:r>
              <a:rPr lang="el-GR" dirty="0" smtClean="0"/>
              <a:t>Η εκπομπή του κορυφώνεται στο υπέρυθρο.</a:t>
            </a:r>
          </a:p>
          <a:p>
            <a:r>
              <a:rPr lang="el-GR" dirty="0" smtClean="0"/>
              <a:t>Ο ήλιος έχει επιφανειακή βαρύτητα </a:t>
            </a:r>
            <a:r>
              <a:rPr lang="en-US" dirty="0" smtClean="0"/>
              <a:t> 274 m/s</a:t>
            </a:r>
            <a:r>
              <a:rPr lang="el-GR" dirty="0" smtClean="0"/>
              <a:t>, η Γη </a:t>
            </a:r>
            <a:r>
              <a:rPr lang="en-US" dirty="0" smtClean="0"/>
              <a:t>9,8m/s </a:t>
            </a:r>
            <a:r>
              <a:rPr lang="el-GR" dirty="0" smtClean="0"/>
              <a:t> και ο Μπετελγκέζ μόλις </a:t>
            </a:r>
            <a:r>
              <a:rPr lang="en-US" dirty="0" smtClean="0"/>
              <a:t>0</a:t>
            </a:r>
            <a:r>
              <a:rPr lang="el-GR" dirty="0" smtClean="0"/>
              <a:t>,</a:t>
            </a:r>
            <a:r>
              <a:rPr lang="en-US" dirty="0" smtClean="0"/>
              <a:t>003 m/s</a:t>
            </a:r>
            <a:r>
              <a:rPr lang="el-GR" dirty="0" smtClean="0"/>
              <a:t>!</a:t>
            </a:r>
          </a:p>
          <a:p>
            <a:endParaRPr lang="el-GR" dirty="0" smtClean="0"/>
          </a:p>
          <a:p>
            <a:endParaRPr lang="el-GR" dirty="0" smtClean="0"/>
          </a:p>
          <a:p>
            <a:pPr>
              <a:buNone/>
            </a:pPr>
            <a:endParaRPr lang="el-GR" dirty="0" smtClean="0"/>
          </a:p>
          <a:p>
            <a:endParaRPr lang="el-GR" dirty="0"/>
          </a:p>
        </p:txBody>
      </p:sp>
      <p:pic>
        <p:nvPicPr>
          <p:cNvPr id="22530" name="Picture 2" descr="1322_06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4219574"/>
            <a:ext cx="4876800" cy="2638426"/>
          </a:xfrm>
          <a:prstGeom prst="rect">
            <a:avLst/>
          </a:prstGeom>
          <a:noFill/>
        </p:spPr>
      </p:pic>
      <p:sp>
        <p:nvSpPr>
          <p:cNvPr id="22532" name="AutoShape 4" descr="Betelgeuse Star: Facts, Type, Age, Size, Diameter, Mass, Temperature,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22536" name="Picture 8" descr="Betelgeuse – Herschel Space Observato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0968"/>
            <a:ext cx="3613446" cy="3717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el-GR" dirty="0" smtClean="0"/>
              <a:t>Ένα διαφορετικό αστέρι από το δικό μας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692697"/>
            <a:ext cx="9144000" cy="1872207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r>
              <a:rPr lang="el-GR" dirty="0" smtClean="0"/>
              <a:t>Οι κόκκινοι υπεργίγαντες έχουν σημαντικές διαφορές με τα αστέρια μικρής μάζας </a:t>
            </a:r>
            <a:r>
              <a:rPr lang="el-GR" dirty="0" smtClean="0"/>
              <a:t>σαν </a:t>
            </a:r>
            <a:r>
              <a:rPr lang="el-GR" dirty="0" smtClean="0"/>
              <a:t>τον ήλιο μας.</a:t>
            </a:r>
          </a:p>
          <a:p>
            <a:r>
              <a:rPr lang="el-GR" dirty="0" smtClean="0"/>
              <a:t>Η ζώνη συναγωγής είναι τεράστια σε αυτά</a:t>
            </a:r>
            <a:r>
              <a:rPr lang="en-US" dirty="0" smtClean="0"/>
              <a:t> </a:t>
            </a:r>
            <a:r>
              <a:rPr lang="el-GR" dirty="0" smtClean="0"/>
              <a:t>τα αστέρια.</a:t>
            </a:r>
            <a:endParaRPr lang="el-GR" dirty="0"/>
          </a:p>
        </p:txBody>
      </p:sp>
      <p:pic>
        <p:nvPicPr>
          <p:cNvPr id="1026" name="Picture 2" descr="undefin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7780" y="2564904"/>
            <a:ext cx="5686219" cy="4293096"/>
          </a:xfrm>
          <a:prstGeom prst="rect">
            <a:avLst/>
          </a:prstGeom>
          <a:noFill/>
        </p:spPr>
      </p:pic>
      <p:pic>
        <p:nvPicPr>
          <p:cNvPr id="12290" name="Picture 2" descr="https://www.astronomy.ohio-state.edu/ryden.1/ast162_4/redgian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10855"/>
            <a:ext cx="3419872" cy="2547145"/>
          </a:xfrm>
          <a:prstGeom prst="rect">
            <a:avLst/>
          </a:prstGeom>
          <a:noFill/>
        </p:spPr>
      </p:pic>
      <p:sp>
        <p:nvSpPr>
          <p:cNvPr id="6" name="5 - TextBox"/>
          <p:cNvSpPr txBox="1"/>
          <p:nvPr/>
        </p:nvSpPr>
        <p:spPr>
          <a:xfrm>
            <a:off x="0" y="2564904"/>
            <a:ext cx="3491879" cy="175432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rgbClr val="FFFF00"/>
                </a:solidFill>
              </a:rPr>
              <a:t>Η τεράστια ζώνη συναγωγής κάνει τον Μπετελγκέζ να έχει, σε σχέση με τον ήλιο μας, διαφορές σε λειτουργίες όπως η μετάδοση της θερμότητας και το μαγνητικό του πεδίο.</a:t>
            </a:r>
            <a:endParaRPr lang="el-GR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l-GR" dirty="0" smtClean="0"/>
              <a:t>Τι μας δείχνει η ανάλυση της επιφάνειας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836713"/>
            <a:ext cx="9144000" cy="237626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el-GR" dirty="0" smtClean="0"/>
              <a:t>Με τα τηλεσκόπια μικροκυμάτων </a:t>
            </a:r>
            <a:r>
              <a:rPr lang="en-US" dirty="0" smtClean="0"/>
              <a:t>ALMA</a:t>
            </a:r>
            <a:r>
              <a:rPr lang="el-GR" dirty="0" smtClean="0"/>
              <a:t> μπορούμε να αναλύσουμε τον Μπετελγκέζ σε 2 ημισφαίρια.</a:t>
            </a:r>
          </a:p>
          <a:p>
            <a:r>
              <a:rPr lang="el-GR" dirty="0" smtClean="0"/>
              <a:t>Έτσι μπορούμε να παρατηρήσουμε την κίνηση </a:t>
            </a:r>
            <a:r>
              <a:rPr lang="el-GR" dirty="0" smtClean="0"/>
              <a:t>της </a:t>
            </a:r>
            <a:r>
              <a:rPr lang="el-GR" dirty="0" smtClean="0"/>
              <a:t>φωτόσφαιράς του</a:t>
            </a:r>
            <a:r>
              <a:rPr lang="en-US" dirty="0" smtClean="0"/>
              <a:t> </a:t>
            </a:r>
            <a:r>
              <a:rPr lang="el-GR" dirty="0" smtClean="0"/>
              <a:t>μελετώντας τις γραμμές εκπομπής του </a:t>
            </a:r>
            <a:r>
              <a:rPr lang="en-US" dirty="0" smtClean="0"/>
              <a:t>SiO</a:t>
            </a:r>
            <a:r>
              <a:rPr lang="el-GR" dirty="0" smtClean="0"/>
              <a:t>.</a:t>
            </a:r>
            <a:endParaRPr lang="en-US" dirty="0" smtClean="0"/>
          </a:p>
          <a:p>
            <a:r>
              <a:rPr lang="el-GR" dirty="0" smtClean="0"/>
              <a:t>Το ένα ημισφαίριο κινείται προς εμάς (μπλε) ενώ το άλλο απομακρύνεται (κόκκινο).</a:t>
            </a:r>
            <a:r>
              <a:rPr lang="en-US" dirty="0" smtClean="0"/>
              <a:t> </a:t>
            </a:r>
          </a:p>
          <a:p>
            <a:pPr>
              <a:buNone/>
            </a:pPr>
            <a:endParaRPr lang="en-US" dirty="0" smtClean="0"/>
          </a:p>
          <a:p>
            <a:endParaRPr lang="el-GR" dirty="0"/>
          </a:p>
        </p:txBody>
      </p:sp>
      <p:pic>
        <p:nvPicPr>
          <p:cNvPr id="16386" name="Picture 2" descr="ALMA Captures Highest-Resolution Image of Nearby Star Betelgeu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7720" y="3212976"/>
            <a:ext cx="4556280" cy="3645024"/>
          </a:xfrm>
          <a:prstGeom prst="rect">
            <a:avLst/>
          </a:prstGeom>
          <a:noFill/>
        </p:spPr>
      </p:pic>
      <p:pic>
        <p:nvPicPr>
          <p:cNvPr id="16388" name="Picture 4" descr="Is Betelgeuse Really Rotating? Synthetic ALMA Observations of Large-scale  Convection in 3D Simulations of Red Supergiants - IOPscien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212976"/>
            <a:ext cx="4351921" cy="3645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1125</Words>
  <Application>Microsoft Office PowerPoint</Application>
  <PresentationFormat>Προβολή στην οθόνη (4:3)</PresentationFormat>
  <Paragraphs>88</Paragraphs>
  <Slides>21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21</vt:i4>
      </vt:variant>
    </vt:vector>
  </HeadingPairs>
  <TitlesOfParts>
    <vt:vector size="22" baseType="lpstr">
      <vt:lpstr>Θέμα του Office</vt:lpstr>
      <vt:lpstr>Ο γίγαντας του χειμώνα</vt:lpstr>
      <vt:lpstr>Ο κοντινός μας κόκκινος υπεργίγαντας</vt:lpstr>
      <vt:lpstr>Με λαμπρό μέλλον</vt:lpstr>
      <vt:lpstr>Ψηλά στο διάγραμμα H/R</vt:lpstr>
      <vt:lpstr>Ένα τεράστιο αστέρι</vt:lpstr>
      <vt:lpstr>Μέχρι που φτάνει ένα αστέρι;</vt:lpstr>
      <vt:lpstr>Μερικά ενδιαφέροντα χαρακτηριστικά</vt:lpstr>
      <vt:lpstr>Ένα διαφορετικό αστέρι από το δικό μας</vt:lpstr>
      <vt:lpstr>Τι μας δείχνει η ανάλυση της επιφάνειας</vt:lpstr>
      <vt:lpstr>Τα θεωρητικά μοντέλα</vt:lpstr>
      <vt:lpstr>Γρήγορη περιστροφή;</vt:lpstr>
      <vt:lpstr>Betel-body?</vt:lpstr>
      <vt:lpstr>Η επίδραση του συνοδού</vt:lpstr>
      <vt:lpstr>Το εναλλακτικό σενάριο</vt:lpstr>
      <vt:lpstr>Κυψέλες πιο μεγάλες από τον ήλιο μας</vt:lpstr>
      <vt:lpstr>Που υπερτερεί το σενάριο του συνοδού</vt:lpstr>
      <vt:lpstr>Τα τελευταία νέα</vt:lpstr>
      <vt:lpstr>Το διπλό σύστημα του Μπετελγκέζ</vt:lpstr>
      <vt:lpstr>Οι επόμενες παρατηρήσεις</vt:lpstr>
      <vt:lpstr>Παλιά ήταν κίτρινος!</vt:lpstr>
      <vt:lpstr>Ευχαριστώ για την προσοχή σας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Ο γίγαντας του χειμώνα</dc:title>
  <dc:creator>Leon</dc:creator>
  <cp:lastModifiedBy>Leon</cp:lastModifiedBy>
  <cp:revision>53</cp:revision>
  <dcterms:created xsi:type="dcterms:W3CDTF">2024-12-01T07:36:00Z</dcterms:created>
  <dcterms:modified xsi:type="dcterms:W3CDTF">2026-01-15T10:55:50Z</dcterms:modified>
</cp:coreProperties>
</file>