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6" r:id="rId7"/>
    <p:sldId id="262" r:id="rId8"/>
    <p:sldId id="261" r:id="rId9"/>
    <p:sldId id="267" r:id="rId10"/>
    <p:sldId id="263" r:id="rId11"/>
    <p:sldId id="268" r:id="rId12"/>
    <p:sldId id="264" r:id="rId13"/>
    <p:sldId id="265" r:id="rId14"/>
    <p:sldId id="269" r:id="rId15"/>
    <p:sldId id="270" r:id="rId16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13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5D0C3-736F-4ED6-BD9C-626CF42E7C28}" type="datetimeFigureOut">
              <a:rPr lang="el-GR" smtClean="0"/>
              <a:pPr/>
              <a:t>4/2/2026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E07AE-AA6A-417E-B936-1F940014780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5D0C3-736F-4ED6-BD9C-626CF42E7C28}" type="datetimeFigureOut">
              <a:rPr lang="el-GR" smtClean="0"/>
              <a:pPr/>
              <a:t>4/2/2026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E07AE-AA6A-417E-B936-1F940014780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5D0C3-736F-4ED6-BD9C-626CF42E7C28}" type="datetimeFigureOut">
              <a:rPr lang="el-GR" smtClean="0"/>
              <a:pPr/>
              <a:t>4/2/2026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E07AE-AA6A-417E-B936-1F940014780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5D0C3-736F-4ED6-BD9C-626CF42E7C28}" type="datetimeFigureOut">
              <a:rPr lang="el-GR" smtClean="0"/>
              <a:pPr/>
              <a:t>4/2/2026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E07AE-AA6A-417E-B936-1F940014780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5D0C3-736F-4ED6-BD9C-626CF42E7C28}" type="datetimeFigureOut">
              <a:rPr lang="el-GR" smtClean="0"/>
              <a:pPr/>
              <a:t>4/2/2026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E07AE-AA6A-417E-B936-1F940014780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5D0C3-736F-4ED6-BD9C-626CF42E7C28}" type="datetimeFigureOut">
              <a:rPr lang="el-GR" smtClean="0"/>
              <a:pPr/>
              <a:t>4/2/2026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E07AE-AA6A-417E-B936-1F940014780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5D0C3-736F-4ED6-BD9C-626CF42E7C28}" type="datetimeFigureOut">
              <a:rPr lang="el-GR" smtClean="0"/>
              <a:pPr/>
              <a:t>4/2/2026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E07AE-AA6A-417E-B936-1F940014780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5D0C3-736F-4ED6-BD9C-626CF42E7C28}" type="datetimeFigureOut">
              <a:rPr lang="el-GR" smtClean="0"/>
              <a:pPr/>
              <a:t>4/2/2026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E07AE-AA6A-417E-B936-1F940014780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5D0C3-736F-4ED6-BD9C-626CF42E7C28}" type="datetimeFigureOut">
              <a:rPr lang="el-GR" smtClean="0"/>
              <a:pPr/>
              <a:t>4/2/2026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E07AE-AA6A-417E-B936-1F940014780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5D0C3-736F-4ED6-BD9C-626CF42E7C28}" type="datetimeFigureOut">
              <a:rPr lang="el-GR" smtClean="0"/>
              <a:pPr/>
              <a:t>4/2/2026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E07AE-AA6A-417E-B936-1F940014780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5D0C3-736F-4ED6-BD9C-626CF42E7C28}" type="datetimeFigureOut">
              <a:rPr lang="el-GR" smtClean="0"/>
              <a:pPr/>
              <a:t>4/2/2026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E07AE-AA6A-417E-B936-1F940014780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85D0C3-736F-4ED6-BD9C-626CF42E7C28}" type="datetimeFigureOut">
              <a:rPr lang="el-GR" smtClean="0"/>
              <a:pPr/>
              <a:t>4/2/2026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5E07AE-AA6A-417E-B936-1F940014780E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7" Type="http://schemas.openxmlformats.org/officeDocument/2006/relationships/image" Target="../media/image51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3" Type="http://schemas.openxmlformats.org/officeDocument/2006/relationships/image" Target="../media/image53.jpeg"/><Relationship Id="rId7" Type="http://schemas.openxmlformats.org/officeDocument/2006/relationships/image" Target="../media/image57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Relationship Id="rId9" Type="http://schemas.openxmlformats.org/officeDocument/2006/relationships/image" Target="../media/image5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7" Type="http://schemas.openxmlformats.org/officeDocument/2006/relationships/image" Target="../media/image65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jpeg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764704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l-GR" dirty="0" smtClean="0"/>
              <a:t>Από τους πλανήτες στο σύμπαν</a:t>
            </a:r>
            <a:endParaRPr lang="el-GR" dirty="0"/>
          </a:p>
        </p:txBody>
      </p:sp>
      <p:pic>
        <p:nvPicPr>
          <p:cNvPr id="10242" name="Picture 2" descr="可观测宇宙之外是什么？科学家提出5种猜想，颠覆人类认知_搜狐网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4703"/>
            <a:ext cx="9139945" cy="6093297"/>
          </a:xfrm>
          <a:prstGeom prst="rect">
            <a:avLst/>
          </a:prstGeom>
          <a:noFill/>
        </p:spPr>
      </p:pic>
      <p:pic>
        <p:nvPicPr>
          <p:cNvPr id="7" name="6 - Εικόνα" descr="DELPHINsima.png"/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5905194"/>
            <a:ext cx="2771800" cy="952806"/>
          </a:xfrm>
          <a:prstGeom prst="rect">
            <a:avLst/>
          </a:prstGeom>
        </p:spPr>
      </p:pic>
      <p:sp>
        <p:nvSpPr>
          <p:cNvPr id="8" name="7 - Υπότιτλος"/>
          <p:cNvSpPr>
            <a:spLocks noGrp="1"/>
          </p:cNvSpPr>
          <p:nvPr>
            <p:ph type="subTitle" idx="1"/>
          </p:nvPr>
        </p:nvSpPr>
        <p:spPr>
          <a:xfrm>
            <a:off x="6300192" y="6309320"/>
            <a:ext cx="2843808" cy="548680"/>
          </a:xfrm>
        </p:spPr>
        <p:txBody>
          <a:bodyPr>
            <a:normAutofit fontScale="70000" lnSpcReduction="20000"/>
          </a:bodyPr>
          <a:lstStyle/>
          <a:p>
            <a:r>
              <a:rPr lang="el-GR" dirty="0" smtClean="0">
                <a:solidFill>
                  <a:srgbClr val="FF0000"/>
                </a:solidFill>
              </a:rPr>
              <a:t>Η αστρονομία σήμερα</a:t>
            </a:r>
            <a:endParaRPr lang="el-GR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48680"/>
          </a:xfrm>
          <a:solidFill>
            <a:schemeClr val="bg1">
              <a:lumMod val="85000"/>
            </a:schemeClr>
          </a:solidFill>
        </p:spPr>
        <p:txBody>
          <a:bodyPr>
            <a:normAutofit fontScale="90000"/>
          </a:bodyPr>
          <a:lstStyle/>
          <a:p>
            <a:r>
              <a:rPr lang="el-GR" dirty="0" smtClean="0"/>
              <a:t>Η μεγάλη εικόνα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548680"/>
            <a:ext cx="3923928" cy="3384376"/>
          </a:xfrm>
          <a:solidFill>
            <a:srgbClr val="FFFF00"/>
          </a:solidFill>
        </p:spPr>
        <p:txBody>
          <a:bodyPr>
            <a:normAutofit fontScale="77500" lnSpcReduction="20000"/>
          </a:bodyPr>
          <a:lstStyle/>
          <a:p>
            <a:r>
              <a:rPr lang="el-GR" dirty="0" smtClean="0"/>
              <a:t>Η κοσμολογία μελετάει το σύμπαν ως όλο. </a:t>
            </a:r>
          </a:p>
          <a:p>
            <a:r>
              <a:rPr lang="el-GR" dirty="0" smtClean="0"/>
              <a:t>Το σύμπαν διαστέλλεται επιταχυνόμενα.</a:t>
            </a:r>
          </a:p>
          <a:p>
            <a:r>
              <a:rPr lang="el-GR" dirty="0" smtClean="0"/>
              <a:t>Όλα ξεκίνησαν από ένα σημείο</a:t>
            </a:r>
            <a:r>
              <a:rPr lang="en-US" dirty="0" smtClean="0"/>
              <a:t> </a:t>
            </a:r>
            <a:r>
              <a:rPr lang="el-GR" dirty="0" smtClean="0"/>
              <a:t>άπειρης πυκνότητας.</a:t>
            </a:r>
            <a:r>
              <a:rPr lang="en-US" dirty="0" smtClean="0"/>
              <a:t> </a:t>
            </a:r>
          </a:p>
          <a:p>
            <a:r>
              <a:rPr lang="el-GR" dirty="0" smtClean="0"/>
              <a:t>Δημιουργήθηκε ο χώρος και ο χρόνος. </a:t>
            </a:r>
            <a:endParaRPr lang="el-GR" dirty="0"/>
          </a:p>
        </p:txBody>
      </p:sp>
      <p:pic>
        <p:nvPicPr>
          <p:cNvPr id="20482" name="Picture 2" descr="How James Webb will reveal what Hubble missed - Big Thin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05064"/>
            <a:ext cx="4622478" cy="2852936"/>
          </a:xfrm>
          <a:prstGeom prst="rect">
            <a:avLst/>
          </a:prstGeom>
          <a:noFill/>
        </p:spPr>
      </p:pic>
      <p:pic>
        <p:nvPicPr>
          <p:cNvPr id="20484" name="Picture 4" descr="Expansion of the universe - Wikiped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9424" y="548680"/>
            <a:ext cx="5184576" cy="3421820"/>
          </a:xfrm>
          <a:prstGeom prst="rect">
            <a:avLst/>
          </a:prstGeom>
          <a:noFill/>
        </p:spPr>
      </p:pic>
      <p:pic>
        <p:nvPicPr>
          <p:cNvPr id="1026" name="Picture 2" descr="How does the Universe expand? - Space Science for Kid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3940036"/>
            <a:ext cx="4499992" cy="29179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  <a:solidFill>
            <a:srgbClr val="FF0000"/>
          </a:solidFill>
        </p:spPr>
        <p:txBody>
          <a:bodyPr/>
          <a:lstStyle/>
          <a:p>
            <a:r>
              <a:rPr lang="el-GR" dirty="0" smtClean="0"/>
              <a:t>Η μεγάλη διαστολή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764705"/>
            <a:ext cx="2915816" cy="3168351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85000" lnSpcReduction="20000"/>
          </a:bodyPr>
          <a:lstStyle/>
          <a:p>
            <a:r>
              <a:rPr lang="el-GR" dirty="0" smtClean="0"/>
              <a:t>Παρατηρούμε τους μακρινούς γαλαξίες να απομακρύνονται ταχύτατα.</a:t>
            </a:r>
          </a:p>
          <a:p>
            <a:r>
              <a:rPr lang="el-GR" dirty="0" smtClean="0"/>
              <a:t>Λαμβάνουμε την πρώτη ακτινοβολία του σύμπαντος</a:t>
            </a:r>
            <a:endParaRPr lang="el-GR" dirty="0"/>
          </a:p>
        </p:txBody>
      </p:sp>
      <p:pic>
        <p:nvPicPr>
          <p:cNvPr id="25602" name="Picture 2" descr="Light from distant galaxies is stretched by the expansion of the Universe.  It's called redshift, and this is how it works | BBC Sky at Night Magaz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 flipH="1" flipV="1">
            <a:off x="0" y="4001853"/>
            <a:ext cx="4716016" cy="2856147"/>
          </a:xfrm>
          <a:prstGeom prst="rect">
            <a:avLst/>
          </a:prstGeom>
          <a:noFill/>
        </p:spPr>
      </p:pic>
      <p:pic>
        <p:nvPicPr>
          <p:cNvPr id="25606" name="Picture 6" descr="Redshift - Wikiped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764704"/>
            <a:ext cx="2880320" cy="3202917"/>
          </a:xfrm>
          <a:prstGeom prst="rect">
            <a:avLst/>
          </a:prstGeom>
          <a:noFill/>
        </p:spPr>
      </p:pic>
      <p:pic>
        <p:nvPicPr>
          <p:cNvPr id="25608" name="Picture 8" descr="Standard-Candle Supernovae are Still Standard, but Why? - Berkeley Lab –  Berkeley Lab News Cent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4035024"/>
            <a:ext cx="4139952" cy="2822976"/>
          </a:xfrm>
          <a:prstGeom prst="rect">
            <a:avLst/>
          </a:prstGeom>
          <a:noFill/>
        </p:spPr>
      </p:pic>
      <p:pic>
        <p:nvPicPr>
          <p:cNvPr id="25610" name="Picture 10" descr="WMAP Overview - NASA Scienc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14392" y="1340768"/>
            <a:ext cx="3329608" cy="16648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l-GR" dirty="0" smtClean="0"/>
              <a:t>Η αστρονομία εξελίσσεται εντυπωσιακά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764705"/>
            <a:ext cx="4716016" cy="360040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62500" lnSpcReduction="20000"/>
          </a:bodyPr>
          <a:lstStyle/>
          <a:p>
            <a:r>
              <a:rPr lang="el-GR" dirty="0" smtClean="0"/>
              <a:t>Η αστρονόμοι έχουν στην διάθεσή τους εκπληκτικές συσκευές και υπέρ- υπολογιστές</a:t>
            </a:r>
            <a:r>
              <a:rPr lang="en-US" dirty="0" smtClean="0"/>
              <a:t>, </a:t>
            </a:r>
            <a:r>
              <a:rPr lang="el-GR" dirty="0" smtClean="0"/>
              <a:t>ακόμα και τηλεσκόπια στο διάστημα.</a:t>
            </a:r>
          </a:p>
          <a:p>
            <a:r>
              <a:rPr lang="el-GR" dirty="0" smtClean="0"/>
              <a:t>Μπορούμε να διακρίνουμε αν ένας άνθρωπος στο φεγγάρι κρατάει μια μπάλα του μπάσκετ ή του βόλεϊ. </a:t>
            </a:r>
          </a:p>
          <a:p>
            <a:r>
              <a:rPr lang="el-GR" dirty="0" smtClean="0"/>
              <a:t>Οι φασματογράφοι μας δίνουν εντυπωσιακή ανάλυση των πιο μακρινών αντικειμένων.</a:t>
            </a:r>
          </a:p>
          <a:p>
            <a:r>
              <a:rPr lang="el-GR" dirty="0" smtClean="0"/>
              <a:t>Τα δεδομένα μιας διαστημοσυσκευής αναλύονται για πολλά χρόνια από τους αστρονόμους.</a:t>
            </a:r>
            <a:endParaRPr lang="el-GR" dirty="0"/>
          </a:p>
        </p:txBody>
      </p:sp>
      <p:pic>
        <p:nvPicPr>
          <p:cNvPr id="21506" name="Picture 2" descr="Spectroscopy | ES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48944" y="4245480"/>
            <a:ext cx="3695056" cy="2612520"/>
          </a:xfrm>
          <a:prstGeom prst="rect">
            <a:avLst/>
          </a:prstGeom>
          <a:noFill/>
        </p:spPr>
      </p:pic>
      <p:pic>
        <p:nvPicPr>
          <p:cNvPr id="21508" name="Picture 4" descr="Data Overload: How to Deal with Multidimensional Data Sets | astrobit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398" y="4365104"/>
            <a:ext cx="5468862" cy="2492896"/>
          </a:xfrm>
          <a:prstGeom prst="rect">
            <a:avLst/>
          </a:prstGeom>
          <a:noFill/>
        </p:spPr>
      </p:pic>
      <p:sp>
        <p:nvSpPr>
          <p:cNvPr id="21512" name="AutoShape 8" descr="James Webb Space Telescope (JWST) — A complete guide | Spac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21514" name="Picture 10" descr="James Webb Space Telescope - Wikipedi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692696"/>
            <a:ext cx="4427984" cy="35423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ow many stars to expect in Gaia's second data release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564904"/>
            <a:ext cx="3347864" cy="2209946"/>
          </a:xfrm>
          <a:prstGeom prst="rect">
            <a:avLst/>
          </a:prstGeom>
          <a:noFill/>
        </p:spPr>
      </p:pic>
      <p:pic>
        <p:nvPicPr>
          <p:cNvPr id="22530" name="Picture 2" descr="Extremely Large Telescope - Wikiped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25144"/>
            <a:ext cx="3797820" cy="2132856"/>
          </a:xfrm>
          <a:prstGeom prst="rect">
            <a:avLst/>
          </a:prstGeom>
          <a:noFill/>
        </p:spPr>
      </p:pic>
      <p:pic>
        <p:nvPicPr>
          <p:cNvPr id="22534" name="Picture 6" descr="Five-hundred-meter Aperture Spherical Telescope - Wikipedi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3779912" cy="2596844"/>
          </a:xfrm>
          <a:prstGeom prst="rect">
            <a:avLst/>
          </a:prstGeom>
          <a:noFill/>
        </p:spPr>
      </p:pic>
      <p:sp>
        <p:nvSpPr>
          <p:cNvPr id="3074" name="AutoShape 2" descr="Biggest camera in the world at the Vera Rubin Observatory | BBC Sky at  Night Magazin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3076" name="Picture 4" descr="Camera | Rubin Observator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80745" y="0"/>
            <a:ext cx="5263256" cy="2924944"/>
          </a:xfrm>
          <a:prstGeom prst="rect">
            <a:avLst/>
          </a:prstGeom>
          <a:noFill/>
        </p:spPr>
      </p:pic>
      <p:sp>
        <p:nvSpPr>
          <p:cNvPr id="8" name="7 - TextBox"/>
          <p:cNvSpPr txBox="1"/>
          <p:nvPr/>
        </p:nvSpPr>
        <p:spPr>
          <a:xfrm>
            <a:off x="5208179" y="2564904"/>
            <a:ext cx="39358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Vera Rubin </a:t>
            </a:r>
            <a:r>
              <a:rPr lang="el-GR" dirty="0" smtClean="0">
                <a:solidFill>
                  <a:srgbClr val="FF0000"/>
                </a:solidFill>
              </a:rPr>
              <a:t>Κάμερα: 3.200.000.000 </a:t>
            </a:r>
            <a:r>
              <a:rPr lang="en-US" dirty="0" smtClean="0">
                <a:solidFill>
                  <a:srgbClr val="FF0000"/>
                </a:solidFill>
              </a:rPr>
              <a:t>pixel</a:t>
            </a: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10" name="9 - TextBox"/>
          <p:cNvSpPr txBox="1"/>
          <p:nvPr/>
        </p:nvSpPr>
        <p:spPr>
          <a:xfrm>
            <a:off x="1259632" y="1628800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500 </a:t>
            </a:r>
            <a:r>
              <a:rPr lang="el-GR" dirty="0" smtClean="0"/>
              <a:t>μέτρα</a:t>
            </a:r>
            <a:endParaRPr lang="el-GR" dirty="0"/>
          </a:p>
        </p:txBody>
      </p:sp>
      <p:pic>
        <p:nvPicPr>
          <p:cNvPr id="3080" name="Picture 8" descr="Trinity College Contributes to Historic Gravitational-Wave Discovery |  Trinity Colleg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36296" y="5784916"/>
            <a:ext cx="1907704" cy="1073084"/>
          </a:xfrm>
          <a:prstGeom prst="rect">
            <a:avLst/>
          </a:prstGeom>
          <a:noFill/>
        </p:spPr>
      </p:pic>
      <p:sp>
        <p:nvSpPr>
          <p:cNvPr id="12" name="11 - TextBox"/>
          <p:cNvSpPr txBox="1"/>
          <p:nvPr/>
        </p:nvSpPr>
        <p:spPr>
          <a:xfrm>
            <a:off x="3779912" y="5877272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rgbClr val="00B0F0"/>
                </a:solidFill>
              </a:rPr>
              <a:t>Έ</a:t>
            </a:r>
            <a:r>
              <a:rPr lang="el-GR" dirty="0" smtClean="0">
                <a:solidFill>
                  <a:srgbClr val="00B0F0"/>
                </a:solidFill>
              </a:rPr>
              <a:t>χουμε ανακαλύψει πάνω από 300 πηγές βαρυτικών κυμάτων</a:t>
            </a:r>
            <a:endParaRPr lang="el-GR" dirty="0">
              <a:solidFill>
                <a:srgbClr val="00B0F0"/>
              </a:solidFill>
            </a:endParaRPr>
          </a:p>
        </p:txBody>
      </p:sp>
      <p:sp>
        <p:nvSpPr>
          <p:cNvPr id="13" name="12 - TextBox"/>
          <p:cNvSpPr txBox="1"/>
          <p:nvPr/>
        </p:nvSpPr>
        <p:spPr>
          <a:xfrm>
            <a:off x="539552" y="6093296"/>
            <a:ext cx="2258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solidFill>
                  <a:srgbClr val="FFFF00"/>
                </a:solidFill>
              </a:rPr>
              <a:t>Καθρέπτης 40 μέτρων</a:t>
            </a:r>
            <a:endParaRPr lang="el-GR" dirty="0">
              <a:solidFill>
                <a:srgbClr val="FFFF00"/>
              </a:solidFill>
            </a:endParaRPr>
          </a:p>
        </p:txBody>
      </p:sp>
      <p:pic>
        <p:nvPicPr>
          <p:cNvPr id="3084" name="Picture 12" descr="Vera C Rubin Observatory reveals 1st stunning images of the cosmos.  Scientists are 'beyond excited about what's coming' | Spac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07541" y="2924944"/>
            <a:ext cx="5336459" cy="28083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76672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r>
              <a:rPr lang="el-GR" dirty="0" smtClean="0"/>
              <a:t>Η ερασιτεχνική αστρονομία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476672"/>
            <a:ext cx="2627784" cy="3672408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62500" lnSpcReduction="20000"/>
          </a:bodyPr>
          <a:lstStyle/>
          <a:p>
            <a:r>
              <a:rPr lang="el-GR" dirty="0" smtClean="0"/>
              <a:t>Οι σύλλογοι αστρονομίας έχουν μεγάλη συμβολή στην εκλαΐκευση και διάδοση της επιστήμης.</a:t>
            </a:r>
          </a:p>
          <a:p>
            <a:r>
              <a:rPr lang="el-GR" dirty="0" smtClean="0"/>
              <a:t>Μέσα από ένα ερασιτεχνικό τηλεσκόπιο μπορεί να θαυμάσει κανείς αρκετά ουράνια αντικείμενα.</a:t>
            </a:r>
            <a:endParaRPr lang="el-GR" dirty="0"/>
          </a:p>
        </p:txBody>
      </p:sp>
      <p:pic>
        <p:nvPicPr>
          <p:cNvPr id="26626" name="Picture 2" descr="C:\Users\Leon\Desktop\ΣΥΑΛ\Εκδηλώσεις και φωτογραφίες 2025\Σχλείο Πέτρα 8-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4239090"/>
            <a:ext cx="3491880" cy="2618910"/>
          </a:xfrm>
          <a:prstGeom prst="rect">
            <a:avLst/>
          </a:prstGeom>
          <a:noFill/>
        </p:spPr>
      </p:pic>
      <p:pic>
        <p:nvPicPr>
          <p:cNvPr id="26627" name="Picture 3" descr="C:\Users\Leon\Desktop\ΣΥΑΛ\Εκδηλώσεις και φωτογραφίες 2025\ΣΥΑΛ κομήτης.jfif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134544"/>
            <a:ext cx="2723456" cy="2723456"/>
          </a:xfrm>
          <a:prstGeom prst="rect">
            <a:avLst/>
          </a:prstGeom>
          <a:noFill/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2921563"/>
            <a:ext cx="2952328" cy="393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4208" y="2421676"/>
            <a:ext cx="2699792" cy="179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30" name="Picture 6" descr="C:\Users\Leon\Desktop\ΣΥΑΛ\Εκδηλώσεις και φωτογραφίες 2025\Astro christman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14859000" y="-7505699"/>
            <a:ext cx="6462000" cy="3636459"/>
          </a:xfrm>
          <a:prstGeom prst="rect">
            <a:avLst/>
          </a:prstGeom>
          <a:noFill/>
        </p:spPr>
      </p:pic>
      <p:pic>
        <p:nvPicPr>
          <p:cNvPr id="26631" name="Picture 7" descr="C:\Users\Leon\Desktop\ΣΥΑΛ\Εκδηλώσεις και φωτογραφίες 2025\Astro christmans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5400000">
            <a:off x="7594964" y="877981"/>
            <a:ext cx="1982455" cy="1115616"/>
          </a:xfrm>
          <a:prstGeom prst="rect">
            <a:avLst/>
          </a:prstGeom>
          <a:noFill/>
        </p:spPr>
      </p:pic>
      <p:pic>
        <p:nvPicPr>
          <p:cNvPr id="10" name="3 - Θέση περιεχομένου" descr="RCbpP-7w.jpe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627783" y="476672"/>
            <a:ext cx="3787172" cy="2376264"/>
          </a:xfrm>
          <a:prstGeom prst="rect">
            <a:avLst/>
          </a:prstGeom>
        </p:spPr>
      </p:pic>
      <p:pic>
        <p:nvPicPr>
          <p:cNvPr id="26633" name="Picture 9" descr="Astronomy Cartoon Illustration with People Watching Night Starry Sky,  Galaxy and Planets in Outer Space Through Telescope in Flat Hand Drawn  Style 9951826 Vector Art at Vecteezy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444208" y="808756"/>
            <a:ext cx="1584176" cy="13961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76672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l-GR" dirty="0" smtClean="0"/>
              <a:t>Αστρονομία χωρίς όρια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476672"/>
            <a:ext cx="9144000" cy="1296143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/>
          <a:p>
            <a:r>
              <a:rPr lang="el-GR" dirty="0" smtClean="0"/>
              <a:t>Την σημερινή εποχή είναι αρκετά εύκολη η πρόσβαση σε γνώσεις και πληροφορίες.</a:t>
            </a:r>
          </a:p>
          <a:p>
            <a:r>
              <a:rPr lang="el-GR" dirty="0" smtClean="0"/>
              <a:t>Ο αστρονομικός εξοπλισμός είναι σχετικά προσιτός.</a:t>
            </a:r>
            <a:endParaRPr lang="el-GR" dirty="0"/>
          </a:p>
        </p:txBody>
      </p:sp>
      <p:pic>
        <p:nvPicPr>
          <p:cNvPr id="27650" name="Picture 2" descr="The 14 Best Telescopes | 300+ Owned, Tested &amp; Compar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7561" y="1988840"/>
            <a:ext cx="4296439" cy="2664296"/>
          </a:xfrm>
          <a:prstGeom prst="rect">
            <a:avLst/>
          </a:prstGeom>
          <a:noFill/>
        </p:spPr>
      </p:pic>
      <p:pic>
        <p:nvPicPr>
          <p:cNvPr id="27652" name="Picture 4" descr="Aperture Fever... The Largest Amateur Telescope... The 70 inch &quot;KH-12&quot; is  named for the spy satellite, the mirror was originally designed for...  Article in comments : r/Astronom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5129808"/>
            <a:ext cx="2606004" cy="1728192"/>
          </a:xfrm>
          <a:prstGeom prst="rect">
            <a:avLst/>
          </a:prstGeom>
          <a:noFill/>
        </p:spPr>
      </p:pic>
      <p:pic>
        <p:nvPicPr>
          <p:cNvPr id="27653" name="Picture 5" descr="C:\Users\Leon\Desktop\Το ταξίδι του ήλιου, ο μακρινος πλανήτης\Ο μακρινός πλανήτης\Foto Μακρινός πλανήτης\Μπαλτζίκι 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4671138"/>
            <a:ext cx="2915816" cy="2186862"/>
          </a:xfrm>
          <a:prstGeom prst="rect">
            <a:avLst/>
          </a:prstGeom>
          <a:noFill/>
        </p:spPr>
      </p:pic>
      <p:pic>
        <p:nvPicPr>
          <p:cNvPr id="2765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121696"/>
            <a:ext cx="3665862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656" name="AutoShape 8" descr="A beginner's guide to star atlases and star charts | BBC Sky at Night  Magazin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27657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886095"/>
            <a:ext cx="2771800" cy="2212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61" name="Picture 13" descr="Stargazing with Binoculars: Beginners Tips | Spac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71800" y="1988840"/>
            <a:ext cx="2088232" cy="20882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76672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l-GR" dirty="0" smtClean="0"/>
              <a:t>Πλανήτες, οι διαφορετικοί κόσμοι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476672"/>
            <a:ext cx="9144000" cy="1800200"/>
          </a:xfrm>
        </p:spPr>
        <p:txBody>
          <a:bodyPr>
            <a:normAutofit fontScale="55000" lnSpcReduction="20000"/>
          </a:bodyPr>
          <a:lstStyle/>
          <a:p>
            <a:r>
              <a:rPr lang="el-GR" dirty="0" smtClean="0"/>
              <a:t>Η προσπάθειά μας να κατανοήσουμε το σύμπαν αρχίζει από τους πλανήτες του ηλιακού μας συστήματος.</a:t>
            </a:r>
          </a:p>
          <a:p>
            <a:r>
              <a:rPr lang="el-GR" dirty="0" smtClean="0"/>
              <a:t>Πρόκειται για τα πιο κοντινά &lt;εξωγήινα&gt; περιβάλλοντα, που όμως είναι τελείως διαφορετικά από τη Γη μας.</a:t>
            </a:r>
          </a:p>
          <a:p>
            <a:r>
              <a:rPr lang="el-GR" dirty="0" smtClean="0"/>
              <a:t>Χαρακτηρίζονται από τις ακραίες θερμοκρασίες, την διαφορετική χημική σύσταση της ατμόσφαιρας (όπου υπάρχει), την διαφορετική επιφανειακή βαρύτητα και την απουσία ζωής.</a:t>
            </a:r>
          </a:p>
          <a:p>
            <a:endParaRPr lang="el-GR" dirty="0"/>
          </a:p>
        </p:txBody>
      </p:sp>
      <p:sp>
        <p:nvSpPr>
          <p:cNvPr id="10242" name="AutoShape 2" descr="Ηλιακό Σύστημα | Science Wiki | Fand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0244" name="AutoShape 4" descr="C:\Users\Leon\AppData\Local\Temp\{C7C485E1-F5ED-43FF-9F2E-EE0E36B93EC7}.tmp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2492896"/>
            <a:ext cx="3563888" cy="2006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7" name="Picture 7" descr="Here's How to Bring Mars Down to Earth: Let NASA Do What NASA Does Best |  Scientific America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20683" y="4509120"/>
            <a:ext cx="3523317" cy="2348879"/>
          </a:xfrm>
          <a:prstGeom prst="rect">
            <a:avLst/>
          </a:prstGeom>
          <a:noFill/>
        </p:spPr>
      </p:pic>
      <p:pic>
        <p:nvPicPr>
          <p:cNvPr id="10249" name="Picture 9" descr="Methane cycle on Titan (saturn's biggest moon) : r/interestingasfuc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481459"/>
            <a:ext cx="3635896" cy="4376541"/>
          </a:xfrm>
          <a:prstGeom prst="rect">
            <a:avLst/>
          </a:prstGeom>
          <a:noFill/>
        </p:spPr>
      </p:pic>
      <p:pic>
        <p:nvPicPr>
          <p:cNvPr id="10251" name="Picture 11" descr="Living on Planet Venus: Why It Would Be Hard (Infographic) | Spac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86780" y="2492896"/>
            <a:ext cx="1862605" cy="43651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4868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l-GR" dirty="0" smtClean="0"/>
              <a:t>Παντού υπάρχουν πλανήτες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548680"/>
            <a:ext cx="9144000" cy="1296143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62500" lnSpcReduction="20000"/>
          </a:bodyPr>
          <a:lstStyle/>
          <a:p>
            <a:r>
              <a:rPr lang="el-GR" dirty="0" smtClean="0"/>
              <a:t>Έχουμε ανακαλύψει πάνω από 7500 εξωπλανήτες σε άλλα αστέρια.</a:t>
            </a:r>
          </a:p>
          <a:p>
            <a:r>
              <a:rPr lang="el-GR" dirty="0" smtClean="0"/>
              <a:t>Μπορούμε να μελετήσουμε</a:t>
            </a:r>
            <a:r>
              <a:rPr lang="en-US" dirty="0" smtClean="0"/>
              <a:t> </a:t>
            </a:r>
            <a:r>
              <a:rPr lang="el-GR" dirty="0" smtClean="0"/>
              <a:t>τα στάδια δημιουργίας πλανητών σε νεαρά αστέρια.</a:t>
            </a:r>
          </a:p>
          <a:p>
            <a:r>
              <a:rPr lang="el-GR" dirty="0" smtClean="0"/>
              <a:t>Αυτή η διαδικασία σε ένα αστέρι με την μάζα του ήλιου μας διαρκεί περίπου 10 εκατομμύρια έτη</a:t>
            </a:r>
            <a:r>
              <a:rPr lang="en-US" dirty="0" smtClean="0"/>
              <a:t>.</a:t>
            </a:r>
            <a:endParaRPr lang="el-GR" dirty="0"/>
          </a:p>
        </p:txBody>
      </p:sp>
      <p:pic>
        <p:nvPicPr>
          <p:cNvPr id="15362" name="Picture 2" descr="Protoplanetary disk - Wikiped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1844824"/>
            <a:ext cx="2160240" cy="2160240"/>
          </a:xfrm>
          <a:prstGeom prst="rect">
            <a:avLst/>
          </a:prstGeom>
          <a:noFill/>
        </p:spPr>
      </p:pic>
      <p:pic>
        <p:nvPicPr>
          <p:cNvPr id="15364" name="Picture 4" descr="ALMA Pinpoints the Formation Site of Planet around Nearest Young Star |  NAOJ: National Astronomical Observatory of Japan - Englis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83760" y="1844824"/>
            <a:ext cx="2160240" cy="2160240"/>
          </a:xfrm>
          <a:prstGeom prst="rect">
            <a:avLst/>
          </a:prstGeom>
          <a:noFill/>
        </p:spPr>
      </p:pic>
      <p:pic>
        <p:nvPicPr>
          <p:cNvPr id="15366" name="Picture 6" descr="Exoplanets &amp; Planetary Astronomy - Division of Geological and Planetary  Science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605" y="4005064"/>
            <a:ext cx="9129395" cy="2852936"/>
          </a:xfrm>
          <a:prstGeom prst="rect">
            <a:avLst/>
          </a:prstGeom>
          <a:noFill/>
        </p:spPr>
      </p:pic>
      <p:pic>
        <p:nvPicPr>
          <p:cNvPr id="15368" name="Picture 8" descr="Detecting exoplanets - Exeter Science Centr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701" y="1844824"/>
            <a:ext cx="4803563" cy="21107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20688"/>
          </a:xfrm>
          <a:solidFill>
            <a:srgbClr val="FF0000"/>
          </a:solidFill>
        </p:spPr>
        <p:txBody>
          <a:bodyPr>
            <a:normAutofit fontScale="90000"/>
          </a:bodyPr>
          <a:lstStyle/>
          <a:p>
            <a:r>
              <a:rPr lang="el-GR" dirty="0" smtClean="0"/>
              <a:t>Τα αστέρια, οι βασιλιάδες των πλανητών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620688"/>
            <a:ext cx="3275856" cy="6237312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85000" lnSpcReduction="20000"/>
          </a:bodyPr>
          <a:lstStyle/>
          <a:p>
            <a:r>
              <a:rPr lang="el-GR" dirty="0" smtClean="0"/>
              <a:t>Σε ένα πλανητικό σύστημα ο απόλυτος κυρίαρχος είναι το αστέρι.</a:t>
            </a:r>
          </a:p>
          <a:p>
            <a:r>
              <a:rPr lang="el-GR" dirty="0" smtClean="0"/>
              <a:t>Ο ήλιος περιέχει περισσότερο από το 99% της μάζας του ηλιακού μας συστήματος.</a:t>
            </a:r>
          </a:p>
          <a:p>
            <a:r>
              <a:rPr lang="el-GR" dirty="0" smtClean="0"/>
              <a:t>Μόνο στα αστέρια μπορούν να δημιουργηθούν τα βαρύτερα χημικά στοιχεία από το Υδρογόνο, το Ήλιο και το Λίθιο.</a:t>
            </a:r>
            <a:endParaRPr lang="el-GR" dirty="0"/>
          </a:p>
        </p:txBody>
      </p:sp>
      <p:sp>
        <p:nvSpPr>
          <p:cNvPr id="5" name="4 - Βέλος προς τα επάνω"/>
          <p:cNvSpPr/>
          <p:nvPr/>
        </p:nvSpPr>
        <p:spPr>
          <a:xfrm>
            <a:off x="7092280" y="2420888"/>
            <a:ext cx="216024" cy="21602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6388" name="Picture 4" descr="Elements of surprise: Neutron stars contribute little, but something's  making gold, research find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7" y="3751932"/>
            <a:ext cx="5940153" cy="3106067"/>
          </a:xfrm>
          <a:prstGeom prst="rect">
            <a:avLst/>
          </a:prstGeom>
          <a:noFill/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2882" y="620688"/>
            <a:ext cx="2861118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391" name="AutoShape 7" descr="Fusion in Stars - Nuclear fusion - Energy Encycloped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16393" name="Picture 9" descr="How Do Stars Produce Energy? Nuclear Fusion – HSC Physics – Science Read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692696"/>
            <a:ext cx="2234731" cy="30243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4868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l-GR" dirty="0" smtClean="0"/>
              <a:t>Τα αστέρια &lt;ανακυκλώνουν&gt;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548680"/>
            <a:ext cx="9144000" cy="1152127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62500" lnSpcReduction="20000"/>
          </a:bodyPr>
          <a:lstStyle/>
          <a:p>
            <a:r>
              <a:rPr lang="el-GR" dirty="0" smtClean="0"/>
              <a:t>Τα αστέρια δημιουργούνται σε μοριακά νεφελώματα.</a:t>
            </a:r>
          </a:p>
          <a:p>
            <a:r>
              <a:rPr lang="el-GR" dirty="0" smtClean="0"/>
              <a:t>Μετά τον κύκλο ζωής τους εμπλουτίζουν την μεσοαστρική ύλη, με αποτέλεσμα να είναι πιο πλούσια σε χημικά στοιχεία τα αστέρια της επόμενης γενιάς.</a:t>
            </a:r>
            <a:endParaRPr lang="el-GR" dirty="0"/>
          </a:p>
        </p:txBody>
      </p:sp>
      <p:pic>
        <p:nvPicPr>
          <p:cNvPr id="17410" name="Picture 2" descr="Life Cycles of Sun-like and Massive Stars - NASA Scienc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86707"/>
            <a:ext cx="4788024" cy="3271293"/>
          </a:xfrm>
          <a:prstGeom prst="rect">
            <a:avLst/>
          </a:prstGeom>
          <a:noFill/>
        </p:spPr>
      </p:pic>
      <p:pic>
        <p:nvPicPr>
          <p:cNvPr id="17412" name="Picture 4" descr="Chandra :: Educational Materials :: Stellar Evolution :: Stellar Evolution  - Cycles of Formation and Destruct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19650" y="2286000"/>
            <a:ext cx="4324350" cy="4572000"/>
          </a:xfrm>
          <a:prstGeom prst="rect">
            <a:avLst/>
          </a:prstGeom>
          <a:noFill/>
        </p:spPr>
      </p:pic>
      <p:pic>
        <p:nvPicPr>
          <p:cNvPr id="17414" name="Picture 6" descr="Stellar Life Cycle | Earth Scienc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700808"/>
            <a:ext cx="4166735" cy="18333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20688"/>
          </a:xfrm>
          <a:solidFill>
            <a:schemeClr val="bg1">
              <a:lumMod val="95000"/>
            </a:schemeClr>
          </a:solidFill>
        </p:spPr>
        <p:txBody>
          <a:bodyPr>
            <a:normAutofit fontScale="90000"/>
          </a:bodyPr>
          <a:lstStyle/>
          <a:p>
            <a:r>
              <a:rPr lang="el-GR" dirty="0" smtClean="0"/>
              <a:t>Τα αστρικά σμήνη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620689"/>
            <a:ext cx="5940152" cy="2304255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62500" lnSpcReduction="20000"/>
          </a:bodyPr>
          <a:lstStyle/>
          <a:p>
            <a:r>
              <a:rPr lang="el-GR" dirty="0" smtClean="0"/>
              <a:t>Τα αστέρια σχηματίζουν</a:t>
            </a:r>
            <a:r>
              <a:rPr lang="en-US" dirty="0" smtClean="0"/>
              <a:t> </a:t>
            </a:r>
            <a:r>
              <a:rPr lang="el-GR" dirty="0" smtClean="0"/>
              <a:t>σμήνη λίγα εκατομμύρια έτη μετά την δημιουργία τους.</a:t>
            </a:r>
          </a:p>
          <a:p>
            <a:r>
              <a:rPr lang="el-GR" dirty="0" smtClean="0"/>
              <a:t>Μετά από εκατοντάδες εκατομμύρια έτη τα σμήνη διαλύονται από τις παλιρροιακές δυνάμεις του Γαλαξία.</a:t>
            </a:r>
          </a:p>
          <a:p>
            <a:r>
              <a:rPr lang="el-GR" dirty="0" smtClean="0"/>
              <a:t>Υπάρχουν και τα αρχαία σφαιρωτά σμήνη που έχουν τόσο μεγάλη μάζα ώστε να διατηρούν την βαρυτική τους συνοχή για δισεκατομμύρια έτη. </a:t>
            </a:r>
            <a:endParaRPr lang="el-GR" dirty="0"/>
          </a:p>
        </p:txBody>
      </p:sp>
      <p:pic>
        <p:nvPicPr>
          <p:cNvPr id="23554" name="Picture 2" descr="Hubble Refines Distance to Pleiades Star Cluster - NASA Scienc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620688"/>
            <a:ext cx="3203848" cy="2307795"/>
          </a:xfrm>
          <a:prstGeom prst="rect">
            <a:avLst/>
          </a:prstGeom>
          <a:noFill/>
        </p:spPr>
      </p:pic>
      <p:pic>
        <p:nvPicPr>
          <p:cNvPr id="23556" name="Picture 4" descr="Messier 13 (Hercules Globular Cluster) - Globular Cluster in Hercules |  TheSkyLiv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934072"/>
            <a:ext cx="3923928" cy="3923928"/>
          </a:xfrm>
          <a:prstGeom prst="rect">
            <a:avLst/>
          </a:prstGeom>
          <a:noFill/>
        </p:spPr>
      </p:pic>
      <p:pic>
        <p:nvPicPr>
          <p:cNvPr id="23558" name="Picture 6" descr="Star Cluster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4843656"/>
            <a:ext cx="4499992" cy="2014344"/>
          </a:xfrm>
          <a:prstGeom prst="rect">
            <a:avLst/>
          </a:prstGeom>
          <a:noFill/>
        </p:spPr>
      </p:pic>
      <p:pic>
        <p:nvPicPr>
          <p:cNvPr id="23560" name="Picture 8" descr="What Is An Open Star Cluster &amp; Which Are The Best Ones? | High Point  Scientific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6527" y="2924944"/>
            <a:ext cx="4467473" cy="18722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4868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l-GR" dirty="0" smtClean="0"/>
              <a:t>Τα εντυπωσιακά αστρικά απομεινάρια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548680"/>
            <a:ext cx="3203848" cy="324036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70000" lnSpcReduction="20000"/>
          </a:bodyPr>
          <a:lstStyle/>
          <a:p>
            <a:r>
              <a:rPr lang="el-GR" dirty="0" smtClean="0"/>
              <a:t>Τα μικρής και μεσαίας μάζας αστέρια καταλήγουν σε λευκούς νάνους.</a:t>
            </a:r>
          </a:p>
          <a:p>
            <a:r>
              <a:rPr lang="el-GR" dirty="0" smtClean="0"/>
              <a:t>Τα αστέρια μεγάλης μάζας σε αστέρες νετρονίων.</a:t>
            </a:r>
          </a:p>
          <a:p>
            <a:r>
              <a:rPr lang="el-GR" dirty="0" smtClean="0"/>
              <a:t>Τα πολύ μεγάλης μάζας αστέρια καταλήγουν σε μαύρες τρύπες.</a:t>
            </a:r>
            <a:endParaRPr lang="el-GR" dirty="0"/>
          </a:p>
        </p:txBody>
      </p:sp>
      <p:pic>
        <p:nvPicPr>
          <p:cNvPr id="18434" name="Picture 2" descr="Planetary Remnants around White Dwarf Stars | Center for Astrophysics |  Harvard &amp; Smithsoni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2492895"/>
            <a:ext cx="2016224" cy="2200245"/>
          </a:xfrm>
          <a:prstGeom prst="rect">
            <a:avLst/>
          </a:prstGeom>
          <a:noFill/>
        </p:spPr>
      </p:pic>
      <p:pic>
        <p:nvPicPr>
          <p:cNvPr id="18436" name="Picture 4" descr="Iridescent Glory of Nearby Planetary Nebula - NASA Scienc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780969"/>
            <a:ext cx="2987824" cy="3077031"/>
          </a:xfrm>
          <a:prstGeom prst="rect">
            <a:avLst/>
          </a:prstGeom>
          <a:noFill/>
        </p:spPr>
      </p:pic>
      <p:pic>
        <p:nvPicPr>
          <p:cNvPr id="18438" name="Picture 6" descr="What are neutron stars? | Spac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2492896"/>
            <a:ext cx="3923928" cy="2207209"/>
          </a:xfrm>
          <a:prstGeom prst="rect">
            <a:avLst/>
          </a:prstGeom>
          <a:noFill/>
        </p:spPr>
      </p:pic>
      <p:pic>
        <p:nvPicPr>
          <p:cNvPr id="18440" name="Picture 8" descr="Black Hole Pretenders May Be Superfast-Spinning Pulsars | Scientific  America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8144" y="4668636"/>
            <a:ext cx="3275856" cy="2189364"/>
          </a:xfrm>
          <a:prstGeom prst="rect">
            <a:avLst/>
          </a:prstGeom>
          <a:noFill/>
        </p:spPr>
      </p:pic>
      <p:pic>
        <p:nvPicPr>
          <p:cNvPr id="18442" name="Picture 10" descr="Messier 1 (The Crab Nebula) - NASA Scienc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36296" y="548680"/>
            <a:ext cx="1907704" cy="1907704"/>
          </a:xfrm>
          <a:prstGeom prst="rect">
            <a:avLst/>
          </a:prstGeom>
          <a:noFill/>
        </p:spPr>
      </p:pic>
      <p:pic>
        <p:nvPicPr>
          <p:cNvPr id="18446" name="Picture 14" descr="White Dwarf Stars Near The Earth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15816" y="4805637"/>
            <a:ext cx="2952328" cy="2052363"/>
          </a:xfrm>
          <a:prstGeom prst="rect">
            <a:avLst/>
          </a:prstGeom>
          <a:noFill/>
        </p:spPr>
      </p:pic>
      <p:pic>
        <p:nvPicPr>
          <p:cNvPr id="5122" name="Picture 2" descr="ZTF News - The aftermath of a supernova seen for the first time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03848" y="548680"/>
            <a:ext cx="4030259" cy="18722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48680"/>
          </a:xfrm>
          <a:solidFill>
            <a:schemeClr val="bg2">
              <a:lumMod val="90000"/>
            </a:schemeClr>
          </a:solidFill>
        </p:spPr>
        <p:txBody>
          <a:bodyPr>
            <a:normAutofit fontScale="90000"/>
          </a:bodyPr>
          <a:lstStyle/>
          <a:p>
            <a:r>
              <a:rPr lang="el-GR" dirty="0" smtClean="0"/>
              <a:t>Οι γαλαξίες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548680"/>
            <a:ext cx="3275856" cy="3672408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70000" lnSpcReduction="20000"/>
          </a:bodyPr>
          <a:lstStyle/>
          <a:p>
            <a:r>
              <a:rPr lang="el-GR" dirty="0" smtClean="0"/>
              <a:t>Τα αστέρια και τα νεφελώματα βρίσκονται μέσα στους γαλαξίες.</a:t>
            </a:r>
          </a:p>
          <a:p>
            <a:r>
              <a:rPr lang="el-GR" dirty="0" smtClean="0"/>
              <a:t>Οι γαλαξίες έχουν βαρυτική συνοχή λόγω της σκοτεινής ύλης.</a:t>
            </a:r>
          </a:p>
          <a:p>
            <a:r>
              <a:rPr lang="el-GR" dirty="0" smtClean="0"/>
              <a:t>Οι γαλαξίες συγχωνεύονται και εξελίσσονται σε συμπαντικό χρόνο. </a:t>
            </a:r>
          </a:p>
          <a:p>
            <a:endParaRPr lang="el-GR" dirty="0"/>
          </a:p>
        </p:txBody>
      </p:sp>
      <p:pic>
        <p:nvPicPr>
          <p:cNvPr id="19458" name="Picture 2" descr="Hubble's newest camera takes a deep look at two merging galaxies |  ESA/Hubb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4238863"/>
            <a:ext cx="3491880" cy="2619136"/>
          </a:xfrm>
          <a:prstGeom prst="rect">
            <a:avLst/>
          </a:prstGeom>
          <a:noFill/>
        </p:spPr>
      </p:pic>
      <p:pic>
        <p:nvPicPr>
          <p:cNvPr id="19460" name="Picture 4" descr="Andromeda Galaxy: Facts about our closest galactic neighbor | Spac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4285982"/>
            <a:ext cx="4572000" cy="2572017"/>
          </a:xfrm>
          <a:prstGeom prst="rect">
            <a:avLst/>
          </a:prstGeom>
          <a:noFill/>
        </p:spPr>
      </p:pic>
      <p:sp>
        <p:nvSpPr>
          <p:cNvPr id="19462" name="AutoShape 6" descr="Γαλαξίας | Science Wiki | Fand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9464" name="AutoShape 8" descr="Γαλαξίας | Science Wiki | Fand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19466" name="Picture 10" descr="Galaxy Types - NASA Scienc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548680"/>
            <a:ext cx="2987824" cy="1849606"/>
          </a:xfrm>
          <a:prstGeom prst="rect">
            <a:avLst/>
          </a:prstGeom>
          <a:noFill/>
        </p:spPr>
      </p:pic>
      <p:pic>
        <p:nvPicPr>
          <p:cNvPr id="19468" name="Picture 12" descr="The Milky Way Galaxy | AMNH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5856" y="548680"/>
            <a:ext cx="2232248" cy="2125489"/>
          </a:xfrm>
          <a:prstGeom prst="rect">
            <a:avLst/>
          </a:prstGeom>
          <a:noFill/>
        </p:spPr>
      </p:pic>
      <p:pic>
        <p:nvPicPr>
          <p:cNvPr id="19470" name="Picture 14" descr="Quasars — Everything you need to know about the brightest objects in the  universe | Spac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47864" y="2708920"/>
            <a:ext cx="2112235" cy="1584176"/>
          </a:xfrm>
          <a:prstGeom prst="rect">
            <a:avLst/>
          </a:prstGeom>
          <a:noFill/>
        </p:spPr>
      </p:pic>
      <p:sp>
        <p:nvSpPr>
          <p:cNvPr id="4098" name="AutoShape 2" descr="Dark Halos and Warped Disks - AAS Nov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4100" name="Picture 4" descr="Mysterious Signal comes from very Old Stars at the centre of the Milky Way  | Research Communities by Springer Natur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93650" y="2420888"/>
            <a:ext cx="3150350" cy="180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48680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l-GR" dirty="0" smtClean="0"/>
              <a:t>Οι γαλαξίες είναι σχεδόν άδειοι!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548681"/>
            <a:ext cx="9144000" cy="1512168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70000" lnSpcReduction="20000"/>
          </a:bodyPr>
          <a:lstStyle/>
          <a:p>
            <a:r>
              <a:rPr lang="el-GR" dirty="0" smtClean="0"/>
              <a:t>Οι γαλαξίες μοιάζουν με συμπαγή αντικείμενα, αλλά έχουν πολύ μικρή πυκνότητα, μόλις ένα άτομο ύλης στο κυβικό εκατοστό.</a:t>
            </a:r>
          </a:p>
          <a:p>
            <a:r>
              <a:rPr lang="el-GR" dirty="0" smtClean="0"/>
              <a:t>Όταν συγχωνεύονται γαλαξίες δεν συγκρούονται αστέρια, αλλά ενώνονται μοριακά νεφελώματα με αποτέλεσμα την έντονη αστρογένεση.</a:t>
            </a:r>
            <a:endParaRPr lang="el-GR" dirty="0"/>
          </a:p>
        </p:txBody>
      </p:sp>
      <p:pic>
        <p:nvPicPr>
          <p:cNvPr id="24582" name="Picture 6" descr="Imagine the Universe!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56095"/>
            <a:ext cx="4499992" cy="4801905"/>
          </a:xfrm>
          <a:prstGeom prst="rect">
            <a:avLst/>
          </a:prstGeom>
          <a:noFill/>
        </p:spPr>
      </p:pic>
      <p:sp>
        <p:nvSpPr>
          <p:cNvPr id="24584" name="AutoShape 8" descr="Explore the 10 nearest stars | Astronomy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24586" name="Picture 10" descr="2+ Hundred Nearest Star Royalty-Free Images, Stock Photos &amp; Pictures |  Shutterstoc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1596" y="2060849"/>
            <a:ext cx="4642404" cy="47971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</TotalTime>
  <Words>547</Words>
  <Application>Microsoft Office PowerPoint</Application>
  <PresentationFormat>Προβολή στην οθόνη (4:3)</PresentationFormat>
  <Paragraphs>55</Paragraphs>
  <Slides>15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15</vt:i4>
      </vt:variant>
    </vt:vector>
  </HeadingPairs>
  <TitlesOfParts>
    <vt:vector size="16" baseType="lpstr">
      <vt:lpstr>Θέμα του Office</vt:lpstr>
      <vt:lpstr>Από τους πλανήτες στο σύμπαν</vt:lpstr>
      <vt:lpstr>Πλανήτες, οι διαφορετικοί κόσμοι</vt:lpstr>
      <vt:lpstr>Παντού υπάρχουν πλανήτες</vt:lpstr>
      <vt:lpstr>Τα αστέρια, οι βασιλιάδες των πλανητών </vt:lpstr>
      <vt:lpstr>Τα αστέρια &lt;ανακυκλώνουν&gt; </vt:lpstr>
      <vt:lpstr>Τα αστρικά σμήνη</vt:lpstr>
      <vt:lpstr>Τα εντυπωσιακά αστρικά απομεινάρια</vt:lpstr>
      <vt:lpstr>Οι γαλαξίες</vt:lpstr>
      <vt:lpstr>Οι γαλαξίες είναι σχεδόν άδειοι!</vt:lpstr>
      <vt:lpstr>Η μεγάλη εικόνα</vt:lpstr>
      <vt:lpstr>Η μεγάλη διαστολή</vt:lpstr>
      <vt:lpstr>Η αστρονομία εξελίσσεται εντυπωσιακά</vt:lpstr>
      <vt:lpstr>Διαφάνεια 13</vt:lpstr>
      <vt:lpstr>Η ερασιτεχνική αστρονομία</vt:lpstr>
      <vt:lpstr>Αστρονομία χωρίς όρια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Το σύμπαν στα σχολεία</dc:title>
  <dc:creator>Leon</dc:creator>
  <cp:lastModifiedBy>Leon</cp:lastModifiedBy>
  <cp:revision>26</cp:revision>
  <dcterms:created xsi:type="dcterms:W3CDTF">2026-01-12T16:30:39Z</dcterms:created>
  <dcterms:modified xsi:type="dcterms:W3CDTF">2026-02-04T07:27:49Z</dcterms:modified>
</cp:coreProperties>
</file>