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15/1/2026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15/1/2026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15/1/2026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15/1/2026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15/1/2026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15/1/2026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15/1/2026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15/1/2026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15/1/2026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15/1/2026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0C3-736F-4ED6-BD9C-626CF42E7C28}" type="datetimeFigureOut">
              <a:rPr lang="el-GR" smtClean="0"/>
              <a:pPr/>
              <a:t>15/1/2026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5D0C3-736F-4ED6-BD9C-626CF42E7C28}" type="datetimeFigureOut">
              <a:rPr lang="el-GR" smtClean="0"/>
              <a:pPr/>
              <a:t>15/1/2026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E07AE-AA6A-417E-B936-1F940014780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l-GR" dirty="0" smtClean="0"/>
              <a:t>Το σύμπαν στα σχολεία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932040" y="5661248"/>
            <a:ext cx="3995936" cy="119675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Η σύνδεση της αστρονομίας με την εκπαίδευση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3 - Εικόνα" descr="DELPHINsima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560" y="5589240"/>
            <a:ext cx="3690938" cy="1268760"/>
          </a:xfrm>
          <a:prstGeom prst="rect">
            <a:avLst/>
          </a:prstGeom>
        </p:spPr>
      </p:pic>
      <p:pic>
        <p:nvPicPr>
          <p:cNvPr id="8194" name="Picture 2" descr="Exploring the Universe, a course of astronomy for secondary school teachers  | Instituto de Astrofísica de Canarias • I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8568952" cy="4868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w many stars to expect in Gaia's second data releas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4136"/>
            <a:ext cx="6444208" cy="4253863"/>
          </a:xfrm>
          <a:prstGeom prst="rect">
            <a:avLst/>
          </a:prstGeom>
          <a:noFill/>
        </p:spPr>
      </p:pic>
      <p:pic>
        <p:nvPicPr>
          <p:cNvPr id="22530" name="Picture 2" descr="Extremely Large Telescope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864" y="0"/>
            <a:ext cx="4567136" cy="2564904"/>
          </a:xfrm>
          <a:prstGeom prst="rect">
            <a:avLst/>
          </a:prstGeom>
          <a:noFill/>
        </p:spPr>
      </p:pic>
      <p:pic>
        <p:nvPicPr>
          <p:cNvPr id="22532" name="Picture 4" descr="OmegaCAM, the monster camera of the VLT Survey Telescope | ESO Čes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3603"/>
            <a:ext cx="2627784" cy="3504397"/>
          </a:xfrm>
          <a:prstGeom prst="rect">
            <a:avLst/>
          </a:prstGeom>
          <a:noFill/>
        </p:spPr>
      </p:pic>
      <p:pic>
        <p:nvPicPr>
          <p:cNvPr id="22534" name="Picture 6" descr="Five-hundred-meter Aperture Spherical Telescope - Wiki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779912" cy="2596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Από τους πλανήτες στο σύμπαν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1584175"/>
          </a:xfrm>
        </p:spPr>
        <p:txBody>
          <a:bodyPr>
            <a:normAutofit fontScale="55000" lnSpcReduction="20000"/>
          </a:bodyPr>
          <a:lstStyle/>
          <a:p>
            <a:r>
              <a:rPr lang="el-GR" dirty="0" smtClean="0"/>
              <a:t>Η προσπάθειά μας να κατανοήσουμε το σύμπαν αρχίζει από τους πλανήτες του ηλιακού μας συστήματος.</a:t>
            </a:r>
          </a:p>
          <a:p>
            <a:r>
              <a:rPr lang="el-GR" dirty="0" smtClean="0"/>
              <a:t>Πρόκειται για τα πιο κοντινά &lt;εξωγήινα&gt; περιβάλλοντα, που όμως είναι τελείως διαφορετικά από τη Γη μας.</a:t>
            </a:r>
          </a:p>
          <a:p>
            <a:r>
              <a:rPr lang="el-GR" dirty="0" smtClean="0"/>
              <a:t>Χαρακτηρίζονται από  ακραίες θερμοκρασίες, διαφορετική χημική σύσταση της ατμόσφαιρας (όπου </a:t>
            </a:r>
            <a:r>
              <a:rPr lang="el-GR" dirty="0" smtClean="0"/>
              <a:t>υπάρχει), διαφορετική </a:t>
            </a:r>
            <a:r>
              <a:rPr lang="el-GR" dirty="0" smtClean="0"/>
              <a:t>επιφανειακή βαρύτητα και απουσία ζωής.</a:t>
            </a:r>
          </a:p>
          <a:p>
            <a:endParaRPr lang="el-GR" dirty="0"/>
          </a:p>
        </p:txBody>
      </p:sp>
      <p:sp>
        <p:nvSpPr>
          <p:cNvPr id="10242" name="AutoShape 2" descr="Ηλιακό Σύστημα | Science Wiki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44" name="AutoShape 4" descr="C:\Users\Leon\AppData\Local\Temp\{C7C485E1-F5ED-43FF-9F2E-EE0E36B93EC7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92896"/>
            <a:ext cx="3563888" cy="200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 descr="Here's How to Bring Mars Down to Earth: Let NASA Do What NASA Does Best |  Scientific Americ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0683" y="4509120"/>
            <a:ext cx="3523317" cy="2348879"/>
          </a:xfrm>
          <a:prstGeom prst="rect">
            <a:avLst/>
          </a:prstGeom>
          <a:noFill/>
        </p:spPr>
      </p:pic>
      <p:pic>
        <p:nvPicPr>
          <p:cNvPr id="10249" name="Picture 9" descr="Methane cycle on Titan (saturn's biggest moon) : r/interestingasfu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81459"/>
            <a:ext cx="3635896" cy="4376541"/>
          </a:xfrm>
          <a:prstGeom prst="rect">
            <a:avLst/>
          </a:prstGeom>
          <a:noFill/>
        </p:spPr>
      </p:pic>
      <p:pic>
        <p:nvPicPr>
          <p:cNvPr id="10251" name="Picture 11" descr="Living on Planet Venus: Why It Would Be Hard (Infographic) | Sp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301637"/>
            <a:ext cx="1944216" cy="4556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Παντού υπάρχουν πλανήτες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129614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Έχουμε ανακαλύψει πάνω από 6500 εξωπλανήτες σε άλλα αστέρια.</a:t>
            </a:r>
          </a:p>
          <a:p>
            <a:r>
              <a:rPr lang="el-GR" dirty="0" smtClean="0"/>
              <a:t>Μπορούμε να </a:t>
            </a:r>
            <a:r>
              <a:rPr lang="el-GR" dirty="0" smtClean="0"/>
              <a:t>μελετήσουμε</a:t>
            </a:r>
            <a:r>
              <a:rPr lang="en-US" dirty="0" smtClean="0"/>
              <a:t> </a:t>
            </a:r>
            <a:r>
              <a:rPr lang="el-GR" dirty="0" smtClean="0"/>
              <a:t>τα </a:t>
            </a:r>
            <a:r>
              <a:rPr lang="el-GR" dirty="0" smtClean="0"/>
              <a:t>στάδια δημιουργίας πλανητών σε νεαρά αστέρια.</a:t>
            </a:r>
          </a:p>
          <a:p>
            <a:r>
              <a:rPr lang="el-GR" dirty="0" smtClean="0"/>
              <a:t>Αυτή η διαδικασία σε ένα αστέρι με την μάζα του ήλιου μας </a:t>
            </a:r>
            <a:r>
              <a:rPr lang="el-GR" dirty="0" smtClean="0"/>
              <a:t>διαρκεί περίπου </a:t>
            </a:r>
            <a:r>
              <a:rPr lang="el-GR" dirty="0" smtClean="0"/>
              <a:t>10 εκατομμύρια </a:t>
            </a:r>
            <a:r>
              <a:rPr lang="el-GR" dirty="0" smtClean="0"/>
              <a:t>έτη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15362" name="Picture 2" descr="Protoplanetary disk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2160240" cy="2160240"/>
          </a:xfrm>
          <a:prstGeom prst="rect">
            <a:avLst/>
          </a:prstGeom>
          <a:noFill/>
        </p:spPr>
      </p:pic>
      <p:pic>
        <p:nvPicPr>
          <p:cNvPr id="15364" name="Picture 4" descr="ALMA Pinpoints the Formation Site of Planet around Nearest Young Star |  NAOJ: National Astronomical Observatory of Japan - Engl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760" y="1844824"/>
            <a:ext cx="2160240" cy="2160240"/>
          </a:xfrm>
          <a:prstGeom prst="rect">
            <a:avLst/>
          </a:prstGeom>
          <a:noFill/>
        </p:spPr>
      </p:pic>
      <p:pic>
        <p:nvPicPr>
          <p:cNvPr id="15366" name="Picture 6" descr="Exoplanets &amp; Planetary Astronomy - Division of Geological and Planetary  Scien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05" y="4005064"/>
            <a:ext cx="9129395" cy="2852936"/>
          </a:xfrm>
          <a:prstGeom prst="rect">
            <a:avLst/>
          </a:prstGeom>
          <a:noFill/>
        </p:spPr>
      </p:pic>
      <p:pic>
        <p:nvPicPr>
          <p:cNvPr id="15368" name="Picture 8" descr="Detecting exoplanets - Exeter Science Cent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01" y="1844824"/>
            <a:ext cx="4803563" cy="2110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Τα αστέρια, οι απόλυτοι κυρίαρχοι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0688"/>
            <a:ext cx="3275856" cy="62373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Σε ένα πλανητικό σύστημα ο απόλυτος κυρίαρχος είναι το αστέρι.</a:t>
            </a:r>
          </a:p>
          <a:p>
            <a:r>
              <a:rPr lang="el-GR" dirty="0" smtClean="0"/>
              <a:t>Ο ήλιος περιέχει περισσότερο από το 99% της μάζας του ηλιακού μας συστήματος.</a:t>
            </a:r>
          </a:p>
          <a:p>
            <a:r>
              <a:rPr lang="el-GR" dirty="0" smtClean="0"/>
              <a:t>Μόνο στα αστέρια μπορούν να δημιουργηθούν τα βαρύτερα χημικά στοιχεία από το </a:t>
            </a:r>
            <a:r>
              <a:rPr lang="el-GR" dirty="0" smtClean="0"/>
              <a:t>Ήλιο και το Λίθιο.</a:t>
            </a:r>
            <a:endParaRPr lang="el-GR" dirty="0"/>
          </a:p>
        </p:txBody>
      </p:sp>
      <p:sp>
        <p:nvSpPr>
          <p:cNvPr id="5" name="4 - Βέλος προς τα επάνω"/>
          <p:cNvSpPr/>
          <p:nvPr/>
        </p:nvSpPr>
        <p:spPr>
          <a:xfrm>
            <a:off x="7092280" y="2420888"/>
            <a:ext cx="216024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388" name="Picture 4" descr="Elements of surprise: Neutron stars contribute little, but something's  making gold, research fi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7" y="3751932"/>
            <a:ext cx="5940153" cy="3106067"/>
          </a:xfrm>
          <a:prstGeom prst="rect">
            <a:avLst/>
          </a:prstGeo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2882" y="620688"/>
            <a:ext cx="286111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1" name="AutoShape 7" descr="Fusion in Stars - Nuclear fusion - Energy Encyc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6393" name="Picture 9" descr="How Do Stars Produce Energy? Nuclear Fusion – HSC Physics – Science Read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692696"/>
            <a:ext cx="2234731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Τα αστέρια &lt;ανακυκλώνουν&gt;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115212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Τα αστέρια δημιουργούνται σε μοριακά νεφελώματα.</a:t>
            </a:r>
          </a:p>
          <a:p>
            <a:r>
              <a:rPr lang="el-GR" dirty="0" smtClean="0"/>
              <a:t>Μετά τον κύκλο ζωής τους εμπλουτίζουν την μεσοαστρική ύλη, με αποτέλεσμα να είναι πιο πλούσια σε χημικά στοιχεία τα αστέρια της επόμενης γενιάς.</a:t>
            </a:r>
            <a:endParaRPr lang="el-GR" dirty="0"/>
          </a:p>
        </p:txBody>
      </p:sp>
      <p:pic>
        <p:nvPicPr>
          <p:cNvPr id="17410" name="Picture 2" descr="Life Cycles of Sun-like and Massive Stars - NASA Sci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6707"/>
            <a:ext cx="4788024" cy="3271293"/>
          </a:xfrm>
          <a:prstGeom prst="rect">
            <a:avLst/>
          </a:prstGeom>
          <a:noFill/>
        </p:spPr>
      </p:pic>
      <p:pic>
        <p:nvPicPr>
          <p:cNvPr id="17412" name="Picture 4" descr="Chandra :: Educational Materials :: Stellar Evolution :: Stellar Evolution  - Cycles of Formation and Destru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650" y="2286000"/>
            <a:ext cx="4324350" cy="4572000"/>
          </a:xfrm>
          <a:prstGeom prst="rect">
            <a:avLst/>
          </a:prstGeom>
          <a:noFill/>
        </p:spPr>
      </p:pic>
      <p:pic>
        <p:nvPicPr>
          <p:cNvPr id="17414" name="Picture 6" descr="Stellar Life Cycle | Earth Sci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4166735" cy="1833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Τα εντυπωσιακά αστρικά απομεινάρια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12241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Τα μικρής και μεσαίας μάζας αστέρια καταλήγουν σε λευκούς νάνους.</a:t>
            </a:r>
          </a:p>
          <a:p>
            <a:r>
              <a:rPr lang="el-GR" dirty="0" smtClean="0"/>
              <a:t>Τα αστέρια μεγάλης μάζας σε αστέρες νετρονίων.</a:t>
            </a:r>
          </a:p>
          <a:p>
            <a:r>
              <a:rPr lang="el-GR" dirty="0" smtClean="0"/>
              <a:t>Τα πολύ μεγάλης μάζας αστέρια καταλήγουν σε μαύρες τρύπες.</a:t>
            </a:r>
            <a:endParaRPr lang="el-GR" dirty="0"/>
          </a:p>
        </p:txBody>
      </p:sp>
      <p:pic>
        <p:nvPicPr>
          <p:cNvPr id="18434" name="Picture 2" descr="Planetary Remnants around White Dwarf Stars | Center for Astrophysics |  Harvard &amp; Smithson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25"/>
            <a:ext cx="2400300" cy="2619375"/>
          </a:xfrm>
          <a:prstGeom prst="rect">
            <a:avLst/>
          </a:prstGeom>
          <a:noFill/>
        </p:spPr>
      </p:pic>
      <p:pic>
        <p:nvPicPr>
          <p:cNvPr id="18436" name="Picture 4" descr="Iridescent Glory of Nearby Planetary Nebula - NASA Sc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2411760" cy="2483768"/>
          </a:xfrm>
          <a:prstGeom prst="rect">
            <a:avLst/>
          </a:prstGeom>
          <a:noFill/>
        </p:spPr>
      </p:pic>
      <p:pic>
        <p:nvPicPr>
          <p:cNvPr id="18438" name="Picture 6" descr="What are neutron stars? | Sp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013878"/>
            <a:ext cx="3923928" cy="2207209"/>
          </a:xfrm>
          <a:prstGeom prst="rect">
            <a:avLst/>
          </a:prstGeom>
          <a:noFill/>
        </p:spPr>
      </p:pic>
      <p:pic>
        <p:nvPicPr>
          <p:cNvPr id="18440" name="Picture 8" descr="Black Hole Pretenders May Be Superfast-Spinning Pulsars | Scientific  Americ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331759"/>
            <a:ext cx="3779912" cy="2526241"/>
          </a:xfrm>
          <a:prstGeom prst="rect">
            <a:avLst/>
          </a:prstGeom>
          <a:noFill/>
        </p:spPr>
      </p:pic>
      <p:pic>
        <p:nvPicPr>
          <p:cNvPr id="18442" name="Picture 10" descr="Messier 1 (The Crab Nebula) - NASA Scien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988840"/>
            <a:ext cx="2808312" cy="2808312"/>
          </a:xfrm>
          <a:prstGeom prst="rect">
            <a:avLst/>
          </a:prstGeom>
          <a:noFill/>
        </p:spPr>
      </p:pic>
      <p:pic>
        <p:nvPicPr>
          <p:cNvPr id="18446" name="Picture 14" descr="White Dwarf Stars Near The Eart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805637"/>
            <a:ext cx="2952328" cy="2052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Οι γαλαξίες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129614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Τα αστέρια και τα νεφελώματα βρίσκονται μέσα στους γαλαξίες.</a:t>
            </a:r>
          </a:p>
          <a:p>
            <a:r>
              <a:rPr lang="el-GR" dirty="0" smtClean="0"/>
              <a:t>Οι γαλαξίες έχουν βαρυτική συνοχή λόγω της σκοτεινής ύλης.</a:t>
            </a:r>
          </a:p>
          <a:p>
            <a:r>
              <a:rPr lang="el-GR" dirty="0" smtClean="0"/>
              <a:t>Οι γαλαξίες συγχωνεύονται και εξελίσσονται σε συμπαντικό χρόνο. </a:t>
            </a:r>
          </a:p>
          <a:p>
            <a:endParaRPr lang="el-GR" dirty="0"/>
          </a:p>
        </p:txBody>
      </p:sp>
      <p:pic>
        <p:nvPicPr>
          <p:cNvPr id="19458" name="Picture 2" descr="Hubble's newest camera takes a deep look at two merging galaxies |  ESA/Hub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8422" y="4221088"/>
            <a:ext cx="3515578" cy="2636911"/>
          </a:xfrm>
          <a:prstGeom prst="rect">
            <a:avLst/>
          </a:prstGeom>
          <a:noFill/>
        </p:spPr>
      </p:pic>
      <p:pic>
        <p:nvPicPr>
          <p:cNvPr id="19460" name="Picture 4" descr="Andromeda Galaxy: Facts about our closest galactic neighbor | 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36734"/>
            <a:ext cx="4659545" cy="2621266"/>
          </a:xfrm>
          <a:prstGeom prst="rect">
            <a:avLst/>
          </a:prstGeom>
          <a:noFill/>
        </p:spPr>
      </p:pic>
      <p:sp>
        <p:nvSpPr>
          <p:cNvPr id="19462" name="AutoShape 6" descr="Γαλαξίας | Science Wiki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4" name="AutoShape 8" descr="Γαλαξίας | Science Wiki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9466" name="Picture 10" descr="Galaxy Types - NASA Sci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3270"/>
            <a:ext cx="3779912" cy="2339946"/>
          </a:xfrm>
          <a:prstGeom prst="rect">
            <a:avLst/>
          </a:prstGeom>
          <a:noFill/>
        </p:spPr>
      </p:pic>
      <p:pic>
        <p:nvPicPr>
          <p:cNvPr id="19468" name="Picture 12" descr="The Milky Way Galaxy | AMN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853852"/>
            <a:ext cx="2483768" cy="2364980"/>
          </a:xfrm>
          <a:prstGeom prst="rect">
            <a:avLst/>
          </a:prstGeom>
          <a:noFill/>
        </p:spPr>
      </p:pic>
      <p:pic>
        <p:nvPicPr>
          <p:cNvPr id="19470" name="Picture 14" descr="Quasars — Everything you need to know about the brightest objects in the  universe | Spa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844824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Η μεγάλη εικόνα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48680"/>
            <a:ext cx="3923928" cy="3384376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Η κοσμολογία μελετάει το σύμπαν ως όλο. </a:t>
            </a:r>
          </a:p>
          <a:p>
            <a:r>
              <a:rPr lang="el-GR" dirty="0" smtClean="0"/>
              <a:t>Το σύμπαν διαστέλλεται επιταχυνόμενα.</a:t>
            </a:r>
          </a:p>
          <a:p>
            <a:r>
              <a:rPr lang="el-GR" dirty="0" smtClean="0"/>
              <a:t>Όλα ξεκίνησαν από ένα </a:t>
            </a:r>
            <a:r>
              <a:rPr lang="el-GR" dirty="0" smtClean="0"/>
              <a:t>σημείο</a:t>
            </a:r>
            <a:r>
              <a:rPr lang="en-US" dirty="0" smtClean="0"/>
              <a:t> </a:t>
            </a:r>
            <a:r>
              <a:rPr lang="el-GR" dirty="0" smtClean="0"/>
              <a:t>άπειρης πυκνότητας.</a:t>
            </a:r>
            <a:r>
              <a:rPr lang="en-US" dirty="0" smtClean="0"/>
              <a:t> </a:t>
            </a:r>
          </a:p>
          <a:p>
            <a:r>
              <a:rPr lang="el-GR" dirty="0" smtClean="0"/>
              <a:t>Δημιουργήθηκε ο χώρος και ο χρόνος.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20482" name="Picture 2" descr="How James Webb will reveal what Hubble missed - Big Th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4622478" cy="2852936"/>
          </a:xfrm>
          <a:prstGeom prst="rect">
            <a:avLst/>
          </a:prstGeom>
          <a:noFill/>
        </p:spPr>
      </p:pic>
      <p:pic>
        <p:nvPicPr>
          <p:cNvPr id="20484" name="Picture 4" descr="Expansion of the universe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424" y="548680"/>
            <a:ext cx="5184576" cy="3421820"/>
          </a:xfrm>
          <a:prstGeom prst="rect">
            <a:avLst/>
          </a:prstGeom>
          <a:noFill/>
        </p:spPr>
      </p:pic>
      <p:pic>
        <p:nvPicPr>
          <p:cNvPr id="1026" name="Picture 2" descr="How does the Universe expand? - Space Science for K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40036"/>
            <a:ext cx="4499992" cy="2917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Η αστρονομία εξελίσσεται εντυπωσιακά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5"/>
            <a:ext cx="4716016" cy="3600400"/>
          </a:xfrm>
          <a:solidFill>
            <a:schemeClr val="accent3"/>
          </a:solidFill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Η αστρονόμοι έχουν στην διάθεσή τους εκπληκτικές συσκευές και υπέρ- υπολογιστές</a:t>
            </a:r>
            <a:r>
              <a:rPr lang="en-US" dirty="0" smtClean="0"/>
              <a:t>, </a:t>
            </a:r>
            <a:r>
              <a:rPr lang="el-GR" dirty="0" smtClean="0"/>
              <a:t>ακόμα και τηλεσκόπια στο διάστημα.</a:t>
            </a:r>
          </a:p>
          <a:p>
            <a:r>
              <a:rPr lang="el-GR" dirty="0" smtClean="0"/>
              <a:t>Μπορούμε να διακρίνουμε αν ένας άνθρωπος στο φεγγάρι κρατάει μια μπάλα του μπάσκετ ή του βόλεϊ. </a:t>
            </a:r>
          </a:p>
          <a:p>
            <a:r>
              <a:rPr lang="el-GR" dirty="0" smtClean="0"/>
              <a:t>Οι φασματογράφοι μας δίνουν εντυπωσιακή ανάλυση των πιο μακρινών αντικειμένων.</a:t>
            </a:r>
          </a:p>
          <a:p>
            <a:r>
              <a:rPr lang="el-GR" dirty="0" smtClean="0"/>
              <a:t>Τα δεδομένα μιας διαστημοσυσκευής αναλύονται για πολλά χρόνια από τους αστρονόμους.</a:t>
            </a:r>
            <a:endParaRPr lang="el-GR" dirty="0"/>
          </a:p>
        </p:txBody>
      </p:sp>
      <p:pic>
        <p:nvPicPr>
          <p:cNvPr id="21506" name="Picture 2" descr="Spectroscopy | E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944" y="4245480"/>
            <a:ext cx="3695056" cy="2612520"/>
          </a:xfrm>
          <a:prstGeom prst="rect">
            <a:avLst/>
          </a:prstGeom>
          <a:noFill/>
        </p:spPr>
      </p:pic>
      <p:pic>
        <p:nvPicPr>
          <p:cNvPr id="21508" name="Picture 4" descr="Data Overload: How to Deal with Multidimensional Data Sets | astrobi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98" y="4365104"/>
            <a:ext cx="5468862" cy="2492896"/>
          </a:xfrm>
          <a:prstGeom prst="rect">
            <a:avLst/>
          </a:prstGeom>
          <a:noFill/>
        </p:spPr>
      </p:pic>
      <p:sp>
        <p:nvSpPr>
          <p:cNvPr id="21512" name="AutoShape 8" descr="James Webb Space Telescope (JWST) — A complete guide | Sp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1514" name="Picture 10" descr="James Webb Space Telescope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92696"/>
            <a:ext cx="4427984" cy="3542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358</Words>
  <Application>Microsoft Office PowerPoint</Application>
  <PresentationFormat>Προβολή στην οθόνη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Το σύμπαν στα σχολεία</vt:lpstr>
      <vt:lpstr>Από τους πλανήτες στο σύμπαν</vt:lpstr>
      <vt:lpstr>Παντού υπάρχουν πλανήτες</vt:lpstr>
      <vt:lpstr>Τα αστέρια, οι απόλυτοι κυρίαρχοι </vt:lpstr>
      <vt:lpstr>Τα αστέρια &lt;ανακυκλώνουν&gt; </vt:lpstr>
      <vt:lpstr>Τα εντυπωσιακά αστρικά απομεινάρια</vt:lpstr>
      <vt:lpstr>Οι γαλαξίες</vt:lpstr>
      <vt:lpstr>Η μεγάλη εικόνα</vt:lpstr>
      <vt:lpstr>Η αστρονομία εξελίσσεται εντυπωσιακά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σύμπαν στα σχολεία</dc:title>
  <dc:creator>Leon</dc:creator>
  <cp:lastModifiedBy>Leon</cp:lastModifiedBy>
  <cp:revision>14</cp:revision>
  <dcterms:created xsi:type="dcterms:W3CDTF">2026-01-12T16:30:39Z</dcterms:created>
  <dcterms:modified xsi:type="dcterms:W3CDTF">2026-01-15T08:09:50Z</dcterms:modified>
</cp:coreProperties>
</file>