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04" r:id="rId4"/>
    <p:sldId id="281" r:id="rId5"/>
    <p:sldId id="296" r:id="rId6"/>
    <p:sldId id="285" r:id="rId7"/>
    <p:sldId id="289" r:id="rId8"/>
    <p:sldId id="291" r:id="rId9"/>
    <p:sldId id="277" r:id="rId10"/>
    <p:sldId id="257" r:id="rId11"/>
    <p:sldId id="276" r:id="rId12"/>
    <p:sldId id="305" r:id="rId13"/>
    <p:sldId id="306" r:id="rId14"/>
    <p:sldId id="307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FF66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0021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5929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284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622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988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137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680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7662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1293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9665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379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49B21-F8C8-42D4-BEB4-A56B38668C66}" type="datetimeFigureOut">
              <a:rPr lang="el-GR" smtClean="0"/>
              <a:pPr/>
              <a:t>30/1/2026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E3F0-A24B-4F7E-A22D-54AC89A267E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249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64970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Οι αποστάσεις στο σύμπαν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9705"/>
            <a:ext cx="12191999" cy="6208295"/>
          </a:xfrm>
        </p:spPr>
        <p:txBody>
          <a:bodyPr/>
          <a:lstStyle/>
          <a:p>
            <a:r>
              <a:rPr lang="el-GR" sz="3200" dirty="0" smtClean="0"/>
              <a:t>Πόσο μακριά είναι τα ουράνια αντικείμενα;</a:t>
            </a:r>
            <a:endParaRPr lang="el-GR" sz="3200" dirty="0"/>
          </a:p>
        </p:txBody>
      </p:sp>
      <p:sp>
        <p:nvSpPr>
          <p:cNvPr id="25602" name="AutoShape 2" descr="Cosmic Distance Ladder - Terrance Tao (updated 10-26-09) | PPT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5606" name="AutoShape 6" descr="Cosmic Distance Ladder - Terrance Tao (updated 10-26-09) | PPT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89649"/>
            <a:ext cx="7291137" cy="54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005" y="5293812"/>
            <a:ext cx="4549995" cy="1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 descr="cosmic_distance_lad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6890" y="1415800"/>
            <a:ext cx="3429677" cy="354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563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931" y="1554625"/>
            <a:ext cx="11405616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56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      Η μεγάλη διαστολή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613611"/>
            <a:ext cx="12192000" cy="1828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περιθώριο σφάλματος για την μέτρηση της σταθεράς του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Hubble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(ταχύτητα διαστολής του σύμπαντος) είναι σήμερα στο 5%. Η τιμή της υπολογίζεται χονδρικά στα 70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Mpc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μεγάλο πρόβλημα είναι ότι σχεδόν όλοι οι άλλοι δείκτες αποστάσεων που χρησιμοποιούμε δεν ισχύουν σε μεγάλες αποστάσεις. Στην κοντινή κοσμική κλίμακα των 100- 200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Mpc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ιδίες κινήσεις των γαλαξιών όπως η έλξη μεταξύ των γειτονικών γαλαξιών,  μπερδεύουν τις μετρήσεις της διαστολής του σύμπαντος.</a:t>
            </a: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Έτσι η ερυθρολίσθηση χρησιμοποιείται για μέτρηση αποστάσεων σε συνδυασμό με τις εκρήξεις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 Ia</a:t>
            </a:r>
            <a:endParaRPr lang="el-G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098" name="Picture 2" descr="Hubble's law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9049"/>
            <a:ext cx="5293895" cy="3928071"/>
          </a:xfrm>
          <a:prstGeom prst="rect">
            <a:avLst/>
          </a:prstGeom>
          <a:noFill/>
        </p:spPr>
      </p:pic>
      <p:sp>
        <p:nvSpPr>
          <p:cNvPr id="4100" name="AutoShape 4" descr="Why galaxies look redder, the further away they are | BBC Sky at Night 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147" y="2516150"/>
            <a:ext cx="6801853" cy="43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7179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534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Τι μάθαμε από τις αποστάσεις στο σύμπαν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553453"/>
            <a:ext cx="12192000" cy="179270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Πριν από 100 έτη νομίζαμε ότι όλοι οι άλλοι γαλαξίες είναι νεφελώματα που βρίσκονται μέσα στον Γαλαξία μας. Σήμερα γνωρίζουμε ότι το σύμπαν είναι 100.000 φορές μεγαλύτερο!</a:t>
            </a:r>
          </a:p>
          <a:p>
            <a:r>
              <a:rPr lang="el-GR" dirty="0" smtClean="0"/>
              <a:t>Η μελέτη του σύμπαντος (κοσμολογία) δεν έχει πια μόνο θεωρητική, αλλά και παρατηρησιακή προσέγγιση.</a:t>
            </a:r>
          </a:p>
          <a:p>
            <a:r>
              <a:rPr lang="el-GR" dirty="0" smtClean="0"/>
              <a:t>Έτσι μπορούμε να έχουμε μια πιο πλήρη εικόνα για το σύμπαν και την ύλη </a:t>
            </a:r>
            <a:r>
              <a:rPr lang="el-GR" dirty="0" smtClean="0"/>
              <a:t>μέσα σε </a:t>
            </a:r>
            <a:r>
              <a:rPr lang="el-GR" dirty="0" smtClean="0"/>
              <a:t>αυτό.</a:t>
            </a:r>
            <a:endParaRPr lang="el-GR" dirty="0"/>
          </a:p>
        </p:txBody>
      </p:sp>
      <p:pic>
        <p:nvPicPr>
          <p:cNvPr id="2050" name="Picture 2" descr="New 3-D Map of Universe Is Best One Yet |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70221"/>
            <a:ext cx="8554453" cy="4487779"/>
          </a:xfrm>
          <a:prstGeom prst="rect">
            <a:avLst/>
          </a:prstGeom>
          <a:noFill/>
        </p:spPr>
      </p:pic>
      <p:pic>
        <p:nvPicPr>
          <p:cNvPr id="2052" name="Picture 4" descr="A century ago, in 1922, the entire known universe was thought to be just  100,000 light-years across—about the size of our Milky Way. Back then,  astronomers believed our galaxy was the ent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485" y="2330615"/>
            <a:ext cx="3625516" cy="4527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85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136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Η απόσταση μας δείχνει την εποχή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5642"/>
            <a:ext cx="12192000" cy="13595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απόσταση των μακρινών γαλαξιών μας ενημερώνει πόσο παλιά είναι η εικόνα που βλέπουμε. </a:t>
            </a:r>
          </a:p>
          <a:p>
            <a:r>
              <a:rPr lang="el-GR" dirty="0" smtClean="0"/>
              <a:t>Παρατηρούμε τους πολύ μακρινούς γαλαξίες όπως ήταν λίγο μετά την δημιουργία του σύμπαντος.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028" name="Picture 4" descr="The Cosmological Perturbed Lightcone Ga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1464"/>
            <a:ext cx="5561677" cy="4391528"/>
          </a:xfrm>
          <a:prstGeom prst="rect">
            <a:avLst/>
          </a:prstGeom>
          <a:noFill/>
        </p:spPr>
      </p:pic>
      <p:pic>
        <p:nvPicPr>
          <p:cNvPr id="1030" name="Picture 6" descr="The most distant galaxy ever observed. : r/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578" y="4495716"/>
            <a:ext cx="4291422" cy="2362284"/>
          </a:xfrm>
          <a:prstGeom prst="rect">
            <a:avLst/>
          </a:prstGeom>
          <a:noFill/>
        </p:spPr>
      </p:pic>
      <p:pic>
        <p:nvPicPr>
          <p:cNvPr id="1032" name="Picture 8" descr="GN-z11: Astronomers Discover Farthest Galaxy Yet | Astronomy | Sci-News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686" y="2009275"/>
            <a:ext cx="4692314" cy="250256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887234" y="2404997"/>
            <a:ext cx="1540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Ενώ η εικόνα του μακρινότερου γαλαξία που παρατηρούμε ταξίδεψε για 13,5 </a:t>
            </a:r>
            <a:r>
              <a:rPr lang="en-US" dirty="0" smtClean="0">
                <a:solidFill>
                  <a:srgbClr val="002060"/>
                </a:solidFill>
              </a:rPr>
              <a:t>Gyr, </a:t>
            </a:r>
            <a:r>
              <a:rPr lang="el-GR" dirty="0" smtClean="0">
                <a:solidFill>
                  <a:srgbClr val="002060"/>
                </a:solidFill>
              </a:rPr>
              <a:t>στην πραγματικότητα  </a:t>
            </a:r>
            <a:r>
              <a:rPr lang="el-GR" dirty="0" smtClean="0">
                <a:solidFill>
                  <a:srgbClr val="002060"/>
                </a:solidFill>
              </a:rPr>
              <a:t>απέχει </a:t>
            </a:r>
            <a:r>
              <a:rPr lang="el-GR" dirty="0" smtClean="0">
                <a:solidFill>
                  <a:srgbClr val="002060"/>
                </a:solidFill>
              </a:rPr>
              <a:t>σήμερα 33,5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Gyr</a:t>
            </a:r>
            <a:r>
              <a:rPr lang="el-GR" dirty="0" smtClean="0">
                <a:solidFill>
                  <a:srgbClr val="002060"/>
                </a:solidFill>
              </a:rPr>
              <a:t>!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853863" cy="7579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                                    Η γειτονιά μας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45958"/>
            <a:ext cx="9781674" cy="11670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Σε μικρότερη κλίμακα, μπορούμε να εκτιμήσουμε τις αποστάσεις των αστεριών και των αστρικών σμηνών στον Γαλαξία μας.</a:t>
            </a:r>
          </a:p>
          <a:p>
            <a:r>
              <a:rPr lang="el-GR" dirty="0" smtClean="0"/>
              <a:t>Έτσι έχουμε ένα καλό μοντέλο για την ανάπτυξη του Γαλαξία μας και του δίσκου του, όπου βρίσκεται και ο ήλιος μας.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5602" name="Picture 2" descr="The Nearest Stars to Earth (Infographic) |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1497" y="0"/>
            <a:ext cx="2390503" cy="6858000"/>
          </a:xfrm>
          <a:prstGeom prst="rect">
            <a:avLst/>
          </a:prstGeom>
          <a:noFill/>
        </p:spPr>
      </p:pic>
      <p:pic>
        <p:nvPicPr>
          <p:cNvPr id="25606" name="Picture 6" descr="Milky Way Galaxy | Loop Bubbles, Local Bubble &amp; Fluff | Go Astron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64" y="2072176"/>
            <a:ext cx="4752473" cy="4785824"/>
          </a:xfrm>
          <a:prstGeom prst="rect">
            <a:avLst/>
          </a:prstGeom>
          <a:noFill/>
        </p:spPr>
      </p:pic>
      <p:pic>
        <p:nvPicPr>
          <p:cNvPr id="25608" name="Picture 8" descr="https://www.phy.olemiss.edu/~luca/astr/Topics-Extrasolar/Images/FormationStages_348x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97471"/>
            <a:ext cx="5047556" cy="496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6548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002060"/>
                </a:solidFill>
              </a:rPr>
              <a:t>        Οι αποστάσεις στο σύμπαν ξεπερνάνε τα ανθρώπινα όρια</a:t>
            </a: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" y="541422"/>
            <a:ext cx="3862137" cy="3862136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Ακόμα και το πιο κοντινό αστέρι στον ήλιο απέχει 280.000 φορές την απόσταση ήλιος- Γη. </a:t>
            </a:r>
          </a:p>
          <a:p>
            <a:r>
              <a:rPr lang="el-GR" dirty="0" smtClean="0"/>
              <a:t>Αν μπορούσε να μας παρατηρήσει κάποιος από τον γαλαξίας της Ανδρομέδας, θα έβλεπε τους προγόνους των ανθρώπων να εξελίσσονται σε δίποδα όντα.</a:t>
            </a:r>
            <a:endParaRPr lang="el-GR" dirty="0"/>
          </a:p>
        </p:txBody>
      </p:sp>
      <p:pic>
        <p:nvPicPr>
          <p:cNvPr id="26626" name="Picture 2" descr="ESOblog - The first rung on the cosmic distance ladder | 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5476"/>
            <a:ext cx="3603786" cy="2402524"/>
          </a:xfrm>
          <a:prstGeom prst="rect">
            <a:avLst/>
          </a:prstGeom>
          <a:noFill/>
        </p:spPr>
      </p:pic>
      <p:pic>
        <p:nvPicPr>
          <p:cNvPr id="26628" name="Picture 4" descr="Teach Astronomy - The Distance to St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573" y="2949896"/>
            <a:ext cx="3431427" cy="1942163"/>
          </a:xfrm>
          <a:prstGeom prst="rect">
            <a:avLst/>
          </a:prstGeom>
          <a:noFill/>
        </p:spPr>
      </p:pic>
      <p:pic>
        <p:nvPicPr>
          <p:cNvPr id="26629" name="Picture 5" descr="C:\Users\Leon\Desktop\Αστονομία κείμενα, φωτο, παρουσιάσεις\astronomy cartoon\61e03d59a9823a0c7f3e0aba0dc7d31d--astronomy-carto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7137" y="4920915"/>
            <a:ext cx="1937083" cy="1937083"/>
          </a:xfrm>
          <a:prstGeom prst="rect">
            <a:avLst/>
          </a:prstGeom>
          <a:noFill/>
        </p:spPr>
      </p:pic>
      <p:pic>
        <p:nvPicPr>
          <p:cNvPr id="26631" name="Picture 7" descr="Imagine the Universe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334" y="1960313"/>
            <a:ext cx="4897687" cy="4897687"/>
          </a:xfrm>
          <a:prstGeom prst="rect">
            <a:avLst/>
          </a:prstGeom>
          <a:noFill/>
        </p:spPr>
      </p:pic>
      <p:pic>
        <p:nvPicPr>
          <p:cNvPr id="1026" name="Picture 2" descr="Homo erectus, our ancient ancestor | Natural History Muse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1021" y="570467"/>
            <a:ext cx="3420979" cy="2376057"/>
          </a:xfrm>
          <a:prstGeom prst="rect">
            <a:avLst/>
          </a:prstGeom>
          <a:noFill/>
        </p:spPr>
      </p:pic>
      <p:pic>
        <p:nvPicPr>
          <p:cNvPr id="1028" name="Picture 4" descr="After 45 years of travelling, Voyager 1 is now more than 157 AU away from  its home : r/spacepor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4844" y="581113"/>
            <a:ext cx="3116178" cy="1354672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3910263" y="637672"/>
            <a:ext cx="169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</a:t>
            </a:r>
            <a:r>
              <a:rPr lang="el-GR" dirty="0" smtClean="0">
                <a:solidFill>
                  <a:srgbClr val="FF0000"/>
                </a:solidFill>
              </a:rPr>
              <a:t>0000 έτη να μέχρι το κοντινότερο αστέρι!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14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</a:t>
            </a:r>
            <a:r>
              <a:rPr lang="en-US" dirty="0" smtClean="0"/>
              <a:t>               </a:t>
            </a:r>
            <a:r>
              <a:rPr lang="el-GR" dirty="0" smtClean="0"/>
              <a:t> </a:t>
            </a:r>
            <a:r>
              <a:rPr lang="el-GR" sz="3600" dirty="0" smtClean="0"/>
              <a:t>Η παράλλαξη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541422"/>
            <a:ext cx="12192000" cy="25506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παράλλαξη είναι η γωνία που μετράμε παρατηρώντας ένα ουράνιο αντικείμενο σε σχέση με κάποιο &lt;σταθερό&gt; αντικείμενο πολύ πιο μακριά. Οφείλεται στην περιφορά της Γης γύρω από τον ήλιο. Το &lt;σταθερό&gt; αντικείμενο μπορεί να είναι ένα μακρινό αστέρι ως και ένα Κβάζαρ (πολύ λαμπρός και πολύ μακρινός γαλαξίας).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Μετρώντας την γωνιά μετατόπισης μπορούμε να συμπεράνουμε την απόσταση του άστρου (λόγω περίπου σταθερής απόστασής μας γύρω από τον ήλιο). Η μέθοδος αυτή έχει εύρος παρατήρησης περίπου μέχρι τα 1000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parsec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διαστημικό τηλεσκόπιο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GAIA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πετύχαμε μέτρηση παράλλαξης για δισεκατομμύρια αντικείμενα στον Γαλαξία μας (λόγω μεγαλύτερης γωνιακής ανάλυσης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&lt;μέτρησε&gt; αποστάσεις ως 30.000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parsec</a:t>
            </a:r>
            <a:r>
              <a:rPr lang="el-GR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None/>
            </a:pPr>
            <a:endParaRPr lang="el-G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Parall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2588"/>
            <a:ext cx="4731264" cy="3585412"/>
          </a:xfrm>
          <a:prstGeom prst="rect">
            <a:avLst/>
          </a:prstGeom>
          <a:noFill/>
        </p:spPr>
      </p:pic>
      <p:pic>
        <p:nvPicPr>
          <p:cNvPr id="24580" name="Picture 4" descr="Parallax is great! Gaia will expand our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388" y="3113780"/>
            <a:ext cx="4804611" cy="3744219"/>
          </a:xfrm>
          <a:prstGeom prst="rect">
            <a:avLst/>
          </a:prstGeom>
          <a:noFill/>
        </p:spPr>
      </p:pic>
      <p:pic>
        <p:nvPicPr>
          <p:cNvPr id="24582" name="Picture 6" descr="Parallax | Coe Colle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197" y="3320716"/>
            <a:ext cx="2355011" cy="353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415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53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Η απόλυτη λαμπρότητα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17358"/>
            <a:ext cx="2851484" cy="36816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Η φαινόμενη λαμπρότητα των ουράνιων αντικειμένων είναι αυτό που βλέπουμε στον νυχτερινό ουρανό.</a:t>
            </a:r>
          </a:p>
          <a:p>
            <a:r>
              <a:rPr lang="el-GR" dirty="0" smtClean="0"/>
              <a:t>Η απόλυτη λαμπρότητα είναι η λαμπρότητα των αντικειμένων σε απόσταση 10 πάρσεκ (32,4 έτη φωτός).</a:t>
            </a:r>
          </a:p>
          <a:p>
            <a:r>
              <a:rPr lang="el-GR" dirty="0" smtClean="0"/>
              <a:t>Η διαφορά των 2 μεγεθών μας δίνει την απόσταση. Η λαμπρότητα ελαττώνεται με το τετράγωνο της απόστασης. </a:t>
            </a:r>
            <a:endParaRPr lang="el-GR" dirty="0"/>
          </a:p>
        </p:txBody>
      </p:sp>
      <p:pic>
        <p:nvPicPr>
          <p:cNvPr id="4" name="Picture 2" descr="What Do We Mean By Magnitude? – ORION BEAR ASTRON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1306" y="3681662"/>
            <a:ext cx="4230694" cy="3176337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810" y="505326"/>
            <a:ext cx="4263189" cy="30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The Little Dipper | Stars, Location, and How to Find it in the Night 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Little Dipper Star Names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6" name="Picture 6" descr="Stellar Magnitu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83" y="4247147"/>
            <a:ext cx="2160138" cy="2610853"/>
          </a:xfrm>
          <a:prstGeom prst="rect">
            <a:avLst/>
          </a:prstGeom>
          <a:noFill/>
        </p:spPr>
      </p:pic>
      <p:pic>
        <p:nvPicPr>
          <p:cNvPr id="10248" name="Picture 8" descr="Constellation of Ursa Min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517" y="511343"/>
            <a:ext cx="5077326" cy="6346657"/>
          </a:xfrm>
          <a:prstGeom prst="rect">
            <a:avLst/>
          </a:prstGeom>
          <a:noFill/>
        </p:spPr>
      </p:pic>
      <p:sp>
        <p:nvSpPr>
          <p:cNvPr id="10" name="9 - Βέλος προς τα κάτω"/>
          <p:cNvSpPr/>
          <p:nvPr/>
        </p:nvSpPr>
        <p:spPr>
          <a:xfrm rot="16200000">
            <a:off x="4373481" y="2905625"/>
            <a:ext cx="170126" cy="15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>
            <a:off x="4620126" y="3657601"/>
            <a:ext cx="204537" cy="192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>
            <a:off x="5209673" y="4174958"/>
            <a:ext cx="240632" cy="292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>
            <a:off x="5077327" y="4584032"/>
            <a:ext cx="192505" cy="30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783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Οι μεταβλητοί αστέρες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697832"/>
            <a:ext cx="6870032" cy="36936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Κηφείδες. Είναι και αυτοί παλλόμενοι μεταβλητοί, μάζας 3-8 ηλιακές. Η ατμόσφαιρά τους σε φάση μετά την κύρια ακολουθία (οριζόντιο κλάδο) φουσκώνει και ξεφουσκώνει περιοδικά, για να διατηρήσει την ενεργειακή ισορροπία του άστρου (λόγω διεργασιών στο εσωτερικό του).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αστέρια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Λύρας. Αυτά τα μικρά σε μάζα (λιγότερη από ηλιακή) άστρα που έχουν αφήσει την κύρια ακολουθία, έχουν σχέση παλμών- λαμπρότητας με μικρότερες περιόδους από τους Κηφείδες.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λαμπρότητα αυξομειώνεται περιοδικά, και υπάρχει καλή γνώση της σχέσης παλμού- μέγιστο απόλυτης λαμπρότητας. Με την διαφορά απόλυτης- φαινόμενης λαμπρότητας υπολογίζουμε την απόσταση.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6" descr="What are Variable Stars? – Cosmos at Your Doorst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365" y="4181296"/>
            <a:ext cx="4588635" cy="2676704"/>
          </a:xfrm>
          <a:prstGeom prst="rect">
            <a:avLst/>
          </a:prstGeom>
          <a:noFill/>
        </p:spPr>
      </p:pic>
      <p:pic>
        <p:nvPicPr>
          <p:cNvPr id="22536" name="Picture 8" descr="Three classical Cepheid variable stars in the nuclear bulge of the Milky  Way |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514" y="687648"/>
            <a:ext cx="5316486" cy="3186520"/>
          </a:xfrm>
          <a:prstGeom prst="rect">
            <a:avLst/>
          </a:prstGeom>
          <a:noFill/>
        </p:spPr>
      </p:pic>
      <p:pic>
        <p:nvPicPr>
          <p:cNvPr id="22538" name="Picture 10" descr="Astronomers Improve Their Distance Scale for the Universe. Unfortunately,  it Doesn&amp;#039;t Resolve the Crisis in Cosmology - Universe To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74" y="4469752"/>
            <a:ext cx="3821196" cy="2388248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301595" y="4603902"/>
            <a:ext cx="3133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Με τους Κηφείδες μετράμε αποστάσεις ως τους κοντινούς γαλαξίες μας,  δηλαδή δεκάδες εκατομμύρια έτη φωτός.</a:t>
            </a: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1607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ronomy.ohio-state.edu/~ryden/ast162_4/periodlu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616" y="3544951"/>
            <a:ext cx="4676384" cy="33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stronomy - Ch. 24: Variable Stars (9 of 26) Cepheid Variables: Why Do They  Var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142" y="0"/>
            <a:ext cx="4663858" cy="3497893"/>
          </a:xfrm>
          <a:prstGeom prst="rect">
            <a:avLst/>
          </a:prstGeom>
          <a:noFill/>
        </p:spPr>
      </p:pic>
      <p:pic>
        <p:nvPicPr>
          <p:cNvPr id="21510" name="Picture 6" descr="Chandra :: Educational Materials :: Pulsating Variable Stars and the  Hertzsprung-Russell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739"/>
            <a:ext cx="4158641" cy="6866739"/>
          </a:xfrm>
          <a:prstGeom prst="rect">
            <a:avLst/>
          </a:prstGeom>
          <a:noFill/>
        </p:spPr>
      </p:pic>
      <p:pic>
        <p:nvPicPr>
          <p:cNvPr id="21512" name="Picture 8" descr="red gi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808" y="4463716"/>
            <a:ext cx="2394284" cy="2394284"/>
          </a:xfrm>
          <a:prstGeom prst="rect">
            <a:avLst/>
          </a:prstGeom>
          <a:noFill/>
        </p:spPr>
      </p:pic>
      <p:pic>
        <p:nvPicPr>
          <p:cNvPr id="21514" name="Picture 10" descr="The Day With No Tomorrow: What Happens When The Sun Becomes A Red Giant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1526" y="2201780"/>
            <a:ext cx="2868229" cy="2227894"/>
          </a:xfrm>
          <a:prstGeom prst="rect">
            <a:avLst/>
          </a:prstGeom>
          <a:noFill/>
        </p:spPr>
      </p:pic>
      <p:pic>
        <p:nvPicPr>
          <p:cNvPr id="8194" name="Picture 2" descr="Solid Fuel-Fired Heating Device Visible Emission and Opacity Limits | AK  Dept. of Environmental Conserv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8184" y="-1"/>
            <a:ext cx="3284621" cy="2189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89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79" y="0"/>
            <a:ext cx="10423975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157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l-G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Μπλε υπεργίγαντες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πλανητικά νεφελώματα</a:t>
            </a:r>
            <a:endParaRPr lang="el-GR" sz="40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-1" y="613610"/>
            <a:ext cx="5378117" cy="624438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Πρόκειται για εξελιγμένα αστέρια μεγάλης μάζας και λαμπρότητας για τα οποία έχουμε πολύ ακριβή θεωρητικά μοντέλα, που είναι σύμφωνα με τις παρατηρήσεις.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απόλυτη λαμπρότητά τους εξαρτάται από το πάχος των φασματικών γραμμών και την μεταλλικότητά τους. </a:t>
            </a: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πάχος μιας φασματικής γραμμής έχει να κάνει όχι μόνο με την πληθώρα του συγκεκριμένου στοιχείου που την εκπέμπει, αλλά και με την επιφανειακή βαρύτητα του αστεριού, άρα την λαμπρότητά του. Η τελευταία μας δίνει την ακτίνα του γίγαντα.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Λόγω μεγάλης λαμπρότητας (εκατοντάδες χιλιάδες φορές την ηλιακή), αυτά τα αστέρια είναι αρκετά ευδιάκριτα. </a:t>
            </a: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πλανητικά νεφελώματα έχουν ένα συγκεκριμένο εύρος λαμπρότητας και τα εντοπίζουμε ακόμα και στους γειτονικούς μας γαλαξίες.</a:t>
            </a:r>
          </a:p>
          <a:p>
            <a:endParaRPr lang="el-GR" dirty="0"/>
          </a:p>
        </p:txBody>
      </p:sp>
      <p:pic>
        <p:nvPicPr>
          <p:cNvPr id="16386" name="Picture 2" descr="A blue supergiant in relation the the size of our solar system. : r/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37673"/>
            <a:ext cx="6248400" cy="3870538"/>
          </a:xfrm>
          <a:prstGeom prst="rect">
            <a:avLst/>
          </a:prstGeom>
          <a:noFill/>
        </p:spPr>
      </p:pic>
      <p:pic>
        <p:nvPicPr>
          <p:cNvPr id="16388" name="Picture 4" descr="Giant Galaxy is Still Growing | 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158" y="4511842"/>
            <a:ext cx="2346158" cy="2346158"/>
          </a:xfrm>
          <a:prstGeom prst="rect">
            <a:avLst/>
          </a:prstGeom>
          <a:noFill/>
        </p:spPr>
      </p:pic>
      <p:pic>
        <p:nvPicPr>
          <p:cNvPr id="16390" name="Picture 6" descr="New ideas about how stars die help solve a decades-old myst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0368" y="4487592"/>
            <a:ext cx="4431632" cy="2370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005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l-GR" sz="32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9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Η σχέση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Tully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-1" y="517359"/>
            <a:ext cx="8253663" cy="26710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μια σχέση απόλυτης λαμπρότητας και ταχύτητας περιστροφής των σπειροειδών γαλαξιών. Την τελευταία την μετράμε από την μετατόπιση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Doppler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την περιστροφή, ένα μέρος του γαλαξία μας πλησιάζει (μετατόπιση στο μπλε) και ένα άλλο απομακρύνεται από εμάς (μετατόπιση στο ερυθρό).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Αυτό απεικονίζεται στο φάσμα του.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ταχύτητα περιστροφής επηρεάζει το πάχος των φασματικών γραμμών (πλάτυνση). Το εύρος μέτρησης φτάνει το 1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Gpc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φαινόμενη λαμπρότητα και την απόλυτη μπορούμε να συμπεράνουμε την απόσταση.</a:t>
            </a:r>
            <a:endParaRPr lang="el-GR" dirty="0"/>
          </a:p>
        </p:txBody>
      </p:sp>
      <p:pic>
        <p:nvPicPr>
          <p:cNvPr id="10244" name="Picture 4" descr="Space density distribution of galaxies in the absolute magnitude – rotation  velocity plane: a volume-complete Tully-Fisher relation from CALIFA stellar  kinematics | Astronomy &amp; Astrophysics (A&amp;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4937"/>
            <a:ext cx="3923185" cy="3272589"/>
          </a:xfrm>
          <a:prstGeom prst="rect">
            <a:avLst/>
          </a:prstGeom>
          <a:noFill/>
        </p:spPr>
      </p:pic>
      <p:pic>
        <p:nvPicPr>
          <p:cNvPr id="10246" name="Picture 6" descr="Using The Tully-Fisher Relation To Find Distances To Galax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252" y="4776537"/>
            <a:ext cx="3700378" cy="2081463"/>
          </a:xfrm>
          <a:prstGeom prst="rect">
            <a:avLst/>
          </a:prstGeom>
          <a:noFill/>
        </p:spPr>
      </p:pic>
      <p:pic>
        <p:nvPicPr>
          <p:cNvPr id="10250" name="Picture 10" descr="UGS 303: Cosm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461" y="4401669"/>
            <a:ext cx="4395539" cy="2456331"/>
          </a:xfrm>
          <a:prstGeom prst="rect">
            <a:avLst/>
          </a:prstGeom>
          <a:noFill/>
        </p:spPr>
      </p:pic>
      <p:pic>
        <p:nvPicPr>
          <p:cNvPr id="10252" name="Picture 12" descr="Chapter 24, Sectio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034" y="3212432"/>
            <a:ext cx="3715883" cy="1508212"/>
          </a:xfrm>
          <a:prstGeom prst="rect">
            <a:avLst/>
          </a:prstGeom>
          <a:noFill/>
        </p:spPr>
      </p:pic>
      <p:pic>
        <p:nvPicPr>
          <p:cNvPr id="11" name="Picture 2" descr="http://abyss.uoregon.edu/~js/images/tully_fish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7727" y="541421"/>
            <a:ext cx="3724273" cy="38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3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394" y="1104233"/>
            <a:ext cx="1114501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157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Εκρήξεις σουπερν</a:t>
            </a:r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</a:t>
            </a:r>
            <a:r>
              <a:rPr lang="el-GR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 Ια.</a:t>
            </a: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-1" y="625642"/>
            <a:ext cx="7904747" cy="30319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buNone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Όταν ένας λευκός νάνος συσσωρεύσει υλικό από συνοδό αστέρα του και ξεπεράσει το όριο των 1,4 ηλιακών μαζών ακολουθεί μια έκρηξη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buNone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Τις παρατηρούμε μέχρι τους πολύ  μακρινούς γαλαξίες. Η απόλυτη λαμπρότητά τους είναι περίπου -19,2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όση και η μέση λαμπρότητα ενός ολοκλήρου γαλαξία.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buNone/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τις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SNIa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μετράμε αποστάσεις ως 10 δισεκατομμύρια έτη φωτός.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93695"/>
            <a:ext cx="4652396" cy="3164305"/>
          </a:xfrm>
          <a:prstGeom prst="rect">
            <a:avLst/>
          </a:prstGeom>
        </p:spPr>
      </p:pic>
      <p:pic>
        <p:nvPicPr>
          <p:cNvPr id="8194" name="Picture 2" descr="The Gobbling Dwarf that Exploded | ESO Pol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388" y="4091595"/>
            <a:ext cx="4804611" cy="2766405"/>
          </a:xfrm>
          <a:prstGeom prst="rect">
            <a:avLst/>
          </a:prstGeom>
          <a:noFill/>
        </p:spPr>
      </p:pic>
      <p:pic>
        <p:nvPicPr>
          <p:cNvPr id="8196" name="Picture 4" descr="supernova light curves codes from cococub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5063" y="801189"/>
            <a:ext cx="4166937" cy="3149431"/>
          </a:xfrm>
          <a:prstGeom prst="rect">
            <a:avLst/>
          </a:prstGeom>
          <a:noFill/>
        </p:spPr>
      </p:pic>
      <p:pic>
        <p:nvPicPr>
          <p:cNvPr id="8200" name="Picture 8" descr="Most Distant 'Standard Candle' Supernova Found | Sp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7443" y="4148054"/>
            <a:ext cx="2709946" cy="2709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47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173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Τα πράγματα γίνονται πιο κόκκινα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12192000" cy="1840832"/>
          </a:xfrm>
          <a:solidFill>
            <a:srgbClr val="FF99FF"/>
          </a:solidFill>
        </p:spPr>
        <p:txBody>
          <a:bodyPr>
            <a:normAutofit fontScale="55000" lnSpcReduction="20000"/>
          </a:bodyPr>
          <a:lstStyle/>
          <a:p>
            <a:endParaRPr lang="el-GR" sz="3600" dirty="0" smtClean="0"/>
          </a:p>
          <a:p>
            <a:r>
              <a:rPr lang="el-GR" sz="3600" dirty="0" smtClean="0"/>
              <a:t>Ερυθρολίσθηση είναι  η μετατόπιση των φασματικών γραμμών προς το ερυθρό, λόγω διαστολής του σύμπαντος. Γνωρίζουμε σε ποια μήκη κύματος εμφανίζονται κανονικά οι φασματικές γραμμές κάθε χημικού στοιχείου (έχουμε σχετικές εργαστηριακές μετρήσεις). Η μετατόπιση αυτή συμβολίζεται με τον αριθμό </a:t>
            </a:r>
            <a:r>
              <a:rPr lang="en-US" sz="3600" dirty="0" smtClean="0"/>
              <a:t>z</a:t>
            </a:r>
            <a:r>
              <a:rPr lang="el-GR" sz="3600" dirty="0" smtClean="0"/>
              <a:t>. </a:t>
            </a:r>
          </a:p>
          <a:p>
            <a:r>
              <a:rPr lang="el-GR" sz="3600" dirty="0" smtClean="0"/>
              <a:t>Όταν έχουμε </a:t>
            </a:r>
            <a:r>
              <a:rPr lang="en-US" sz="3600" dirty="0" smtClean="0"/>
              <a:t>z</a:t>
            </a:r>
            <a:r>
              <a:rPr lang="el-GR" sz="3600" dirty="0" smtClean="0"/>
              <a:t> = 1 σημαίνει ότι οι γραμμές έχουν διπλάσιο μήκος κύματος από ότι ξέρουμε από τους πίνακές μας. Δηλαδή από τότε που έγινε η εκπομπή τους, το σύμπαν έχει διπλασιαστεί σε μέγεθος. Το </a:t>
            </a:r>
            <a:r>
              <a:rPr lang="en-US" sz="3600" dirty="0" smtClean="0"/>
              <a:t>z</a:t>
            </a:r>
            <a:r>
              <a:rPr lang="el-GR" sz="3600" dirty="0" smtClean="0"/>
              <a:t> =1 αντιστοιχεί σε 9 δις έτη φωτός περίπου.</a:t>
            </a:r>
            <a:endParaRPr lang="el-GR" sz="3600" dirty="0"/>
          </a:p>
        </p:txBody>
      </p:sp>
      <p:pic>
        <p:nvPicPr>
          <p:cNvPr id="4" name="Picture 2" descr="https://universe-review.ca/I15-47-redshi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7052"/>
            <a:ext cx="6328611" cy="42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ight from distant galaxies is stretched by the expansion of the Universe.  It's called redshift, and this is how it works | BBC Sky at Night Magaz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015" y="2971800"/>
            <a:ext cx="5678986" cy="3197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8309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1028</Words>
  <Application>Microsoft Office PowerPoint</Application>
  <PresentationFormat>Προσαρμογή</PresentationFormat>
  <Paragraphs>62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Οι αποστάσεις στο σύμπαν</vt:lpstr>
      <vt:lpstr>                                           Η παράλλαξη</vt:lpstr>
      <vt:lpstr>                           Η απόλυτη λαμπρότητα</vt:lpstr>
      <vt:lpstr>                                         Οι μεταβλητοί αστέρες</vt:lpstr>
      <vt:lpstr>Διαφάνεια 5</vt:lpstr>
      <vt:lpstr>      Μπλε υπεργίγαντες και πλανητικά νεφελώματα</vt:lpstr>
      <vt:lpstr>                                  Η σχέση Tully- Fisher</vt:lpstr>
      <vt:lpstr>                                                               Εκρήξεις σουπερνόβα Ια. </vt:lpstr>
      <vt:lpstr>                        Τα πράγματα γίνονται πιο κόκκινα</vt:lpstr>
      <vt:lpstr>                                 Η μεγάλη διαστολή </vt:lpstr>
      <vt:lpstr>           Τι μάθαμε από τις αποστάσεις στο σύμπαν</vt:lpstr>
      <vt:lpstr>                Η απόσταση μας δείχνει την εποχή</vt:lpstr>
      <vt:lpstr>                                    Η γειτονιά μας</vt:lpstr>
      <vt:lpstr>        Οι αποστάσεις στο σύμπαν ξεπερνάνε τα ανθρώπινα όρια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Αποστασεις στο συμπαν</dc:title>
  <dc:creator>Λεων Παπασωτηριου</dc:creator>
  <cp:lastModifiedBy>Leon</cp:lastModifiedBy>
  <cp:revision>50</cp:revision>
  <dcterms:created xsi:type="dcterms:W3CDTF">2014-12-01T16:30:55Z</dcterms:created>
  <dcterms:modified xsi:type="dcterms:W3CDTF">2026-01-30T10:56:18Z</dcterms:modified>
</cp:coreProperties>
</file>