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59" r:id="rId5"/>
    <p:sldId id="273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9" r:id="rId14"/>
    <p:sldId id="266" r:id="rId15"/>
    <p:sldId id="267" r:id="rId16"/>
    <p:sldId id="271" r:id="rId17"/>
    <p:sldId id="270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F375-1560-48CA-B87D-9BBCBC9C4A42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AE4D-F67B-4C03-B489-B0DE739E22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F375-1560-48CA-B87D-9BBCBC9C4A42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AE4D-F67B-4C03-B489-B0DE739E22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F375-1560-48CA-B87D-9BBCBC9C4A42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AE4D-F67B-4C03-B489-B0DE739E22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F375-1560-48CA-B87D-9BBCBC9C4A42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AE4D-F67B-4C03-B489-B0DE739E22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F375-1560-48CA-B87D-9BBCBC9C4A42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AE4D-F67B-4C03-B489-B0DE739E22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F375-1560-48CA-B87D-9BBCBC9C4A42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AE4D-F67B-4C03-B489-B0DE739E22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F375-1560-48CA-B87D-9BBCBC9C4A42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AE4D-F67B-4C03-B489-B0DE739E22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F375-1560-48CA-B87D-9BBCBC9C4A42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AE4D-F67B-4C03-B489-B0DE739E22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F375-1560-48CA-B87D-9BBCBC9C4A42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AE4D-F67B-4C03-B489-B0DE739E22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F375-1560-48CA-B87D-9BBCBC9C4A42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AE4D-F67B-4C03-B489-B0DE739E22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F375-1560-48CA-B87D-9BBCBC9C4A42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AE4D-F67B-4C03-B489-B0DE739E22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BF375-1560-48CA-B87D-9BBCBC9C4A42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5AE4D-F67B-4C03-B489-B0DE739E227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/>
              <a:t>Τα αστρικά σμήνη μεγάλης μάζας</a:t>
            </a:r>
            <a:endParaRPr lang="el-GR" dirty="0"/>
          </a:p>
        </p:txBody>
      </p:sp>
      <p:pic>
        <p:nvPicPr>
          <p:cNvPr id="7" name="6 - Θέση περιεχομένου" descr="Westerlun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381"/>
            <a:ext cx="9144000" cy="6093619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dirty="0"/>
              <a:t>Ν</a:t>
            </a:r>
            <a:r>
              <a:rPr lang="el-GR" sz="3200" dirty="0" smtClean="0"/>
              <a:t>εαρά σμήνη μεγάλης μάζας στο κέντρο του Γαλαξία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476672"/>
            <a:ext cx="9144000" cy="1656184"/>
          </a:xfrm>
          <a:solidFill>
            <a:schemeClr val="bg1">
              <a:lumMod val="9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Στο κέντρο του Γαλαξία επικρατούν ισχυρές παλιρροϊκές δυνάμεις λόγω της κεντρικής μαύρης τρύπας. </a:t>
            </a:r>
          </a:p>
          <a:p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Υπάρχει μια περιοχή θερμού και πολύ πυκνού μοριακού αερίου, η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CMZ (central molecular zone)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, που εκτείνεται από το γαλαξιακό κέντρο ως την ακτίνα των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100 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pc.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Το περιβάλλον εκεί θυμίζει γαλαξία αστρογέννησης. Σε αυτή την περιοχή παρατηρούμε 3 νεαρά αστρικά σμήνη μεγάλης μάζας, το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Arches, 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το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Quintuplet 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και το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YNC.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4 - Θέση περιεχομένου" descr="CMZ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197688"/>
            <a:ext cx="6876255" cy="46603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 Το </a:t>
            </a:r>
            <a:r>
              <a:rPr lang="en-US" dirty="0" smtClean="0"/>
              <a:t>Quintuplet </a:t>
            </a:r>
            <a:r>
              <a:rPr lang="el-GR" dirty="0" smtClean="0"/>
              <a:t>και το </a:t>
            </a:r>
            <a:r>
              <a:rPr lang="en-US" dirty="0" smtClean="0"/>
              <a:t>Arches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476672"/>
            <a:ext cx="9144000" cy="2232248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Το </a:t>
            </a:r>
            <a:r>
              <a:rPr lang="en-US" dirty="0" smtClean="0"/>
              <a:t>Quintuplet </a:t>
            </a:r>
            <a:r>
              <a:rPr lang="el-GR" dirty="0" smtClean="0"/>
              <a:t>και το </a:t>
            </a:r>
            <a:r>
              <a:rPr lang="en-US" dirty="0" smtClean="0"/>
              <a:t>Arches</a:t>
            </a:r>
            <a:r>
              <a:rPr lang="el-GR" dirty="0" smtClean="0"/>
              <a:t> είναι πολύ πυκνά σμήνη, με χιλιάδες ηλιακές μάζες ανά κυβικό </a:t>
            </a:r>
            <a:r>
              <a:rPr lang="en-US" dirty="0" smtClean="0"/>
              <a:t>pc</a:t>
            </a:r>
            <a:r>
              <a:rPr lang="el-GR" dirty="0" smtClean="0"/>
              <a:t> (200.000 για το </a:t>
            </a:r>
            <a:r>
              <a:rPr lang="en-US" dirty="0" smtClean="0"/>
              <a:t>Arches). </a:t>
            </a:r>
            <a:r>
              <a:rPr lang="el-GR" dirty="0" smtClean="0"/>
              <a:t>Σαν να είχαμε ανάμεσα στον ήλιο και τον Εγγύτερο του </a:t>
            </a:r>
            <a:r>
              <a:rPr lang="el-GR" dirty="0" smtClean="0"/>
              <a:t>Κενταύρου</a:t>
            </a:r>
            <a:r>
              <a:rPr lang="en-US" dirty="0" smtClean="0"/>
              <a:t>, </a:t>
            </a:r>
            <a:r>
              <a:rPr lang="el-GR" dirty="0" smtClean="0"/>
              <a:t>το κοντινότερο αστέρι στον ήλιο σε απόσταση 4,3 έτη φωτός, </a:t>
            </a:r>
            <a:r>
              <a:rPr lang="el-GR" dirty="0" smtClean="0"/>
              <a:t>χιλιάδες αστέρια!</a:t>
            </a:r>
          </a:p>
          <a:p>
            <a:r>
              <a:rPr lang="el-GR" dirty="0" smtClean="0"/>
              <a:t>Αυτά τα σμήνη φ</a:t>
            </a:r>
            <a:r>
              <a:rPr lang="el-GR" dirty="0" smtClean="0"/>
              <a:t>αίνεται </a:t>
            </a:r>
            <a:r>
              <a:rPr lang="el-GR" dirty="0" smtClean="0"/>
              <a:t>να έχουν ολοκληρώσει τουλάχιστον 1 περιφορά γύρω από το γαλαξιακό κέντρο στα 3- 4 περίπου εκατομμύρια έτη ζωής τους, άρα να μην σχηματίστηκαν εκεί που τα παρατηρούμε σήμερα. </a:t>
            </a:r>
            <a:r>
              <a:rPr lang="el-GR" dirty="0" smtClean="0"/>
              <a:t> Ο ήλιος μας χρειάζεται 225 εκατομμύρια έτη για αυτό.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n-US" dirty="0" smtClean="0"/>
              <a:t>Quintuplet</a:t>
            </a:r>
            <a:r>
              <a:rPr lang="el-GR" dirty="0" smtClean="0"/>
              <a:t> είναι λίγο μεγαλύτερης ηλικίας από το </a:t>
            </a:r>
            <a:r>
              <a:rPr lang="en-US" dirty="0" smtClean="0"/>
              <a:t>Arches</a:t>
            </a:r>
            <a:r>
              <a:rPr lang="el-GR" dirty="0" smtClean="0"/>
              <a:t>. Αυτό φαίνεται από την μεγαλύτερη διασπορά των αστεριών του. Ο πυρήνας του έχει μέγεθος 0,65 </a:t>
            </a:r>
            <a:r>
              <a:rPr lang="en-US" dirty="0" smtClean="0"/>
              <a:t>pc </a:t>
            </a:r>
            <a:r>
              <a:rPr lang="el-GR" dirty="0" smtClean="0"/>
              <a:t>ενώ του </a:t>
            </a:r>
            <a:r>
              <a:rPr lang="en-US" dirty="0" smtClean="0"/>
              <a:t>Arches</a:t>
            </a:r>
            <a:r>
              <a:rPr lang="el-GR" dirty="0" smtClean="0"/>
              <a:t> μόλις </a:t>
            </a:r>
            <a:r>
              <a:rPr lang="en-US" dirty="0" smtClean="0"/>
              <a:t> 0,14 pc</a:t>
            </a:r>
            <a:r>
              <a:rPr lang="el-GR" dirty="0" smtClean="0"/>
              <a:t>. </a:t>
            </a:r>
            <a:endParaRPr lang="el-GR" dirty="0"/>
          </a:p>
        </p:txBody>
      </p:sp>
      <p:pic>
        <p:nvPicPr>
          <p:cNvPr id="5" name="4 - Θέση περιεχομένου" descr="quintuplet_hst_b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780928"/>
            <a:ext cx="6866645" cy="407707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Το </a:t>
            </a:r>
            <a:r>
              <a:rPr lang="en-US" dirty="0" smtClean="0"/>
              <a:t>YNC (Young Nuclear Cluster)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20688"/>
            <a:ext cx="6156176" cy="30243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Το </a:t>
            </a:r>
            <a:r>
              <a:rPr lang="en-US" dirty="0" smtClean="0"/>
              <a:t>YNC</a:t>
            </a:r>
            <a:r>
              <a:rPr lang="el-GR" dirty="0" smtClean="0"/>
              <a:t> φαίνεται να δημιουργήθηκε εκεί που το παρατηρούμε σήμερα. </a:t>
            </a:r>
            <a:endParaRPr lang="en-US" dirty="0" smtClean="0"/>
          </a:p>
          <a:p>
            <a:r>
              <a:rPr lang="el-GR" dirty="0" smtClean="0"/>
              <a:t>Τα αστέρια του έχουν ηλικία ως 10 εκατομμύρια έτη.</a:t>
            </a:r>
          </a:p>
          <a:p>
            <a:r>
              <a:rPr lang="el-GR" dirty="0" smtClean="0"/>
              <a:t>Η απότομη ελάττωση της πυκνότητας των αστεριών από μέσα προς τα έξω (παρουσία εμφανούς δομής)</a:t>
            </a:r>
            <a:r>
              <a:rPr lang="en-US" dirty="0" smtClean="0"/>
              <a:t> </a:t>
            </a:r>
            <a:r>
              <a:rPr lang="el-GR" dirty="0" smtClean="0"/>
              <a:t>μας δείχνει ότι δεν έχει μεταναστεύσει σημαντικά μέσα στον Γαλαξία. </a:t>
            </a:r>
          </a:p>
          <a:p>
            <a:r>
              <a:rPr lang="el-GR" dirty="0" smtClean="0"/>
              <a:t>Πιστεύουμε ότι έχει αναμειχθεί με παλαιότερο σμήνος και βρίσκεται μέσα στο κεντρικό </a:t>
            </a:r>
            <a:r>
              <a:rPr lang="en-US" dirty="0" smtClean="0"/>
              <a:t>pc</a:t>
            </a:r>
            <a:r>
              <a:rPr lang="el-GR" dirty="0" smtClean="0"/>
              <a:t> του Γαλαξία μας! </a:t>
            </a:r>
            <a:endParaRPr lang="el-GR" dirty="0"/>
          </a:p>
        </p:txBody>
      </p:sp>
      <p:pic>
        <p:nvPicPr>
          <p:cNvPr id="9" name="8 - Θέση περιεχομένου" descr="YNC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3643315"/>
            <a:ext cx="9144000" cy="3214686"/>
          </a:xfrm>
        </p:spPr>
      </p:pic>
      <p:pic>
        <p:nvPicPr>
          <p:cNvPr id="6146" name="Picture 2" descr="Sagittarius A*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672" y="692696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Σε άλλους γαλαξίες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476672"/>
            <a:ext cx="3851920" cy="63813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Ανάλογα τον τύπο του γαλαξία (το περιβάλλον του) εξελίσσεται η </a:t>
            </a:r>
            <a:r>
              <a:rPr lang="el-GR" dirty="0" smtClean="0"/>
              <a:t>αστρογένεση </a:t>
            </a:r>
            <a:r>
              <a:rPr lang="el-GR" dirty="0" smtClean="0"/>
              <a:t>και ο σχηματισμός των σμηνών.</a:t>
            </a:r>
          </a:p>
          <a:p>
            <a:r>
              <a:rPr lang="el-GR" dirty="0" smtClean="0"/>
              <a:t>Στους γαλαξίες </a:t>
            </a:r>
            <a:r>
              <a:rPr lang="el-GR" dirty="0" smtClean="0"/>
              <a:t>αστρογένεσης </a:t>
            </a:r>
            <a:r>
              <a:rPr lang="el-GR" dirty="0" smtClean="0"/>
              <a:t>παρατηρούμε σμήνη πολύ μεγάλης μάζας που θα εξελιχτούν σε σφαιρωτά σμήνη. </a:t>
            </a:r>
            <a:endParaRPr lang="el-GR" dirty="0" smtClean="0"/>
          </a:p>
          <a:p>
            <a:r>
              <a:rPr lang="el-GR" dirty="0" smtClean="0"/>
              <a:t>Αυξημένη αστρογένεση </a:t>
            </a:r>
            <a:r>
              <a:rPr lang="el-GR" dirty="0" smtClean="0"/>
              <a:t>σημαίνει και σμήνη πολύ μεγάλης μάζας.</a:t>
            </a:r>
          </a:p>
          <a:p>
            <a:r>
              <a:rPr lang="el-GR" dirty="0" smtClean="0"/>
              <a:t>Σε κάποιους νάνους γαλαξίες μπορεί να υπάρχουν ελάχιστα </a:t>
            </a:r>
            <a:r>
              <a:rPr lang="el-GR" dirty="0" smtClean="0"/>
              <a:t>αστρικά σμήνη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4 - Θέση περιεχομένου" descr="theturbulent antenna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88533" y="476672"/>
            <a:ext cx="5355468" cy="4248472"/>
          </a:xfrm>
        </p:spPr>
      </p:pic>
      <p:pic>
        <p:nvPicPr>
          <p:cNvPr id="5122" name="Picture 2" descr="Starburst Galaxies | Center for Astrophysics | Harvard &amp; Smithsoni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09240"/>
            <a:ext cx="3203426" cy="214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Τι διαλύει τα αστρικά σμήνη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42918"/>
            <a:ext cx="3563888" cy="621508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Το αέριό τους αποτελεί το μεγαλύτερο μέρος της συνολικής μάζας τους. Όταν εξωθείται από ένα σμήνος, μέσω των αστρικών ανέμων, συμπαρασέρνει και αστέρια της άλως του σμήνους. </a:t>
            </a:r>
            <a:endParaRPr lang="en-US" dirty="0" smtClean="0"/>
          </a:p>
          <a:p>
            <a:r>
              <a:rPr lang="el-GR" dirty="0" smtClean="0"/>
              <a:t>Ο ιονισμός από τα αστέρια θερμαίνει το αέριο, επιταχύνοντας την διαστολή του. Διαταράσσεται η βαρυτική ισορροπία του σμήνους.</a:t>
            </a:r>
          </a:p>
          <a:p>
            <a:r>
              <a:rPr lang="el-GR" dirty="0" smtClean="0"/>
              <a:t>Οι παλιρροϊκές δυνάμεις από το γαλαξιακό περιβάλλον και τα κρουστικά μέτωπα (συγκρούσεις νεφών) συντελούν στην διάλυση των σμηνών, όπως και η αστρική εξέλιξη (γίγαντες, σουπερνόβα).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pic>
        <p:nvPicPr>
          <p:cNvPr id="7" name="6 - Θέση περιεχομένου" descr="Global_vs._Open_Star_Cluster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60058" y="3717032"/>
            <a:ext cx="5583942" cy="3140968"/>
          </a:xfrm>
        </p:spPr>
      </p:pic>
      <p:pic>
        <p:nvPicPr>
          <p:cNvPr id="4098" name="Picture 2" descr="Star Clus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0512" y="908720"/>
            <a:ext cx="5503488" cy="2463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Τα σμήνη μεγάλης μάζας επιβιώνουν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92696"/>
            <a:ext cx="3203848" cy="61653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Ενώ σε νεαρή ηλικία έχουμε παρόμοια κατανομή σμηνών όλων των μαζών, σε ηλικίες πάνω από μερικές εκατοντάδες εκατομμύρια έτη παρατηρούμε μόνο σμήνη μεγάλης μάζας. </a:t>
            </a:r>
          </a:p>
          <a:p>
            <a:r>
              <a:rPr lang="el-GR" dirty="0" smtClean="0"/>
              <a:t>Η </a:t>
            </a:r>
            <a:r>
              <a:rPr lang="el-GR" dirty="0" smtClean="0"/>
              <a:t>βαρυτική συνοχή </a:t>
            </a:r>
            <a:r>
              <a:rPr lang="el-GR" dirty="0" smtClean="0"/>
              <a:t>τους δεν επιτρέπει σε κανέναν από τους μηχανισμούς που αναφέραμε να τα διαλύσουν.</a:t>
            </a:r>
            <a:endParaRPr lang="el-GR" dirty="0"/>
          </a:p>
        </p:txBody>
      </p:sp>
      <p:pic>
        <p:nvPicPr>
          <p:cNvPr id="5" name="4 - Θέση περιεχομένου" descr="H R cluster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4204506"/>
            <a:ext cx="3960440" cy="2653494"/>
          </a:xfrm>
        </p:spPr>
      </p:pic>
      <p:pic>
        <p:nvPicPr>
          <p:cNvPr id="3074" name="Picture 2" descr="Fossil globular star clusters reveal their age – Astronomy N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692696"/>
            <a:ext cx="5940152" cy="344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3200" dirty="0" smtClean="0"/>
              <a:t>Σε </a:t>
            </a:r>
            <a:r>
              <a:rPr lang="el-GR" sz="3200" dirty="0" smtClean="0"/>
              <a:t>&lt;λίγο&gt; </a:t>
            </a:r>
            <a:r>
              <a:rPr lang="el-GR" sz="3200" dirty="0" smtClean="0"/>
              <a:t>θα σχηματίζονται σμήνη μεγάλης μάζας στον Γαλαξία μας</a:t>
            </a:r>
            <a:r>
              <a:rPr lang="en-US" sz="3200" dirty="0" smtClean="0"/>
              <a:t>. </a:t>
            </a:r>
            <a:r>
              <a:rPr lang="el-GR" sz="3200" dirty="0" smtClean="0"/>
              <a:t>Υπομονή μερικά δισεκατομμύρια χρόνια!</a:t>
            </a:r>
            <a:endParaRPr lang="el-GR" sz="3200" dirty="0"/>
          </a:p>
        </p:txBody>
      </p:sp>
      <p:pic>
        <p:nvPicPr>
          <p:cNvPr id="8" name="7 - Θέση εικόνας" descr="astronomy-carto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2992" y="3789040"/>
            <a:ext cx="3068960" cy="3068960"/>
          </a:xfrm>
        </p:spPr>
      </p:pic>
      <p:pic>
        <p:nvPicPr>
          <p:cNvPr id="2050" name="Picture 2" descr="Look at What Happens When Two Galaxies Collide - The Atlan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00196"/>
            <a:ext cx="5436096" cy="3057804"/>
          </a:xfrm>
          <a:prstGeom prst="rect">
            <a:avLst/>
          </a:prstGeom>
          <a:noFill/>
        </p:spPr>
      </p:pic>
      <p:pic>
        <p:nvPicPr>
          <p:cNvPr id="2052" name="Picture 4" descr="EarthSky | Andromeda and Milky Way galaxies are merg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4293041" cy="2858553"/>
          </a:xfrm>
          <a:prstGeom prst="rect">
            <a:avLst/>
          </a:prstGeom>
          <a:noFill/>
        </p:spPr>
      </p:pic>
      <p:pic>
        <p:nvPicPr>
          <p:cNvPr id="2054" name="Picture 6" descr="Milky Way's Head On Collis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9460" y="980727"/>
            <a:ext cx="4864541" cy="2736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εικόνας" descr="Hubble R1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621" r="8621"/>
          <a:stretch>
            <a:fillRect/>
          </a:stretch>
        </p:blipFill>
        <p:spPr>
          <a:xfrm>
            <a:off x="0" y="1"/>
            <a:ext cx="9348827" cy="68580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5429288" cy="500066"/>
          </a:xfrm>
          <a:solidFill>
            <a:srgbClr val="FF0000"/>
          </a:solidFill>
        </p:spPr>
        <p:txBody>
          <a:bodyPr/>
          <a:lstStyle/>
          <a:p>
            <a:r>
              <a:rPr lang="el-GR" dirty="0" smtClean="0"/>
              <a:t>Μην ξεχνάτε, </a:t>
            </a:r>
            <a:r>
              <a:rPr lang="en-US" dirty="0" smtClean="0"/>
              <a:t>www.astrotheory.gr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type="body" sz="half" idx="2"/>
          </p:nvPr>
        </p:nvSpPr>
        <p:spPr>
          <a:xfrm>
            <a:off x="0" y="5929330"/>
            <a:ext cx="5643570" cy="928670"/>
          </a:xfrm>
          <a:solidFill>
            <a:schemeClr val="accent6"/>
          </a:solidFill>
        </p:spPr>
        <p:txBody>
          <a:bodyPr>
            <a:normAutofit fontScale="92500" lnSpcReduction="20000"/>
          </a:bodyPr>
          <a:lstStyle/>
          <a:p>
            <a:r>
              <a:rPr lang="el-GR" sz="2000" dirty="0" smtClean="0"/>
              <a:t>Όλες οι </a:t>
            </a:r>
            <a:r>
              <a:rPr lang="el-GR" sz="2000" dirty="0" smtClean="0"/>
              <a:t>παρουσιάσεις αστρονομίας.</a:t>
            </a:r>
            <a:endParaRPr lang="el-GR" sz="2000" dirty="0" smtClean="0"/>
          </a:p>
          <a:p>
            <a:r>
              <a:rPr lang="el-GR" sz="2000" dirty="0" smtClean="0"/>
              <a:t>Αστρονομικά νέα του μήνα.</a:t>
            </a:r>
          </a:p>
          <a:p>
            <a:r>
              <a:rPr lang="el-GR" sz="2000" dirty="0" smtClean="0"/>
              <a:t> Αναλυτικά κείμενα θεωρητικής αστρονομίας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Τι είναι τα αστρικά σμήνη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20688"/>
            <a:ext cx="3203848" cy="62373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Αστρικά σμήνη ονομάζουμε τις συναθροίσεις αστεριών με κοινή προέλευση και με  βαρυτική συνοχή.</a:t>
            </a:r>
          </a:p>
          <a:p>
            <a:r>
              <a:rPr lang="el-GR" dirty="0" smtClean="0"/>
              <a:t>Τα αστέρια των σμηνών ξεχωρίζουν από το ευρύτερο πεδίο λόγω μεγαλύτερης πυκνότητας και παρόμοιας ηλικίας και ιδίας κίνησης.</a:t>
            </a:r>
          </a:p>
          <a:p>
            <a:r>
              <a:rPr lang="el-GR" dirty="0" smtClean="0"/>
              <a:t>Στον Γαλαξία μας τα περισσότερα νεαρά αστέρια ανήκουν σε σμήνη. </a:t>
            </a:r>
          </a:p>
          <a:p>
            <a:endParaRPr lang="el-GR" dirty="0"/>
          </a:p>
        </p:txBody>
      </p:sp>
      <p:pic>
        <p:nvPicPr>
          <p:cNvPr id="6" name="5 - Θέση περιεχομένου" descr="StarCluster-NGC265_1024x10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03848" y="620688"/>
            <a:ext cx="5940152" cy="594015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Τα γενικά χαρακτηρηστικά των νεαρών σμηνών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92696"/>
            <a:ext cx="9144000" cy="16561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Τα χωρίζουμε σε </a:t>
            </a:r>
            <a:r>
              <a:rPr lang="el-GR" dirty="0" smtClean="0"/>
              <a:t>ενσωματωμένα</a:t>
            </a:r>
            <a:r>
              <a:rPr lang="en-US" dirty="0" smtClean="0"/>
              <a:t> </a:t>
            </a:r>
            <a:r>
              <a:rPr lang="en-US" dirty="0" smtClean="0"/>
              <a:t>(embedded)</a:t>
            </a:r>
            <a:r>
              <a:rPr lang="el-GR" dirty="0" smtClean="0"/>
              <a:t> και </a:t>
            </a:r>
            <a:r>
              <a:rPr lang="el-GR" dirty="0" smtClean="0"/>
              <a:t>μη. </a:t>
            </a:r>
            <a:endParaRPr lang="en-US" dirty="0" smtClean="0"/>
          </a:p>
          <a:p>
            <a:r>
              <a:rPr lang="el-GR" dirty="0" smtClean="0"/>
              <a:t>Τα </a:t>
            </a:r>
            <a:r>
              <a:rPr lang="el-GR" dirty="0" smtClean="0"/>
              <a:t>ενσωματωμένα </a:t>
            </a:r>
            <a:r>
              <a:rPr lang="el-GR" dirty="0" smtClean="0"/>
              <a:t>κρύβονται σε πυκνό αέριο και σκόνη (</a:t>
            </a:r>
            <a:r>
              <a:rPr lang="el-GR" dirty="0" smtClean="0"/>
              <a:t>αδιαφανή). </a:t>
            </a:r>
            <a:r>
              <a:rPr lang="el-GR" dirty="0" smtClean="0"/>
              <a:t>Τα ανιχνεύουμε στο υπέρυθρο. </a:t>
            </a:r>
          </a:p>
          <a:p>
            <a:r>
              <a:rPr lang="el-GR" dirty="0" smtClean="0"/>
              <a:t>Μετά από λίγα εκατομμύρια έτη (ανάλογα την μάζα τους) γίνονται διαφανή στο ορατό φως.  </a:t>
            </a:r>
            <a:endParaRPr lang="el-GR" dirty="0"/>
          </a:p>
        </p:txBody>
      </p:sp>
      <p:pic>
        <p:nvPicPr>
          <p:cNvPr id="5" name="4 - Θέση περιεχομένου" descr="embeddet star clus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804974" y="1722822"/>
            <a:ext cx="4330204" cy="5940152"/>
          </a:xfrm>
        </p:spPr>
      </p:pic>
      <p:pic>
        <p:nvPicPr>
          <p:cNvPr id="15362" name="Picture 2" descr="What are star clusters? | Sp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1674" y="4437112"/>
            <a:ext cx="3152326" cy="2420888"/>
          </a:xfrm>
          <a:prstGeom prst="rect">
            <a:avLst/>
          </a:prstGeom>
          <a:noFill/>
        </p:spPr>
      </p:pic>
      <p:sp>
        <p:nvSpPr>
          <p:cNvPr id="15364" name="AutoShape 4" descr="Perseus Double Cluster | BBC Sky at Night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5366" name="Picture 6" descr="Double Cluster - Simple English Wikipedia, the free encyclo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301033"/>
            <a:ext cx="3203848" cy="2134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Σμήνη μεγάλης και μικρής μάζας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548680"/>
            <a:ext cx="3347864" cy="63093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Τα αστρικά σμήνη μπορούν να περιέχουν από μερικές δεκάδες ως εκατοντάδες χιλιάδες ηλιακές μάζες. </a:t>
            </a:r>
          </a:p>
          <a:p>
            <a:r>
              <a:rPr lang="el-GR" dirty="0" smtClean="0"/>
              <a:t>Τα σμήνη </a:t>
            </a:r>
            <a:r>
              <a:rPr lang="el-GR" dirty="0" smtClean="0"/>
              <a:t>πολύ μεγάλης </a:t>
            </a:r>
            <a:r>
              <a:rPr lang="el-GR" dirty="0" smtClean="0"/>
              <a:t>μάζας επιβιώνουν στο γαλαξιακό περιβάλλον ενώ τα μικρότερης μάζας διαλύονται μετά από μερικές εκατοντάδες εκατομμύρια έτη.</a:t>
            </a:r>
          </a:p>
          <a:p>
            <a:r>
              <a:rPr lang="el-GR" dirty="0" smtClean="0"/>
              <a:t>Τα  νεαρά σμήνη μεγάλης μάζας περιέχουν και αστέρια πολύ μεγάλης μάζας.</a:t>
            </a:r>
            <a:endParaRPr lang="el-GR" dirty="0"/>
          </a:p>
        </p:txBody>
      </p:sp>
      <p:pic>
        <p:nvPicPr>
          <p:cNvPr id="5" name="4 - Θέση περιεχομένου" descr="star_cluster birth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14070" y="4005064"/>
            <a:ext cx="5729930" cy="2564904"/>
          </a:xfrm>
        </p:spPr>
      </p:pic>
      <p:pic>
        <p:nvPicPr>
          <p:cNvPr id="14338" name="Picture 2" descr="Star Clusters Names | Famous Star Clusters | Cluster of Stars in the 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360" y="548680"/>
            <a:ext cx="576064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Οι ηλικίες των σμηνών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20688"/>
            <a:ext cx="3131840" cy="62373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Τα σμήνη στην νεαρή ηλικία τους περιέχουν αστέρια μεγάλης μάζας και παρουσιάζουν μεγάλη συγκέντρωση (1-2 </a:t>
            </a:r>
            <a:r>
              <a:rPr lang="en-US" dirty="0" smtClean="0"/>
              <a:t>pc)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Με την πάροδο του χρόνου διαστέλλονται</a:t>
            </a:r>
            <a:r>
              <a:rPr lang="en-US" dirty="0" smtClean="0"/>
              <a:t>.</a:t>
            </a:r>
          </a:p>
          <a:p>
            <a:r>
              <a:rPr lang="en-US" dirty="0" smtClean="0"/>
              <a:t>A</a:t>
            </a:r>
            <a:r>
              <a:rPr lang="el-GR" dirty="0" smtClean="0"/>
              <a:t>ν δεν είναι πολύ μεγάλης μάζας θα απωλέσουν αρκετά αστέρια και αέριο ώστε να χάσουν την βαρυτική συνοχή τους και να διαλυθούν.</a:t>
            </a:r>
          </a:p>
          <a:p>
            <a:endParaRPr lang="el-GR" dirty="0"/>
          </a:p>
        </p:txBody>
      </p:sp>
      <p:pic>
        <p:nvPicPr>
          <p:cNvPr id="5" name="4 - Θέση περιεχομένου" descr="Star clusters young and ol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120019" y="620688"/>
            <a:ext cx="6023982" cy="4392488"/>
          </a:xfrm>
        </p:spPr>
      </p:pic>
      <p:sp>
        <p:nvSpPr>
          <p:cNvPr id="6" name="5 - Ορθογώνιο"/>
          <p:cNvSpPr/>
          <p:nvPr/>
        </p:nvSpPr>
        <p:spPr>
          <a:xfrm>
            <a:off x="3131840" y="3789040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M46 </a:t>
            </a:r>
            <a:r>
              <a:rPr lang="el-GR" b="1" dirty="0" smtClean="0">
                <a:solidFill>
                  <a:srgbClr val="FF0000"/>
                </a:solidFill>
              </a:rPr>
              <a:t> επάνω </a:t>
            </a:r>
            <a:r>
              <a:rPr lang="en-US" b="1" dirty="0" smtClean="0">
                <a:solidFill>
                  <a:srgbClr val="FF0000"/>
                </a:solidFill>
              </a:rPr>
              <a:t>&amp; M47</a:t>
            </a:r>
            <a:r>
              <a:rPr lang="el-GR" b="1" dirty="0" smtClean="0">
                <a:solidFill>
                  <a:srgbClr val="FF0000"/>
                </a:solidFill>
              </a:rPr>
              <a:t> κάτω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l-GR" b="1" dirty="0" smtClean="0">
                <a:solidFill>
                  <a:srgbClr val="FF0000"/>
                </a:solidFill>
              </a:rPr>
              <a:t>Ένα νεαρό και ένα μεγάλης ηλικίας αστρικό σμήνος</a:t>
            </a:r>
            <a:r>
              <a:rPr lang="en-US" b="1" dirty="0" smtClean="0"/>
              <a:t> </a:t>
            </a:r>
            <a:endParaRPr lang="el-GR" dirty="0"/>
          </a:p>
        </p:txBody>
      </p:sp>
      <p:sp>
        <p:nvSpPr>
          <p:cNvPr id="13314" name="AutoShape 2" descr="Histogram of the size distribution of detected young star clusters in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316" name="Picture 4" descr="Measuring the Age of a Star Cluster | ASTRO 801: Planets, Stars, Galaxies,  and the Univer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072335"/>
            <a:ext cx="2771800" cy="1785665"/>
          </a:xfrm>
          <a:prstGeom prst="rect">
            <a:avLst/>
          </a:prstGeom>
          <a:noFill/>
        </p:spPr>
      </p:pic>
      <p:pic>
        <p:nvPicPr>
          <p:cNvPr id="13318" name="Picture 6" descr="Open_cluster_HR_diagram_ag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030203"/>
            <a:ext cx="2952328" cy="1827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3600" dirty="0" smtClean="0"/>
              <a:t>Πως σχηματίζονται τα σμήνη μεγάλης μάζας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20688"/>
            <a:ext cx="3347864" cy="62373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Επικρατούν 2 σενάρια </a:t>
            </a:r>
          </a:p>
          <a:p>
            <a:r>
              <a:rPr lang="el-GR" dirty="0" smtClean="0"/>
              <a:t>Το μονολιθικό σενάριο, δηλαδή ότι προέρχονται από μία μοναδική κατάρρευση αερίου σε ένα νεφέλωμα. </a:t>
            </a:r>
          </a:p>
          <a:p>
            <a:r>
              <a:rPr lang="el-GR" dirty="0" smtClean="0"/>
              <a:t>Το ιεραρχικό σενάριο, ότι προέρχονται από συνενώσεις μικρότερων σμηνών.</a:t>
            </a:r>
          </a:p>
          <a:p>
            <a:r>
              <a:rPr lang="el-GR" dirty="0" smtClean="0"/>
              <a:t>Σε διαφορετικά νεαρά σμήνη μεγάλης μάζας φαίνεται να επικρατεί το ένα ή το άλλο σενάριο. </a:t>
            </a:r>
            <a:endParaRPr lang="el-GR" dirty="0"/>
          </a:p>
        </p:txBody>
      </p:sp>
      <p:pic>
        <p:nvPicPr>
          <p:cNvPr id="5" name="4 - Θέση περιεχομένου" descr="monolithic- hierarchical star cluster formatio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052736"/>
            <a:ext cx="5724128" cy="519690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Τα χαρακτηρηστικά των 2 σεναρίων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20688"/>
            <a:ext cx="3779912" cy="62373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Στο μονολιθικό σενάριο τα νεαρά σμήνη μεγάλης μάζας παρουσιάζονται σφαιρικά με διαχωρισμό πυρήνα- </a:t>
            </a:r>
            <a:r>
              <a:rPr lang="el-GR" dirty="0" smtClean="0"/>
              <a:t>άλω (</a:t>
            </a:r>
            <a:r>
              <a:rPr lang="en-US" dirty="0" smtClean="0"/>
              <a:t>Core-Halo)</a:t>
            </a:r>
            <a:r>
              <a:rPr lang="el-GR" dirty="0" smtClean="0"/>
              <a:t>. </a:t>
            </a:r>
            <a:endParaRPr lang="el-GR" dirty="0" smtClean="0"/>
          </a:p>
          <a:p>
            <a:r>
              <a:rPr lang="el-GR" dirty="0" smtClean="0"/>
              <a:t>Στο ιεραρχικό σενάριο  παρουσιάζουν δομές υπό- σμηνών (</a:t>
            </a:r>
            <a:r>
              <a:rPr lang="en-US" dirty="0" smtClean="0"/>
              <a:t>Sub Clusters)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Αν ισχύει το ιεραρχικό σενάριο</a:t>
            </a:r>
            <a:r>
              <a:rPr lang="en-US" dirty="0" smtClean="0"/>
              <a:t> </a:t>
            </a:r>
            <a:r>
              <a:rPr lang="el-GR" dirty="0" smtClean="0"/>
              <a:t>τότε σε </a:t>
            </a:r>
            <a:r>
              <a:rPr lang="el-GR" dirty="0" smtClean="0"/>
              <a:t>κάποια ομοιογενή</a:t>
            </a:r>
            <a:r>
              <a:rPr lang="el-GR" dirty="0" smtClean="0"/>
              <a:t> </a:t>
            </a:r>
            <a:r>
              <a:rPr lang="el-GR" dirty="0" smtClean="0"/>
              <a:t>σμήνη η ένωση των υπό- σμηνών </a:t>
            </a:r>
            <a:r>
              <a:rPr lang="en-US" dirty="0" smtClean="0"/>
              <a:t>(SC)</a:t>
            </a:r>
            <a:r>
              <a:rPr lang="el-GR" dirty="0" smtClean="0"/>
              <a:t> και η δομή πυρήνας - άλως (</a:t>
            </a:r>
            <a:r>
              <a:rPr lang="en-US" dirty="0" smtClean="0"/>
              <a:t>CH)</a:t>
            </a:r>
            <a:r>
              <a:rPr lang="el-GR" dirty="0" smtClean="0"/>
              <a:t> πρέπει να ολοκληρώθηκε σε μόλις 1 εκατομμύριο έτη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l-GR" dirty="0" smtClean="0"/>
              <a:t>Ενώ το μονολιθικό σενάριο δεν δικαιολογεί την ύπαρξη υπό- σμηνών.</a:t>
            </a:r>
            <a:endParaRPr lang="el-GR" dirty="0"/>
          </a:p>
        </p:txBody>
      </p:sp>
      <p:pic>
        <p:nvPicPr>
          <p:cNvPr id="5" name="4 - Θέση περιεχομένου" descr="ACThe-sub-clusters-NGC-602-B-and-NGC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14762" y="620688"/>
            <a:ext cx="5429239" cy="62373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dirty="0" smtClean="0"/>
              <a:t>Τι παρατηρούμε στα νεαρά σμήνη μεγάλης μάζας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20688"/>
            <a:ext cx="5652120" cy="32403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Τα παλαιότερα αστέρια βρίσκονται στην άλω του σμήνους και τα νεαρότερα στην κεντρική περιοχή τους.</a:t>
            </a:r>
          </a:p>
          <a:p>
            <a:r>
              <a:rPr lang="el-GR" dirty="0" smtClean="0"/>
              <a:t>Απελευθερώνονται από το αέριο ανάμεσα στα αστέρια τους μετά από μερικά εκατομμύρια έτη.</a:t>
            </a:r>
          </a:p>
          <a:p>
            <a:r>
              <a:rPr lang="el-GR" dirty="0" smtClean="0"/>
              <a:t>Γενικά ισχύει η αναλογία αστεριών μικρής/ μεγάλης μάζας (</a:t>
            </a:r>
            <a:r>
              <a:rPr lang="en-US" dirty="0" smtClean="0"/>
              <a:t>IMF, initial mass function)</a:t>
            </a:r>
            <a:r>
              <a:rPr lang="el-GR" dirty="0" smtClean="0"/>
              <a:t> </a:t>
            </a:r>
            <a:r>
              <a:rPr lang="el-GR" dirty="0" smtClean="0"/>
              <a:t>που παρατηρούμε στον Γαλαξία μας.</a:t>
            </a:r>
            <a:endParaRPr lang="el-GR" dirty="0"/>
          </a:p>
        </p:txBody>
      </p:sp>
      <p:pic>
        <p:nvPicPr>
          <p:cNvPr id="7" name="6 - Θέση περιεχομένου" descr="core- halo clus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35359" y="3861048"/>
            <a:ext cx="9108153" cy="2996952"/>
          </a:xfrm>
        </p:spPr>
      </p:pic>
      <p:pic>
        <p:nvPicPr>
          <p:cNvPr id="10242" name="Picture 2" descr="Astronomers discover dozens of massive stars launched from young star  cluster R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556" y="620688"/>
            <a:ext cx="3429444" cy="3215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Στον Γαλαξία μας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42918"/>
            <a:ext cx="3131840" cy="621508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Στον Γαλαξία μας η αστρογέννηση είναι ομαλή. </a:t>
            </a:r>
          </a:p>
          <a:p>
            <a:r>
              <a:rPr lang="el-GR" dirty="0" smtClean="0"/>
              <a:t>Παρατηρούμε να σχηματίζονται μερικά σμήνη μεγάλης μάζας στους βραχίονες και στην κεντρική περιοχή του. </a:t>
            </a:r>
          </a:p>
          <a:p>
            <a:r>
              <a:rPr lang="el-GR" dirty="0" smtClean="0"/>
              <a:t>Δεν παρατηρούμε τον σχηματισμό σμηνών ακραίας μεγάλης μάζας (100.000 ηλιακές), που θα μπορούσαν να αποτελέσουν  μελλοντικά σφαιρωτά σμήνη. </a:t>
            </a:r>
            <a:endParaRPr lang="el-GR" dirty="0"/>
          </a:p>
        </p:txBody>
      </p:sp>
      <p:pic>
        <p:nvPicPr>
          <p:cNvPr id="7" name="4 - Θέση περιεχομένου" descr="Young massive cluster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182092" y="980728"/>
            <a:ext cx="5961908" cy="566697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982</Words>
  <Application>Microsoft Office PowerPoint</Application>
  <PresentationFormat>Προβολή στην οθόνη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Τα αστρικά σμήνη μεγάλης μάζας</vt:lpstr>
      <vt:lpstr>Τι είναι τα αστρικά σμήνη</vt:lpstr>
      <vt:lpstr>Τα γενικά χαρακτηρηστικά των νεαρών σμηνών</vt:lpstr>
      <vt:lpstr>Σμήνη μεγάλης και μικρής μάζας</vt:lpstr>
      <vt:lpstr>Οι ηλικίες των σμηνών</vt:lpstr>
      <vt:lpstr>Πως σχηματίζονται τα σμήνη μεγάλης μάζας</vt:lpstr>
      <vt:lpstr>Τα χαρακτηρηστικά των 2 σεναρίων</vt:lpstr>
      <vt:lpstr>Τι παρατηρούμε στα νεαρά σμήνη μεγάλης μάζας</vt:lpstr>
      <vt:lpstr>Στον Γαλαξία μας</vt:lpstr>
      <vt:lpstr>Νεαρά σμήνη μεγάλης μάζας στο κέντρο του Γαλαξία</vt:lpstr>
      <vt:lpstr> Το Quintuplet και το Arches</vt:lpstr>
      <vt:lpstr>Το YNC (Young Nuclear Cluster)</vt:lpstr>
      <vt:lpstr>Σε άλλους γαλαξίες </vt:lpstr>
      <vt:lpstr>Τι διαλύει τα αστρικά σμήνη</vt:lpstr>
      <vt:lpstr>Τα σμήνη μεγάλης μάζας επιβιώνουν</vt:lpstr>
      <vt:lpstr>Σε &lt;λίγο&gt; θα σχηματίζονται σμήνη μεγάλης μάζας στον Γαλαξία μας. Υπομονή μερικά δισεκατομμύρια χρόνια!</vt:lpstr>
      <vt:lpstr>Μην ξεχνάτε, www.astrotheory.gr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αστρικά σμήνη</dc:title>
  <dc:creator>User</dc:creator>
  <cp:lastModifiedBy>Leon</cp:lastModifiedBy>
  <cp:revision>47</cp:revision>
  <dcterms:created xsi:type="dcterms:W3CDTF">2018-11-12T17:28:56Z</dcterms:created>
  <dcterms:modified xsi:type="dcterms:W3CDTF">2026-02-23T07:48:04Z</dcterms:modified>
</cp:coreProperties>
</file>