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84" r:id="rId14"/>
    <p:sldId id="270" r:id="rId15"/>
    <p:sldId id="285" r:id="rId16"/>
    <p:sldId id="271" r:id="rId17"/>
    <p:sldId id="272" r:id="rId18"/>
    <p:sldId id="273" r:id="rId19"/>
    <p:sldId id="275" r:id="rId20"/>
    <p:sldId id="277" r:id="rId21"/>
    <p:sldId id="276" r:id="rId22"/>
    <p:sldId id="278" r:id="rId23"/>
    <p:sldId id="280" r:id="rId24"/>
    <p:sldId id="281" r:id="rId25"/>
    <p:sldId id="282" r:id="rId26"/>
    <p:sldId id="286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24" autoAdjust="0"/>
  </p:normalViewPr>
  <p:slideViewPr>
    <p:cSldViewPr>
      <p:cViewPr varScale="1">
        <p:scale>
          <a:sx n="72" d="100"/>
          <a:sy n="72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20E9A-83D7-40A1-BCA2-E66AC22B9A9E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AF94-C82E-4796-8DD0-2F7C6C973B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α</a:t>
            </a:r>
            <a:r>
              <a:rPr lang="el-GR" dirty="0" smtClean="0"/>
              <a:t>στρικά </a:t>
            </a:r>
            <a:r>
              <a:rPr lang="el-GR" dirty="0" smtClean="0"/>
              <a:t>ρεύματα </a:t>
            </a:r>
            <a:r>
              <a:rPr lang="en-US" dirty="0" smtClean="0"/>
              <a:t>(stellar streams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76056" y="548680"/>
            <a:ext cx="4067944" cy="187220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Τα αστέρια που ήρθαν από μακριά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026" name="Picture 2" descr="ÎÏÎ¿ÏÎ­Î»ÎµÏÎ¼Î± ÎµÎ¹ÎºÏÎ½Î±Ï Î³Î¹Î± star streams in our Gala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047456" cy="6309320"/>
          </a:xfrm>
          <a:prstGeom prst="rect">
            <a:avLst/>
          </a:prstGeom>
          <a:noFill/>
        </p:spPr>
      </p:pic>
      <p:pic>
        <p:nvPicPr>
          <p:cNvPr id="28674" name="Picture 2" descr="Stellar Streams Are Revealing Their Secrets - Sky &amp; Tele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162" y="4509120"/>
            <a:ext cx="4104838" cy="2348880"/>
          </a:xfrm>
          <a:prstGeom prst="rect">
            <a:avLst/>
          </a:prstGeom>
          <a:noFill/>
        </p:spPr>
      </p:pic>
      <p:pic>
        <p:nvPicPr>
          <p:cNvPr id="28676" name="Picture 4" descr="List of stellar streams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74" y="2420888"/>
            <a:ext cx="4095726" cy="206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εξέλιξη του ρεύματος του Τοξότη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4211960" cy="309634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αστέρια του είναι κυρίως ηλικίας 8- 5 δις ετών.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απουσία νεαρότερων  αστεριών σημαίνει απότομη διακοπή της </a:t>
            </a:r>
            <a:r>
              <a:rPr lang="el-GR" dirty="0" smtClean="0"/>
              <a:t>αστρογένεσης </a:t>
            </a:r>
            <a:r>
              <a:rPr lang="el-GR" dirty="0" smtClean="0"/>
              <a:t>στον νάνο λόγω απορρόφησης του αερίου του από τον Γαλαξία μας. </a:t>
            </a:r>
            <a:endParaRPr lang="en-US" dirty="0" smtClean="0"/>
          </a:p>
          <a:p>
            <a:r>
              <a:rPr lang="el-GR" dirty="0" smtClean="0"/>
              <a:t>Έτσι γνωρίζουμε πότε άρχισε η βαρυτική διαταραχή του από τον Γαλαξία μας.</a:t>
            </a:r>
          </a:p>
          <a:p>
            <a:endParaRPr lang="el-GR" dirty="0"/>
          </a:p>
        </p:txBody>
      </p:sp>
      <p:pic>
        <p:nvPicPr>
          <p:cNvPr id="19458" name="Picture 2" descr="ESA - Sagittarius collisions trigger star formation in Milky 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932040" cy="2774706"/>
          </a:xfrm>
          <a:prstGeom prst="rect">
            <a:avLst/>
          </a:prstGeom>
          <a:noFill/>
        </p:spPr>
      </p:pic>
      <p:pic>
        <p:nvPicPr>
          <p:cNvPr id="19460" name="Picture 4" descr="Measuring the Age of a Star Cluster | ASTRO 801: Planets, Stars, Galaxies,  and the Uni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41424"/>
            <a:ext cx="4211960" cy="3316576"/>
          </a:xfrm>
          <a:prstGeom prst="rect">
            <a:avLst/>
          </a:prstGeom>
          <a:noFill/>
        </p:spPr>
      </p:pic>
      <p:pic>
        <p:nvPicPr>
          <p:cNvPr id="19462" name="Picture 6" descr="Ultra-faint stellar systems discovered toward the Sagittarius stream |  NOIRL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9329"/>
            <a:ext cx="4932040" cy="307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Ένα διαφορετικό ρεύμα, το δακτυλίδι του Μονόκερου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3635896" cy="2880320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Παρουσιάζεται ως αστρικό συμπύκνωμα στα 20 </a:t>
            </a:r>
            <a:r>
              <a:rPr lang="en-US" dirty="0" smtClean="0"/>
              <a:t>Kpc</a:t>
            </a:r>
            <a:r>
              <a:rPr lang="el-GR" dirty="0" smtClean="0"/>
              <a:t> από το γαλαξιακό κέντρο.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 smtClean="0"/>
              <a:t>αμφίβολο αν πρόκειται για ρεύμα, λόγω του μικρού γαλαξιακού ύψους και την σύμφωνη με τον δίσκο περιστροφή του. </a:t>
            </a:r>
            <a:endParaRPr lang="en-US" dirty="0" smtClean="0"/>
          </a:p>
          <a:p>
            <a:r>
              <a:rPr lang="el-GR" dirty="0" smtClean="0"/>
              <a:t>Όμως η χημική του ταυτότητα (αναλογία των στοιχείων του) δεν ταιριάζει σε αστέρια του </a:t>
            </a:r>
            <a:r>
              <a:rPr lang="el-GR" dirty="0" smtClean="0"/>
              <a:t>δίσκου του Γαλαξία μας.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ÎÏÎ¿ÏÎ­Î»ÎµÏÎ¼Î± ÎµÎ¹ÎºÏÎ½Î±Ï Î³Î¹Î± Monoceros ring g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75004"/>
            <a:ext cx="3643306" cy="358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ÎÏÎ¿ÏÎ­Î»ÎµÏÎ¼Î± ÎµÎ¹ÎºÏÎ½Î±Ï Î³Î¹Î± sagittarius dwarf st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1970" y="476672"/>
            <a:ext cx="5502030" cy="2736304"/>
          </a:xfrm>
          <a:prstGeom prst="rect">
            <a:avLst/>
          </a:prstGeom>
          <a:noFill/>
        </p:spPr>
      </p:pic>
      <p:pic>
        <p:nvPicPr>
          <p:cNvPr id="17410" name="Picture 2" descr="The Monoceros Ring, and Other Substructure Near the Galactic Plane |  Springer Nature L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38525"/>
            <a:ext cx="52197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Ρεύματα από σφαιρωτά σμήνη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71480"/>
            <a:ext cx="3851920" cy="429768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Όλα τα σφαιρωτά </a:t>
            </a:r>
            <a:r>
              <a:rPr lang="el-GR" dirty="0" smtClean="0"/>
              <a:t>σμήνη αφήνουν </a:t>
            </a:r>
            <a:r>
              <a:rPr lang="el-GR" dirty="0" smtClean="0"/>
              <a:t>μια ουρά αστεριών λόγω παλιρροϊκής επίδρασης του Γαλαξία.</a:t>
            </a:r>
          </a:p>
          <a:p>
            <a:r>
              <a:rPr lang="el-GR" dirty="0" smtClean="0"/>
              <a:t>Χαρακτηριστικό παράδειγμα είναι το </a:t>
            </a:r>
            <a:r>
              <a:rPr lang="el-GR" dirty="0" smtClean="0"/>
              <a:t>ρεύμα </a:t>
            </a:r>
            <a:r>
              <a:rPr lang="en-US" dirty="0" smtClean="0"/>
              <a:t>Palomar </a:t>
            </a:r>
            <a:r>
              <a:rPr lang="en-US" dirty="0" smtClean="0"/>
              <a:t>5</a:t>
            </a:r>
            <a:r>
              <a:rPr lang="el-GR" dirty="0" smtClean="0"/>
              <a:t> από το ομώνυμο σφαιρωτό.</a:t>
            </a:r>
          </a:p>
          <a:p>
            <a:r>
              <a:rPr lang="el-GR" dirty="0" smtClean="0"/>
              <a:t>Τα ρεύματα των σφαιρωτών έχουν μικρό πλάτος και είναι πιο φτωχά </a:t>
            </a:r>
            <a:r>
              <a:rPr lang="el-GR" dirty="0" smtClean="0"/>
              <a:t>σε αστέρια και αέριο (προγεννήτορας </a:t>
            </a:r>
            <a:r>
              <a:rPr lang="el-GR" dirty="0" smtClean="0"/>
              <a:t>μικρότερης μάζας).  </a:t>
            </a:r>
            <a:endParaRPr lang="en-US" dirty="0" smtClean="0"/>
          </a:p>
        </p:txBody>
      </p:sp>
      <p:pic>
        <p:nvPicPr>
          <p:cNvPr id="24580" name="Picture 4" descr="ÎÏÎ¿ÏÎ­Î»ÎµÏÎ¼Î± ÎµÎ¹ÎºÏÎ½Î±Ï Î³Î¹Î± palomar 5 st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022" y="3571876"/>
            <a:ext cx="5065978" cy="3286124"/>
          </a:xfrm>
          <a:prstGeom prst="rect">
            <a:avLst/>
          </a:prstGeom>
          <a:noFill/>
        </p:spPr>
      </p:pic>
      <p:pic>
        <p:nvPicPr>
          <p:cNvPr id="16386" name="Picture 2" descr="First Direct Measurements of Globular Cluster Mass Loss Through Stellar  Streams-D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869161"/>
            <a:ext cx="3961243" cy="1988840"/>
          </a:xfrm>
          <a:prstGeom prst="rect">
            <a:avLst/>
          </a:prstGeom>
          <a:noFill/>
        </p:spPr>
      </p:pic>
      <p:pic>
        <p:nvPicPr>
          <p:cNvPr id="16388" name="Picture 4" descr="CFIS M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908720"/>
            <a:ext cx="4810125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5714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Κελύφη και νέφη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14356"/>
            <a:ext cx="4355976" cy="365074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Εκτός από αστρικά ρεύματα παρατηρούμε κελύφη</a:t>
            </a:r>
            <a:r>
              <a:rPr lang="en-US" dirty="0" smtClean="0"/>
              <a:t> (shells)</a:t>
            </a:r>
            <a:r>
              <a:rPr lang="el-GR" dirty="0" smtClean="0"/>
              <a:t> γύρω από γαλαξίες, που προέρχονται από νάνους </a:t>
            </a:r>
            <a:r>
              <a:rPr lang="el-GR" dirty="0" smtClean="0"/>
              <a:t>δορυφόρους με </a:t>
            </a:r>
            <a:r>
              <a:rPr lang="el-GR" dirty="0" smtClean="0"/>
              <a:t>πολύ έκκεντρη τροχιά.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 smtClean="0"/>
              <a:t>κελύφη βρίσκονται σε μεγαλύτερες γαλαξοκεντρικές αποστάσεις.</a:t>
            </a:r>
          </a:p>
          <a:p>
            <a:r>
              <a:rPr lang="el-GR" dirty="0" smtClean="0"/>
              <a:t>Υπάρχουν και τα νέφη (</a:t>
            </a:r>
            <a:r>
              <a:rPr lang="en-US" dirty="0" smtClean="0"/>
              <a:t>clouds), </a:t>
            </a:r>
            <a:r>
              <a:rPr lang="el-GR" dirty="0" smtClean="0"/>
              <a:t>απομεινάρια παλαιότερων συγχωνεύσεων. </a:t>
            </a:r>
            <a:endParaRPr lang="el-GR" dirty="0"/>
          </a:p>
        </p:txBody>
      </p:sp>
      <p:sp>
        <p:nvSpPr>
          <p:cNvPr id="2050" name="AutoShape 2" descr="ÎÏÎ¿ÏÎ­Î»ÎµÏÎ¼Î± ÎµÎ¹ÎºÏÎ½Î±Ï Î³Î¹Î± stellar sh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ÎÏÎ¿ÏÎ­Î»ÎµÏÎ¼Î± ÎµÎ¹ÎºÏÎ½Î±Ï Î³Î¹Î± stellar sh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Picture 2" descr="E:\shells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32402"/>
            <a:ext cx="4932040" cy="3625598"/>
          </a:xfrm>
          <a:prstGeom prst="rect">
            <a:avLst/>
          </a:prstGeom>
          <a:noFill/>
        </p:spPr>
      </p:pic>
      <p:pic>
        <p:nvPicPr>
          <p:cNvPr id="15362" name="Picture 2" descr="Stellar Motions of Halo Stars in Milky Way - NASA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3158970"/>
          </a:xfrm>
          <a:prstGeom prst="rect">
            <a:avLst/>
          </a:prstGeom>
          <a:noFill/>
        </p:spPr>
      </p:pic>
      <p:pic>
        <p:nvPicPr>
          <p:cNvPr id="15364" name="Picture 4" descr="How did Andromeda's dwarf galaxies form? Hubble Telescope finds more  questions than answers | 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4301730" cy="2420888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539552" y="4437112"/>
            <a:ext cx="330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Νάνοι γαλαξίες στην Ανδρομέδα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" y="1305856"/>
            <a:ext cx="9141386" cy="474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παραμόρφωση του Γαλαξιακού δίσκου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4807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Η κυματοειδής μορφή του </a:t>
            </a:r>
            <a:r>
              <a:rPr lang="el-GR" dirty="0" smtClean="0">
                <a:solidFill>
                  <a:srgbClr val="002060"/>
                </a:solidFill>
              </a:rPr>
              <a:t>γαλαξιακού δίσκου </a:t>
            </a:r>
            <a:r>
              <a:rPr lang="el-GR" dirty="0" smtClean="0">
                <a:solidFill>
                  <a:srgbClr val="002060"/>
                </a:solidFill>
              </a:rPr>
              <a:t>οφείλεται στα αστρικά ρεύματα (νέφη αστεριών </a:t>
            </a:r>
            <a:r>
              <a:rPr lang="en-US" dirty="0" smtClean="0">
                <a:solidFill>
                  <a:srgbClr val="002060"/>
                </a:solidFill>
              </a:rPr>
              <a:t>Tri And, A13)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Picture 2" descr="ÎÏÎ¿ÏÎ­Î»ÎµÏÎ¼Î± ÎµÎ¹ÎºÏÎ½Î±Ï Î³Î¹Î± sagittarius dwarf st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5" y="1340495"/>
            <a:ext cx="9111475" cy="551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Στον γαλαξία της Ανδρομέδας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14356"/>
            <a:ext cx="3491880" cy="614364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 γαλαξίας της Ανδρομέδας έχει διπλάσια μάζα από τον δικό μας.</a:t>
            </a:r>
          </a:p>
          <a:p>
            <a:r>
              <a:rPr lang="el-GR" dirty="0" smtClean="0"/>
              <a:t>Οι 2 γαλαξίες θα συγχωνευτούν σε ένα μεγάλο ελλειπτικό γαλαξία.</a:t>
            </a:r>
            <a:endParaRPr lang="el-GR" dirty="0" smtClean="0"/>
          </a:p>
          <a:p>
            <a:r>
              <a:rPr lang="el-GR" dirty="0" smtClean="0"/>
              <a:t>Στον </a:t>
            </a:r>
            <a:r>
              <a:rPr lang="el-GR" dirty="0" smtClean="0"/>
              <a:t>γαλαξία της Ανδρομέδας παρατηρούμε πολλά και πλούσια </a:t>
            </a:r>
            <a:r>
              <a:rPr lang="el-GR" dirty="0" smtClean="0"/>
              <a:t>αστρικά ρεύματα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Παρατηρούμε αυτόν τον </a:t>
            </a:r>
            <a:r>
              <a:rPr lang="el-GR" dirty="0" smtClean="0"/>
              <a:t>γαλαξία ολόκληρο, με  αποτέλεσμα να γνωρίζουμε περισσότερα για τα δικά του </a:t>
            </a:r>
            <a:r>
              <a:rPr lang="el-GR" dirty="0" smtClean="0"/>
              <a:t>αστρικά ρεύματα  </a:t>
            </a:r>
            <a:r>
              <a:rPr lang="el-GR" dirty="0" smtClean="0"/>
              <a:t>από ότι για αυτά </a:t>
            </a:r>
            <a:r>
              <a:rPr lang="el-GR" dirty="0" smtClean="0"/>
              <a:t>δικού μας</a:t>
            </a:r>
            <a:r>
              <a:rPr lang="el-GR" dirty="0" smtClean="0"/>
              <a:t> Γαλαξία.</a:t>
            </a:r>
            <a:endParaRPr lang="el-GR" dirty="0"/>
          </a:p>
        </p:txBody>
      </p:sp>
      <p:pic>
        <p:nvPicPr>
          <p:cNvPr id="28674" name="Picture 2" descr="ÎÏÎ¿ÏÎ­Î»ÎµÏÎ¼Î± ÎµÎ¹ÎºÏÎ½Î±Ï Î³Î¹Î± Andromeda galaxy stre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646562"/>
            <a:ext cx="5436096" cy="621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r>
              <a:rPr lang="el-GR" sz="3200" dirty="0" smtClean="0"/>
              <a:t>Το γιγάντιο αστρικό ρεύμα </a:t>
            </a:r>
            <a:r>
              <a:rPr lang="en-US" sz="3200" dirty="0" smtClean="0"/>
              <a:t>GSS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04664"/>
            <a:ext cx="8929718" cy="2210017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Είναι η μεγαλύτερη παλιρροϊκή δομή του </a:t>
            </a:r>
            <a:r>
              <a:rPr lang="el-GR" dirty="0" smtClean="0"/>
              <a:t>γαλαξία της Ανδρομέδας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 </a:t>
            </a:r>
            <a:r>
              <a:rPr lang="el-GR" dirty="0" smtClean="0"/>
              <a:t>προγεννήτορας του ρεύματος προσέγγισε τον γαλαξία μετωπικά από την πίσω πλευρά του.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αρχική μάζα του πρέπει να ήταν 1- 5 δις ηλιακές και το περιγαλάξιο πέρασμά του να συνέβη πριν 1- 2 δις έτη. </a:t>
            </a:r>
            <a:endParaRPr lang="el-GR" dirty="0" smtClean="0"/>
          </a:p>
          <a:p>
            <a:r>
              <a:rPr lang="el-GR" dirty="0" smtClean="0"/>
              <a:t>Λόγω </a:t>
            </a:r>
            <a:r>
              <a:rPr lang="el-GR" dirty="0" smtClean="0"/>
              <a:t>της μετωπικής σύγκρουσης ο προγεννήτορας διαλύθηκε από το πρώτο περιγαλάξιο πέρασμα. </a:t>
            </a:r>
            <a:endParaRPr lang="el-GR" dirty="0"/>
          </a:p>
        </p:txBody>
      </p:sp>
      <p:pic>
        <p:nvPicPr>
          <p:cNvPr id="3074" name="Picture 2" descr="ÎÏÎ¿ÏÎ­Î»ÎµÏÎ¼Î± ÎµÎ¹ÎºÏÎ½Î±Ï Î³Î¹Î± giant stellar stream androm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504153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δομή και η προέλευσή 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28605"/>
            <a:ext cx="9144000" cy="27146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Εμφανίζεται σε ακτίνα 100 </a:t>
            </a:r>
            <a:r>
              <a:rPr lang="en-US" dirty="0" smtClean="0"/>
              <a:t>Kpc </a:t>
            </a:r>
            <a:r>
              <a:rPr lang="el-GR" dirty="0" smtClean="0"/>
              <a:t>από το κέντρο του </a:t>
            </a:r>
            <a:r>
              <a:rPr lang="el-GR" dirty="0" smtClean="0"/>
              <a:t>γαλαξία στης Ανδρομέδας με </a:t>
            </a:r>
            <a:r>
              <a:rPr lang="el-GR" dirty="0" smtClean="0"/>
              <a:t>ελάχιστο πλάτος 25 </a:t>
            </a:r>
            <a:r>
              <a:rPr lang="en-US" dirty="0" smtClean="0"/>
              <a:t>Kpc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Περιέχει </a:t>
            </a:r>
            <a:r>
              <a:rPr lang="el-GR" dirty="0" smtClean="0"/>
              <a:t>ένα πλήθος αστρικών πληθυσμών. Τα πιο πλούσια σε μέταλλα αστέρια βρίσκονται στο εσωτερικό του.</a:t>
            </a:r>
          </a:p>
          <a:p>
            <a:r>
              <a:rPr lang="el-GR" dirty="0" smtClean="0"/>
              <a:t>Οι δορυφόροι </a:t>
            </a:r>
            <a:r>
              <a:rPr lang="en-US" dirty="0" smtClean="0"/>
              <a:t>M</a:t>
            </a:r>
            <a:r>
              <a:rPr lang="el-GR" dirty="0" smtClean="0"/>
              <a:t>32 και </a:t>
            </a:r>
            <a:r>
              <a:rPr lang="en-US" dirty="0" smtClean="0"/>
              <a:t>NGC</a:t>
            </a:r>
            <a:r>
              <a:rPr lang="el-GR" dirty="0" smtClean="0"/>
              <a:t> 205, που έχουν βιώσει παλιρροϊκές </a:t>
            </a:r>
            <a:r>
              <a:rPr lang="el-GR" dirty="0" smtClean="0"/>
              <a:t>διαταραχές. Αρχικά θεωρήθηκαν </a:t>
            </a:r>
            <a:r>
              <a:rPr lang="el-GR" dirty="0" smtClean="0"/>
              <a:t>υποψήφιοι προγεννήτορες, αλλά αυτό δεν ταιριάζει με τα σημερινά θεωρητικά μοντέλα.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 smtClean="0"/>
              <a:t>προγεννήτορας του  </a:t>
            </a:r>
            <a:r>
              <a:rPr lang="en-US" dirty="0" smtClean="0"/>
              <a:t>GSS </a:t>
            </a:r>
            <a:r>
              <a:rPr lang="el-GR" dirty="0" smtClean="0"/>
              <a:t>παρουσίασε αστρογέννηση που κορυφώθηκε πριν από 8-9 δις έτη (βάσει αστρικών πληθυσμών του ρεύματος), η οποία διακόπηκε απότομα πριν από 6 δις έτη (λόγω απογύμνωσης από το αέριό του).</a:t>
            </a:r>
            <a:endParaRPr lang="el-GR" dirty="0"/>
          </a:p>
        </p:txBody>
      </p:sp>
      <p:pic>
        <p:nvPicPr>
          <p:cNvPr id="2052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851" y="3140968"/>
            <a:ext cx="604017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Ρεύματα στους άλλους κοντινούς γαλαξίες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14356"/>
            <a:ext cx="4860032" cy="3362716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Ο μεγαλύτερος δορυφόρος του γαλαξία της Ανδρομέδας είναι ο Μ33, στα 210 </a:t>
            </a:r>
            <a:r>
              <a:rPr lang="en-US" dirty="0" smtClean="0"/>
              <a:t>Kpc</a:t>
            </a:r>
            <a:r>
              <a:rPr lang="el-GR" dirty="0" smtClean="0"/>
              <a:t> απόσταση από το κέντρο του. </a:t>
            </a:r>
          </a:p>
          <a:p>
            <a:r>
              <a:rPr lang="el-GR" dirty="0" smtClean="0"/>
              <a:t>Παρουσιάζει μια γιγάντια δομή </a:t>
            </a:r>
            <a:r>
              <a:rPr lang="en-US" dirty="0" smtClean="0"/>
              <a:t>S</a:t>
            </a:r>
            <a:r>
              <a:rPr lang="el-GR" dirty="0" smtClean="0"/>
              <a:t> γύρω από το κυρίως σώμα του, με ακτίνα 40 </a:t>
            </a:r>
            <a:r>
              <a:rPr lang="en-US" dirty="0" smtClean="0"/>
              <a:t>Kpc</a:t>
            </a:r>
            <a:r>
              <a:rPr lang="el-GR" dirty="0" smtClean="0"/>
              <a:t>, που χαρακτηρίζεται ως παλιρροϊκή διαταραχή από την περιφορά του γύρω από τον Μ31. </a:t>
            </a:r>
          </a:p>
          <a:p>
            <a:r>
              <a:rPr lang="el-GR" dirty="0" smtClean="0"/>
              <a:t>Οι 2 γαλαξίες πλησίασαν στα 40- 50 </a:t>
            </a:r>
            <a:r>
              <a:rPr lang="en-US" dirty="0" smtClean="0"/>
              <a:t>Kpc </a:t>
            </a:r>
            <a:r>
              <a:rPr lang="el-GR" dirty="0" smtClean="0"/>
              <a:t>πριν από 2,5 δις έτη, με αποτέλεσμα  να σημειώθηκε σημαντική αστρογέννηση στους εξωτερικούς δίσκους τους, που άφησε ορατά τα ίχνη της στους 2 γαλαξίες.</a:t>
            </a:r>
            <a:endParaRPr lang="el-GR" dirty="0"/>
          </a:p>
        </p:txBody>
      </p:sp>
      <p:pic>
        <p:nvPicPr>
          <p:cNvPr id="32770" name="Picture 2" descr="ÎÏÎ¿ÏÎ­Î»ÎµÏÎ¼Î± ÎµÎ¹ÎºÏÎ½Î±Ï Î³Î¹Î± M33 S sh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207" y="500042"/>
            <a:ext cx="4155793" cy="6357958"/>
          </a:xfrm>
          <a:prstGeom prst="rect">
            <a:avLst/>
          </a:prstGeom>
          <a:noFill/>
        </p:spPr>
      </p:pic>
      <p:pic>
        <p:nvPicPr>
          <p:cNvPr id="8194" name="Picture 2" descr="Intergalactic 'stream of stars' 10 times longer than the Milky Way is the  1st of its kind ever spotted |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4763"/>
            <a:ext cx="4958408" cy="2793237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" y="3501009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Αστρικό ρεύμα μήκους εκατομμυρίων ετών φωτός  ανάμεσα σε γαλαξίες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Πως </a:t>
            </a:r>
            <a:r>
              <a:rPr lang="el-GR" dirty="0" smtClean="0"/>
              <a:t>δημιουργούνται τα αστρικά ρεύματα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92696"/>
            <a:ext cx="4283968" cy="616530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 </a:t>
            </a:r>
            <a:r>
              <a:rPr lang="el-GR" dirty="0"/>
              <a:t>Η διαφορά της βαρυτικής δύναμης που ασκεί </a:t>
            </a:r>
            <a:r>
              <a:rPr lang="el-GR" dirty="0" smtClean="0"/>
              <a:t> ο Γαλαξίας </a:t>
            </a:r>
            <a:r>
              <a:rPr lang="el-GR" dirty="0"/>
              <a:t>στην κοντινή και στην μακρινή πλευρά </a:t>
            </a:r>
            <a:r>
              <a:rPr lang="el-GR" dirty="0" smtClean="0"/>
              <a:t>ενός </a:t>
            </a:r>
            <a:r>
              <a:rPr lang="el-GR" dirty="0"/>
              <a:t>νάνου </a:t>
            </a:r>
            <a:r>
              <a:rPr lang="el-GR" dirty="0" smtClean="0"/>
              <a:t>γαλαξία που τον πλησιάζει (παλιρροϊκές δυνάμεις</a:t>
            </a:r>
            <a:r>
              <a:rPr lang="el-GR" dirty="0" smtClean="0"/>
              <a:t>), του αφαιρεί αστέρια. </a:t>
            </a:r>
          </a:p>
          <a:p>
            <a:r>
              <a:rPr lang="el-GR" dirty="0" smtClean="0"/>
              <a:t>Αυτά</a:t>
            </a:r>
            <a:r>
              <a:rPr lang="el-GR" dirty="0" smtClean="0"/>
              <a:t> </a:t>
            </a:r>
            <a:r>
              <a:rPr lang="el-GR" dirty="0"/>
              <a:t>μπαίνουν σε τροχιά στον </a:t>
            </a:r>
            <a:r>
              <a:rPr lang="el-GR" dirty="0" smtClean="0"/>
              <a:t>Γαλαξία μας.</a:t>
            </a:r>
            <a:endParaRPr lang="en-US" dirty="0" smtClean="0"/>
          </a:p>
          <a:p>
            <a:r>
              <a:rPr lang="el-GR" dirty="0" smtClean="0"/>
              <a:t>Ο Γαλαξίας μας έχει συγχωνεύσει πολλούς νάνους γαλαξίες και σφαιρωτά σμήνη.</a:t>
            </a:r>
            <a:endParaRPr lang="el-GR" dirty="0"/>
          </a:p>
        </p:txBody>
      </p:sp>
      <p:pic>
        <p:nvPicPr>
          <p:cNvPr id="7" name="6 - Θέση περιεχομένου" descr="Galaxy stream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673441"/>
            <a:ext cx="4860033" cy="618455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ÎÏÎ¿ÏÎ­Î»ÎµÏÎ¼Î± ÎµÎ¹ÎºÏÎ½Î±Ï Î³Î¹Î± M33 tidal disruption from M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7286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Και λίγο πιο μακριά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673"/>
            <a:ext cx="9144000" cy="1368152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Σε μακρινούς γαλαξίες ξεχωρίζουμε μόνο παλιρροϊκές δομές σε μεγάλες γαλαξοκεντρικές αποστάσεις. </a:t>
            </a:r>
            <a:endParaRPr lang="el-GR" dirty="0" smtClean="0"/>
          </a:p>
          <a:p>
            <a:r>
              <a:rPr lang="el-GR" dirty="0" smtClean="0"/>
              <a:t>Τυπικά </a:t>
            </a:r>
            <a:r>
              <a:rPr lang="el-GR" dirty="0" smtClean="0"/>
              <a:t>οι δομές αυτές εμφανίζονται από ακτίνα 15 </a:t>
            </a:r>
            <a:r>
              <a:rPr lang="en-US" dirty="0" smtClean="0"/>
              <a:t>Kpc </a:t>
            </a:r>
            <a:r>
              <a:rPr lang="el-GR" dirty="0" smtClean="0"/>
              <a:t>ως ακτίνα 100- 300 </a:t>
            </a:r>
            <a:r>
              <a:rPr lang="en-US" dirty="0" smtClean="0"/>
              <a:t>Kpc</a:t>
            </a:r>
            <a:r>
              <a:rPr lang="el-GR" dirty="0" smtClean="0"/>
              <a:t>, καλύπτοντας ένα σημαντικό εύρος της ακτίνας εξισορρόπησης (</a:t>
            </a:r>
            <a:r>
              <a:rPr lang="en-US" dirty="0" smtClean="0"/>
              <a:t>Virial radius</a:t>
            </a:r>
            <a:r>
              <a:rPr lang="el-GR" dirty="0" smtClean="0"/>
              <a:t>) ενός γαλαξία.</a:t>
            </a:r>
            <a:endParaRPr lang="en-US" dirty="0" smtClean="0"/>
          </a:p>
          <a:p>
            <a:r>
              <a:rPr lang="el-GR" dirty="0" smtClean="0"/>
              <a:t>Στην εικόνα βλέπουμε επάνω τον </a:t>
            </a:r>
            <a:r>
              <a:rPr lang="en-US" dirty="0" smtClean="0"/>
              <a:t>NGC</a:t>
            </a:r>
            <a:r>
              <a:rPr lang="el-GR" dirty="0" smtClean="0"/>
              <a:t> 4013 </a:t>
            </a:r>
            <a:r>
              <a:rPr lang="en-US" dirty="0" smtClean="0"/>
              <a:t>(55Mly) </a:t>
            </a:r>
            <a:r>
              <a:rPr lang="el-GR" dirty="0" smtClean="0"/>
              <a:t>και κάτω τον Μ63</a:t>
            </a:r>
            <a:r>
              <a:rPr lang="en-US" dirty="0" smtClean="0"/>
              <a:t> (27Mly)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3481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0226"/>
            <a:ext cx="6696744" cy="5027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Autofit/>
          </a:bodyPr>
          <a:lstStyle/>
          <a:p>
            <a:r>
              <a:rPr lang="el-GR" sz="4000" dirty="0" smtClean="0"/>
              <a:t>Παρατηρώντας πολλούς γαλαξίες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1632814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Παρατηρούμε μεγάλους κύκλους γύρω από  γαλαξίες, </a:t>
            </a:r>
            <a:r>
              <a:rPr lang="el-GR" dirty="0" smtClean="0"/>
              <a:t>(</a:t>
            </a:r>
            <a:r>
              <a:rPr lang="el-GR" dirty="0" smtClean="0"/>
              <a:t>όπως το &lt;δικό μας&gt;</a:t>
            </a:r>
            <a:r>
              <a:rPr lang="el-GR" dirty="0" smtClean="0"/>
              <a:t> </a:t>
            </a:r>
            <a:r>
              <a:rPr lang="el-GR" dirty="0" smtClean="0"/>
              <a:t>ρεύμα του Τοξότη), κελύφη, γιγάντια νέφη θραυσμάτων στην γαλαξιακή άλω, μορφές που θυμίζουν πίδακες από τους γαλαξιακούς δίσκους και μεγάλες διάχυτες </a:t>
            </a:r>
            <a:r>
              <a:rPr lang="el-GR" dirty="0" smtClean="0"/>
              <a:t>δομές. </a:t>
            </a:r>
          </a:p>
          <a:p>
            <a:r>
              <a:rPr lang="el-GR" dirty="0" smtClean="0"/>
              <a:t>Όλα αυτά είναι </a:t>
            </a:r>
            <a:r>
              <a:rPr lang="el-GR" dirty="0" smtClean="0"/>
              <a:t>πιθανά </a:t>
            </a:r>
            <a:r>
              <a:rPr lang="el-GR" dirty="0" smtClean="0"/>
              <a:t>απομεινάρια παλαιών, διαλυμένων νάνων γαλαξιών.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 smtClean="0"/>
              <a:t>αυτές τις δομές ταιριάζουν και οι σχετικές προσομοιώσεις.</a:t>
            </a:r>
            <a:endParaRPr lang="el-GR" dirty="0"/>
          </a:p>
        </p:txBody>
      </p:sp>
      <p:pic>
        <p:nvPicPr>
          <p:cNvPr id="36866" name="Picture 2" descr="ÎÏÎ¿ÏÎ­Î»ÎµÏÎ¼Î± ÎµÎ¹ÎºÏÎ½Î±Ï Î³Î¹Î± tidal streams in galax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31188"/>
            <a:ext cx="6247026" cy="4826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Αστρικά ρεύματα και κοσμολογία</a:t>
            </a:r>
            <a:endParaRPr lang="el-GR" sz="36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4283968" cy="6192688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Οι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συγχωνεύσεις νάνων γαλαξιών προκαλούν δομές (συμπυκνώματα) στην σκοτεινή ύλη των γαλαξιών. </a:t>
            </a:r>
            <a:endParaRPr lang="el-G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Το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πλήθος των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παλαιότερων συγχωνεύσεων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είναι πολύ μεγαλύτερο από τον αριθμό νάνων που παρατηρούμε να βρίσκονται υπό συγχώνευση με τον Γαλαξία μας.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dirty="0" smtClean="0">
                <a:latin typeface="Calibri" pitchFamily="34" charset="0"/>
                <a:cs typeface="Times New Roman" pitchFamily="18" charset="0"/>
              </a:rPr>
              <a:t>Η μελέτη των παλιρροϊκών δομών στους μακρινούς γαλαξίες μας δίνει σημαντικές πληροφορίες για την εξέλιξη των γαλαξιών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dirty="0" smtClean="0">
                <a:latin typeface="Calibri" pitchFamily="34" charset="0"/>
                <a:cs typeface="Times New Roman" pitchFamily="18" charset="0"/>
              </a:rPr>
              <a:t>Μας βοηθάει στην χαρτογράφηση της σκοτεινής ύλης.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6146" name="AutoShape 2" descr="ÎÏÎ¿ÏÎ­Î»ÎµÏÎ¼Î± ÎµÎ¹ÎºÏÎ½Î±Ï Î³Î¹Î± dark matter sub ha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ÎÏÎ¿ÏÎ­Î»ÎµÏÎ¼Î± ÎµÎ¹ÎºÏÎ½Î±Ï Î³Î¹Î± dark matter sub ha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" name="Picture 2" descr="UZH &gt; Physik-Institut &gt; Group Serra &gt; More Info &gt; New Phys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54152"/>
            <a:ext cx="3203848" cy="3203848"/>
          </a:xfrm>
          <a:prstGeom prst="rect">
            <a:avLst/>
          </a:prstGeom>
          <a:noFill/>
        </p:spPr>
      </p:pic>
      <p:pic>
        <p:nvPicPr>
          <p:cNvPr id="4100" name="Picture 4" descr="Modified Gravity Could Soon Be Ruled Out, Says New Research On Dwarf  Galaxies | by Ethan Siegel | Starts With A Bang! | 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072" y="476672"/>
            <a:ext cx="4674928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Αστρικά ρεύματα και αστρογέννηση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00043"/>
            <a:ext cx="9144000" cy="2571767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Στον </a:t>
            </a:r>
            <a:r>
              <a:rPr lang="el-GR" dirty="0" smtClean="0"/>
              <a:t>γαλαξία </a:t>
            </a:r>
            <a:r>
              <a:rPr lang="en-US" dirty="0" smtClean="0"/>
              <a:t>NGC</a:t>
            </a:r>
            <a:r>
              <a:rPr lang="el-GR" dirty="0" smtClean="0"/>
              <a:t> </a:t>
            </a:r>
            <a:r>
              <a:rPr lang="el-GR" dirty="0" smtClean="0"/>
              <a:t>5387</a:t>
            </a:r>
            <a:r>
              <a:rPr lang="en-US" dirty="0" smtClean="0"/>
              <a:t> </a:t>
            </a:r>
            <a:r>
              <a:rPr lang="el-GR" dirty="0" smtClean="0"/>
              <a:t>στα </a:t>
            </a:r>
            <a:r>
              <a:rPr lang="en-US" dirty="0" smtClean="0"/>
              <a:t>80 Mpc</a:t>
            </a:r>
            <a:r>
              <a:rPr lang="el-GR" dirty="0" smtClean="0"/>
              <a:t>, ένα </a:t>
            </a:r>
            <a:r>
              <a:rPr lang="el-GR" dirty="0" smtClean="0"/>
              <a:t>αστρικό ρεύμα έχει μάζα 600 </a:t>
            </a:r>
            <a:r>
              <a:rPr lang="el-GR" dirty="0" smtClean="0"/>
              <a:t>εκατομμύρια </a:t>
            </a:r>
            <a:r>
              <a:rPr lang="el-GR" dirty="0" smtClean="0"/>
              <a:t>ηλιακές, με χαρακτηριστικό του ένα μπλε συμπύκνωμα που παράγει μια μεγάλης έντασης ροή υπεριώδης ακτινοβολίας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Παραπέμπει σε πολύ πρόσφατη (8 εκ. έτη) αστρογέννηση 10 </a:t>
            </a:r>
            <a:r>
              <a:rPr lang="el-GR" dirty="0" smtClean="0"/>
              <a:t>εκατομμυρίων </a:t>
            </a:r>
            <a:r>
              <a:rPr lang="el-GR" dirty="0" smtClean="0"/>
              <a:t>ηλιακών μαζών.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αρχική μάζα του προγεννήτορα ήταν το 1/50 της μάζας του γαλαξία. Αποτελεί παράδειγμα παραμόρφωσης του δίσκου από γαλαξιακή συγχώνευση.</a:t>
            </a:r>
            <a:endParaRPr lang="el-GR" dirty="0"/>
          </a:p>
        </p:txBody>
      </p:sp>
      <p:pic>
        <p:nvPicPr>
          <p:cNvPr id="38914" name="Picture 2" descr="ÎÏÎ¿ÏÎ­Î»ÎµÏÎ¼Î± ÎµÎ¹ÎºÏÎ½Î±Ï Î³Î¹Î± NGC 5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86094"/>
            <a:ext cx="5715008" cy="377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Τα αστρικά ρεύματα μας δείχνουν ότι οι γαλαξίες εξελίσσονται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150019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Τα αστρικά ρεύματα συμβάλλουν στην γαλαξιακή εξέλιξη. Γενικά οι γαλαξίες τείνουν να ενωθούν σε μεγάλους ελλειπτικούς χωρίς σημαντική αστρογέννηση (</a:t>
            </a:r>
            <a:r>
              <a:rPr lang="en-US" dirty="0" smtClean="0"/>
              <a:t>red and dead)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15" name="14 - Θέση περιεχομένου" descr="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777367"/>
            <a:ext cx="5431701" cy="4080633"/>
          </a:xfrm>
        </p:spPr>
      </p:pic>
      <p:sp>
        <p:nvSpPr>
          <p:cNvPr id="1026" name="AutoShape 2" descr="ÎÏÎ¿ÏÎ­Î»ÎµÏÎ¼Î± ÎµÎ¹ÎºÏÎ½Î±Ï Î³Î¹Î± red sequence galax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ÎÏÎ¿ÏÎ­Î»ÎµÏÎ¼Î± ÎµÎ¹ÎºÏÎ½Î±Ï Î³Î¹Î± red sequence galax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0" name="AutoShape 2" descr="ÎÏÎ¿ÏÎ­Î»ÎµÏÎ¼Î± ÎµÎ¹ÎºÏÎ½Î±Ï Î³Î¹Î± red sequ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ÎÏÎ¿ÏÎ­Î»ÎµÏÎ¼Î± ÎµÎ¹ÎºÏÎ½Î±Ï Î³Î¹Î± red sequ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ÎÏÎ¿ÏÎ­Î»ÎµÏÎ¼Î± ÎµÎ¹ÎºÏÎ½Î±Ï Î³Î¹Î± red sequ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 descr="ÎÏÎ¿ÏÎ­Î»ÎµÏÎ¼Î± ÎµÎ¹ÎºÏÎ½Î±Ï Î³Î¹Î± red sequ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8" name="AutoShape 10" descr="ÎÏÎ¿ÏÎ­Î»ÎµÏÎ¼Î± ÎµÎ¹ÎºÏÎ½Î±Ï Î³Î¹Î± red sequ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0" name="AutoShape 12" descr="ÎÏÎ¿ÏÎ­Î»ÎµÏÎ¼Î± ÎµÎ¹ÎºÏÎ½Î±Ï Î³Î¹Î± red sequ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Μελετάμε την εξέλιξη του σύμπαντος</a:t>
            </a:r>
            <a:endParaRPr lang="el-GR" dirty="0"/>
          </a:p>
        </p:txBody>
      </p:sp>
      <p:pic>
        <p:nvPicPr>
          <p:cNvPr id="41986" name="Picture 2" descr="Khyati Malhan (@kmalhan07) / Posts / 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  <p:pic>
        <p:nvPicPr>
          <p:cNvPr id="41988" name="Picture 4" descr="Topical content you crave. Cartoon by @djeromesummers #funnytimes #Humor # Cartoons #lucky . . . . #astronauts #space #nasa #astronomy #astronaut  #spacex #apollo #spaceexploration #astrophysics #moon #universe  #spacetravel #mars #spaceflight #cosmo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548680"/>
            <a:ext cx="2724150" cy="1676400"/>
          </a:xfrm>
          <a:prstGeom prst="rect">
            <a:avLst/>
          </a:prstGeom>
          <a:noFill/>
        </p:spPr>
      </p:pic>
      <p:pic>
        <p:nvPicPr>
          <p:cNvPr id="41990" name="Picture 6" descr="Star light, Star bright #aliens #UFO #star #stars #space #astronomy  #science #cosmos #marriage #wife #husband #couples #gas #fusion #nuclear # physics #webcomic #webcomics #comic #comics #cartoon #humor #fu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48680"/>
            <a:ext cx="1728192" cy="1728192"/>
          </a:xfrm>
          <a:prstGeom prst="rect">
            <a:avLst/>
          </a:prstGeom>
          <a:noFill/>
        </p:spPr>
      </p:pic>
      <p:pic>
        <p:nvPicPr>
          <p:cNvPr id="41992" name="Picture 8" descr="My 29 Cartoons About The Funny Side Of Our Solar System | Bored Pan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48680"/>
            <a:ext cx="3290168" cy="172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ανατομία ενός </a:t>
            </a:r>
            <a:r>
              <a:rPr lang="el-GR" dirty="0"/>
              <a:t>α</a:t>
            </a:r>
            <a:r>
              <a:rPr lang="el-GR" dirty="0" smtClean="0"/>
              <a:t>στρικού ρεύματος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14356"/>
            <a:ext cx="4427984" cy="614364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Τα </a:t>
            </a:r>
            <a:r>
              <a:rPr lang="el-GR" dirty="0" smtClean="0"/>
              <a:t>νεότερα</a:t>
            </a:r>
            <a:r>
              <a:rPr lang="el-GR" dirty="0"/>
              <a:t>, πιο πλούσια σε μέταλλα αστέρια </a:t>
            </a:r>
            <a:r>
              <a:rPr lang="el-GR" dirty="0" smtClean="0"/>
              <a:t>ενός </a:t>
            </a:r>
            <a:r>
              <a:rPr lang="el-GR" dirty="0" smtClean="0"/>
              <a:t>νάνου γαλαξία </a:t>
            </a:r>
            <a:r>
              <a:rPr lang="el-GR" dirty="0" smtClean="0"/>
              <a:t>βρίσκονται </a:t>
            </a:r>
            <a:r>
              <a:rPr lang="el-GR" dirty="0"/>
              <a:t>κοντά στο </a:t>
            </a:r>
            <a:r>
              <a:rPr lang="el-GR" dirty="0" smtClean="0"/>
              <a:t>κέντρο του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 smtClean="0"/>
              <a:t>νάνος χάνει με τη σειρά την </a:t>
            </a:r>
            <a:r>
              <a:rPr lang="el-GR" dirty="0"/>
              <a:t>σκοτεινή ύλη, </a:t>
            </a:r>
            <a:r>
              <a:rPr lang="el-GR" dirty="0" smtClean="0"/>
              <a:t>το αέριο, </a:t>
            </a:r>
            <a:r>
              <a:rPr lang="el-GR" dirty="0"/>
              <a:t>τα παλαιά </a:t>
            </a:r>
            <a:r>
              <a:rPr lang="el-GR" dirty="0" smtClean="0"/>
              <a:t>αστέρια της άλως του, </a:t>
            </a:r>
            <a:r>
              <a:rPr lang="el-GR" dirty="0"/>
              <a:t>και </a:t>
            </a:r>
            <a:r>
              <a:rPr lang="el-GR" dirty="0" smtClean="0"/>
              <a:t> τέλος τα νεότερα αστέρια (ακολουθία </a:t>
            </a:r>
            <a:r>
              <a:rPr lang="el-GR" dirty="0"/>
              <a:t>στο αστρικό </a:t>
            </a:r>
            <a:r>
              <a:rPr lang="el-GR" dirty="0" smtClean="0"/>
              <a:t>ρεύμα).</a:t>
            </a:r>
          </a:p>
          <a:p>
            <a:r>
              <a:rPr lang="el-GR" dirty="0"/>
              <a:t>Το μήκος </a:t>
            </a:r>
            <a:r>
              <a:rPr lang="el-GR" dirty="0" smtClean="0"/>
              <a:t>και το πλάτος ενός </a:t>
            </a:r>
            <a:r>
              <a:rPr lang="el-GR" dirty="0"/>
              <a:t>ρεύματος </a:t>
            </a:r>
            <a:r>
              <a:rPr lang="el-GR" dirty="0" smtClean="0"/>
              <a:t>εξαρτώνται από </a:t>
            </a:r>
            <a:r>
              <a:rPr lang="el-GR" dirty="0"/>
              <a:t>την μάζα και την ακτίνα του </a:t>
            </a:r>
            <a:r>
              <a:rPr lang="el-GR" dirty="0" smtClean="0"/>
              <a:t>νάνου- δορυφόρου</a:t>
            </a:r>
            <a:r>
              <a:rPr lang="el-GR" dirty="0" smtClean="0"/>
              <a:t>, </a:t>
            </a:r>
            <a:r>
              <a:rPr lang="el-GR" dirty="0"/>
              <a:t>την τροχιά του γύρω από τον Γαλαξία και το χρονικό διάστημα που είναι δορυφόρος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Όταν ο δορυφόρος βρίσκεται στο </a:t>
            </a:r>
            <a:r>
              <a:rPr lang="el-GR" dirty="0" smtClean="0"/>
              <a:t>περιγαλάξιο,  </a:t>
            </a:r>
            <a:r>
              <a:rPr lang="el-GR" dirty="0"/>
              <a:t>χάνει περισσότερα </a:t>
            </a:r>
            <a:r>
              <a:rPr lang="el-GR" dirty="0" smtClean="0"/>
              <a:t>αστέρια.</a:t>
            </a:r>
            <a:endParaRPr lang="el-GR" dirty="0"/>
          </a:p>
        </p:txBody>
      </p:sp>
      <p:pic>
        <p:nvPicPr>
          <p:cNvPr id="5" name="4 - Θέση περιεχομένου" descr="metallic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361666"/>
            <a:ext cx="4572000" cy="46181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Που υπάρχουν τα ρεύματα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92696"/>
            <a:ext cx="3707904" cy="616530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Τα </a:t>
            </a:r>
            <a:r>
              <a:rPr lang="el-GR" dirty="0"/>
              <a:t>αστρικά ρεύματα σχηματίζουν δομές στην γαλαξιακή άλω. </a:t>
            </a:r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είναι γνωστό αν όλα τα αστέρια της άλω προέρχονται από ρεύματα.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μεγαλύτερο πλήθος αστεριών από ρεύματα βρίσκεται στα 20- 50 </a:t>
            </a:r>
            <a:r>
              <a:rPr lang="en-US" dirty="0"/>
              <a:t>Kpc</a:t>
            </a:r>
            <a:r>
              <a:rPr lang="el-GR" dirty="0"/>
              <a:t> από το κέντρο του Γαλαξία. </a:t>
            </a:r>
            <a:endParaRPr lang="el-GR" dirty="0" smtClean="0"/>
          </a:p>
          <a:p>
            <a:r>
              <a:rPr lang="el-GR" dirty="0" smtClean="0"/>
              <a:t>Οι περισσότερες συγχωνεύσεις νάνων  στον Γαλαξία μας συνέβησαν πριν 6- 8 δις έτη.</a:t>
            </a:r>
            <a:endParaRPr lang="el-GR" dirty="0"/>
          </a:p>
        </p:txBody>
      </p:sp>
      <p:pic>
        <p:nvPicPr>
          <p:cNvPr id="5" name="4 - Θέση περιεχομένου" descr="streams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0959" y="1142984"/>
            <a:ext cx="5459241" cy="53103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487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Πως τα ανακαλύπτουμε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92696"/>
            <a:ext cx="4355976" cy="367240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Τα αστρικά ρεύματα ανιχνεύονται ως περιοχές αυξημένης πυκνότητας αστεριών στην άλω, ή </a:t>
            </a:r>
            <a:r>
              <a:rPr lang="el-GR" dirty="0" smtClean="0"/>
              <a:t>αστέρια </a:t>
            </a:r>
            <a:r>
              <a:rPr lang="el-GR" dirty="0"/>
              <a:t>με παρόμοια ταχύτητα σε μια </a:t>
            </a:r>
            <a:r>
              <a:rPr lang="el-GR" dirty="0" smtClean="0"/>
              <a:t>περιοχή της.</a:t>
            </a:r>
          </a:p>
          <a:p>
            <a:r>
              <a:rPr lang="el-GR" dirty="0" smtClean="0"/>
              <a:t>Κεριά </a:t>
            </a:r>
            <a:r>
              <a:rPr lang="el-GR" dirty="0" smtClean="0"/>
              <a:t>λαμπρότητας που μας βοηθάνε στην εκτίμηση της απόστασης:</a:t>
            </a:r>
            <a:r>
              <a:rPr lang="en-US" dirty="0" smtClean="0"/>
              <a:t> </a:t>
            </a:r>
            <a:r>
              <a:rPr lang="el-GR" dirty="0" smtClean="0"/>
              <a:t>Οι </a:t>
            </a:r>
            <a:r>
              <a:rPr lang="el-GR" dirty="0"/>
              <a:t>γίγαντες </a:t>
            </a:r>
            <a:r>
              <a:rPr lang="el-GR" dirty="0" smtClean="0"/>
              <a:t>φασματικού τύπου Κ </a:t>
            </a:r>
            <a:r>
              <a:rPr lang="el-GR" dirty="0" smtClean="0"/>
              <a:t>(Αρκτούρος) είναι πολύ λαμπροί και βρίσκονται </a:t>
            </a:r>
            <a:r>
              <a:rPr lang="el-GR" dirty="0"/>
              <a:t>σε όλους τους παλαιούς </a:t>
            </a:r>
            <a:r>
              <a:rPr lang="el-GR" dirty="0" smtClean="0"/>
              <a:t>πληθυσμούς.</a:t>
            </a:r>
            <a:endParaRPr lang="el-GR" dirty="0"/>
          </a:p>
        </p:txBody>
      </p:sp>
      <p:pic>
        <p:nvPicPr>
          <p:cNvPr id="7" name="6 - Θέση περιεχομένου" descr="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0405" y="660049"/>
            <a:ext cx="4553596" cy="6197951"/>
          </a:xfrm>
        </p:spPr>
      </p:pic>
      <p:pic>
        <p:nvPicPr>
          <p:cNvPr id="24578" name="Picture 2" descr="Standard Candles in Astron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2353"/>
            <a:ext cx="4572000" cy="2445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χημικός διαχωρισμός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85794"/>
            <a:ext cx="9144000" cy="192312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Αστέρια από </a:t>
            </a:r>
            <a:r>
              <a:rPr lang="el-GR" dirty="0"/>
              <a:t>το ίδιο ανοιχτό σμήνος ή το ίδιο σφαιρωτό έχουν παρόμοια χημική </a:t>
            </a:r>
            <a:r>
              <a:rPr lang="el-GR" dirty="0" smtClean="0"/>
              <a:t>σύσταση. </a:t>
            </a:r>
          </a:p>
          <a:p>
            <a:r>
              <a:rPr lang="el-GR" dirty="0" smtClean="0"/>
              <a:t>Η </a:t>
            </a:r>
            <a:r>
              <a:rPr lang="el-GR" dirty="0"/>
              <a:t>κατάταξη αστεριών σε ομάδες (ρεύματα) βάσει χημικής ταυτότητας απαιτεί καλή μέτρηση των αναλογιών δεκάδων χημικών στοιχείων τους. </a:t>
            </a:r>
          </a:p>
          <a:p>
            <a:r>
              <a:rPr lang="el-GR" dirty="0" smtClean="0"/>
              <a:t> Μπορούμε </a:t>
            </a:r>
            <a:r>
              <a:rPr lang="el-GR" dirty="0"/>
              <a:t>να γνωρίσουμε τις ιδιότητες κάθε νάνου γαλαξία που εξελίχθηκε σε αστρικό </a:t>
            </a:r>
            <a:r>
              <a:rPr lang="el-GR" dirty="0" smtClean="0"/>
              <a:t>ρεύμα</a:t>
            </a:r>
            <a:r>
              <a:rPr lang="el-GR" dirty="0"/>
              <a:t>.</a:t>
            </a:r>
          </a:p>
        </p:txBody>
      </p:sp>
      <p:pic>
        <p:nvPicPr>
          <p:cNvPr id="5" name="4 - Θέση περιεχομένου" descr="sag met.ppm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38507"/>
            <a:ext cx="7350288" cy="411949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εξέλιξη της μεταλλικότητας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71480"/>
            <a:ext cx="9144000" cy="1993424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Ο νάνος </a:t>
            </a:r>
            <a:r>
              <a:rPr lang="el-GR" dirty="0" smtClean="0"/>
              <a:t>γαλαξίας </a:t>
            </a:r>
            <a:r>
              <a:rPr lang="el-GR" dirty="0" smtClean="0"/>
              <a:t>του </a:t>
            </a:r>
            <a:r>
              <a:rPr lang="el-GR" dirty="0" smtClean="0"/>
              <a:t>Τοξότη παρουσιάζει ελαττωμένη αναλογία </a:t>
            </a:r>
            <a:r>
              <a:rPr lang="el-GR" dirty="0"/>
              <a:t>στοιχείων α/ </a:t>
            </a:r>
            <a:r>
              <a:rPr lang="el-GR" dirty="0" smtClean="0"/>
              <a:t>(</a:t>
            </a:r>
            <a:r>
              <a:rPr lang="en-US" dirty="0" smtClean="0"/>
              <a:t>Fe</a:t>
            </a:r>
            <a:r>
              <a:rPr lang="el-GR" dirty="0" smtClean="0"/>
              <a:t>), ειδικά τα (</a:t>
            </a:r>
            <a:r>
              <a:rPr lang="en-US" dirty="0"/>
              <a:t>O</a:t>
            </a:r>
            <a:r>
              <a:rPr lang="el-GR" dirty="0"/>
              <a:t>) και (</a:t>
            </a:r>
            <a:r>
              <a:rPr lang="en-US" dirty="0"/>
              <a:t>Mg</a:t>
            </a:r>
            <a:r>
              <a:rPr lang="el-GR" dirty="0"/>
              <a:t>), αλλά και </a:t>
            </a:r>
            <a:r>
              <a:rPr lang="el-GR" dirty="0" smtClean="0"/>
              <a:t>(</a:t>
            </a:r>
            <a:r>
              <a:rPr lang="en-US" dirty="0"/>
              <a:t>Si</a:t>
            </a:r>
            <a:r>
              <a:rPr lang="el-GR" dirty="0"/>
              <a:t>), (</a:t>
            </a:r>
            <a:r>
              <a:rPr lang="en-US" dirty="0"/>
              <a:t>Ca</a:t>
            </a:r>
            <a:r>
              <a:rPr lang="el-GR" dirty="0"/>
              <a:t>), (</a:t>
            </a:r>
            <a:r>
              <a:rPr lang="en-US" dirty="0"/>
              <a:t>Ti</a:t>
            </a:r>
            <a:r>
              <a:rPr lang="el-GR" dirty="0" smtClean="0"/>
              <a:t>), </a:t>
            </a:r>
            <a:r>
              <a:rPr lang="el-GR" dirty="0"/>
              <a:t>και των αναλογιών (</a:t>
            </a:r>
            <a:r>
              <a:rPr lang="en-US" dirty="0"/>
              <a:t>Na</a:t>
            </a:r>
            <a:r>
              <a:rPr lang="el-GR" dirty="0" smtClean="0"/>
              <a:t>), </a:t>
            </a:r>
            <a:r>
              <a:rPr lang="el-GR" dirty="0"/>
              <a:t>(</a:t>
            </a:r>
            <a:r>
              <a:rPr lang="en-US" dirty="0"/>
              <a:t>Al</a:t>
            </a:r>
            <a:r>
              <a:rPr lang="el-GR" dirty="0" smtClean="0"/>
              <a:t>), </a:t>
            </a:r>
            <a:r>
              <a:rPr lang="el-GR" dirty="0"/>
              <a:t>(</a:t>
            </a:r>
            <a:r>
              <a:rPr lang="en-US" dirty="0"/>
              <a:t>Cu</a:t>
            </a:r>
            <a:r>
              <a:rPr lang="el-GR" dirty="0" smtClean="0"/>
              <a:t>) / (</a:t>
            </a:r>
            <a:r>
              <a:rPr lang="en-US" dirty="0"/>
              <a:t>Fe</a:t>
            </a:r>
            <a:r>
              <a:rPr lang="el-GR" dirty="0"/>
              <a:t>). </a:t>
            </a:r>
            <a:endParaRPr lang="el-GR" dirty="0" smtClean="0"/>
          </a:p>
          <a:p>
            <a:r>
              <a:rPr lang="el-GR" dirty="0" smtClean="0"/>
              <a:t>Φαίνεται </a:t>
            </a:r>
            <a:r>
              <a:rPr lang="el-GR" dirty="0"/>
              <a:t>να υπήρξε έλλειψη ισχυρών σουπερνόβα τύπου </a:t>
            </a:r>
            <a:r>
              <a:rPr lang="en-US" dirty="0" smtClean="0"/>
              <a:t>II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Άλλοι νάνοι είναι φτωχοί σε σίδηρο, που σημαίνει ότι σε αυτούς δεν πρόλαβε να σημειωθεί σημαντικός αριθμός</a:t>
            </a:r>
            <a:r>
              <a:rPr lang="en-US" dirty="0" smtClean="0"/>
              <a:t> SN Ia</a:t>
            </a:r>
            <a:r>
              <a:rPr lang="el-GR" dirty="0" smtClean="0"/>
              <a:t> (συμβαίνουν  αργότερα στην γαλαξιακή εξέλιξη)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Fe α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50769"/>
            <a:ext cx="5977600" cy="42072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476672"/>
          </a:xfrm>
        </p:spPr>
        <p:txBody>
          <a:bodyPr>
            <a:noAutofit/>
          </a:bodyPr>
          <a:lstStyle/>
          <a:p>
            <a:r>
              <a:rPr lang="el-GR" sz="3200" dirty="0" smtClean="0"/>
              <a:t>Τα σημαντικότερα αστρικά </a:t>
            </a:r>
            <a:r>
              <a:rPr lang="el-GR" sz="3200" dirty="0" smtClean="0"/>
              <a:t>ρεύματα στον Γαλαξία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476672"/>
            <a:ext cx="5292080" cy="259228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Ένα από τα σημαντικότερα ρεύματα, με εμφανή προγεννήτορα, είναι το ρεύμα του Τοξότη.</a:t>
            </a:r>
          </a:p>
          <a:p>
            <a:r>
              <a:rPr lang="el-GR" dirty="0" smtClean="0"/>
              <a:t>Η συσχέτιση του ρεύματος με τον νάνο γαλαξία του Τοξότη είναι εμφανής.</a:t>
            </a:r>
          </a:p>
          <a:p>
            <a:r>
              <a:rPr lang="el-GR" dirty="0" smtClean="0"/>
              <a:t>Αυτό το ρεύμα τυλίγεται γύρω από τον Γαλαξία μας</a:t>
            </a:r>
            <a:r>
              <a:rPr lang="en-US" dirty="0" smtClean="0"/>
              <a:t> </a:t>
            </a:r>
            <a:r>
              <a:rPr lang="el-GR" dirty="0" smtClean="0"/>
              <a:t>και έχει πλάτος 6 </a:t>
            </a:r>
            <a:r>
              <a:rPr lang="en-US" dirty="0" smtClean="0"/>
              <a:t>Kpc</a:t>
            </a:r>
            <a:r>
              <a:rPr lang="el-GR" dirty="0" smtClean="0"/>
              <a:t>.</a:t>
            </a:r>
          </a:p>
          <a:p>
            <a:r>
              <a:rPr lang="el-GR" dirty="0" smtClean="0"/>
              <a:t> Σε αυτό ανήκουν και τα μεγάλα </a:t>
            </a:r>
            <a:r>
              <a:rPr lang="el-GR" dirty="0" smtClean="0"/>
              <a:t>σφαιρωτά σμήνη  </a:t>
            </a:r>
            <a:r>
              <a:rPr lang="el-GR" dirty="0" smtClean="0"/>
              <a:t>Μ54 και </a:t>
            </a:r>
            <a:r>
              <a:rPr lang="en-US" dirty="0" smtClean="0"/>
              <a:t>NGC 2419.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sgrstream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04664"/>
            <a:ext cx="3851920" cy="2893754"/>
          </a:xfrm>
        </p:spPr>
      </p:pic>
      <p:pic>
        <p:nvPicPr>
          <p:cNvPr id="21506" name="Picture 2" descr="Messier 54 - NASA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</p:spPr>
      </p:pic>
      <p:pic>
        <p:nvPicPr>
          <p:cNvPr id="21508" name="Picture 4" descr="Messier 54 - NASA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54" y="3212976"/>
            <a:ext cx="3718238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Χαρακτηριστικά του ρεύματος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42918"/>
            <a:ext cx="3347864" cy="62150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Τα νέφη του Μαγγελάνου και οι συμπυκνώσεις σκοτεινής ύλης στην εξωτερική άλω επίδρασαν βαρυτικά στην δομή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ρεύματος του Τοξότη.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Υπολογίζουμε την αρχική μάζα του νάνου στις 16 δις ηλιακές, κάτι που εξηγεί την επιβίωσή του ως σήμερα </a:t>
            </a:r>
            <a:r>
              <a:rPr lang="el-GR" dirty="0" smtClean="0"/>
              <a:t>(πλέον με 1 </a:t>
            </a:r>
            <a:r>
              <a:rPr lang="el-GR" dirty="0" smtClean="0"/>
              <a:t>δις ηλιακές μάζες).</a:t>
            </a:r>
          </a:p>
          <a:p>
            <a:pPr>
              <a:buNone/>
            </a:pPr>
            <a:r>
              <a:rPr lang="el-GR" dirty="0" smtClean="0"/>
              <a:t>Πρέπει να έχει ολοκληρώσει πάνω από μια περιφορά γύρω από τον Γαλαξία, αφήνοντας σημάδια στην δομή των σπειρών του.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7" name="6 - Θέση περιεχομένου" descr="sa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7792" y="908720"/>
            <a:ext cx="5716208" cy="544522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1441</Words>
  <Application>Microsoft Office PowerPoint</Application>
  <PresentationFormat>Προβολή στην οθόνη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Τα αστρικά ρεύματα (stellar streams)</vt:lpstr>
      <vt:lpstr>Πως δημιουργούνται τα αστρικά ρεύματα </vt:lpstr>
      <vt:lpstr>Η ανατομία ενός αστρικού ρεύματος</vt:lpstr>
      <vt:lpstr>Που υπάρχουν τα ρεύματα</vt:lpstr>
      <vt:lpstr>Πως τα ανακαλύπτουμε</vt:lpstr>
      <vt:lpstr>Ο χημικός διαχωρισμός</vt:lpstr>
      <vt:lpstr>Η εξέλιξη της μεταλλικότητας</vt:lpstr>
      <vt:lpstr>Τα σημαντικότερα αστρικά ρεύματα στον Γαλαξία </vt:lpstr>
      <vt:lpstr>Χαρακτηριστικά του ρεύματος</vt:lpstr>
      <vt:lpstr>Η εξέλιξη του ρεύματος του Τοξότη</vt:lpstr>
      <vt:lpstr>Ένα διαφορετικό ρεύμα, το δακτυλίδι του Μονόκερου</vt:lpstr>
      <vt:lpstr>Ρεύματα από σφαιρωτά σμήνη</vt:lpstr>
      <vt:lpstr>Κελύφη και νέφη</vt:lpstr>
      <vt:lpstr>Διαφάνεια 14</vt:lpstr>
      <vt:lpstr>Η παραμόρφωση του Γαλαξιακού δίσκου</vt:lpstr>
      <vt:lpstr>Στον γαλαξία της Ανδρομέδας</vt:lpstr>
      <vt:lpstr>Το γιγάντιο αστρικό ρεύμα GSS</vt:lpstr>
      <vt:lpstr>Η δομή και η προέλευσή του</vt:lpstr>
      <vt:lpstr>Ρεύματα στους άλλους κοντινούς γαλαξίες</vt:lpstr>
      <vt:lpstr>Διαφάνεια 20</vt:lpstr>
      <vt:lpstr>Και λίγο πιο μακριά</vt:lpstr>
      <vt:lpstr>Παρατηρώντας πολλούς γαλαξίες</vt:lpstr>
      <vt:lpstr>Αστρικά ρεύματα και κοσμολογία</vt:lpstr>
      <vt:lpstr>Αστρικά ρεύματα και αστρογέννηση</vt:lpstr>
      <vt:lpstr>Τα αστρικά ρεύματα μας δείχνουν ότι οι γαλαξίες εξελίσσονται</vt:lpstr>
      <vt:lpstr>Μελετάμε την εξέλιξη του σύμπαντος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Αστρικά ρεύματα (streams)</dc:title>
  <dc:creator>Λεων Παπασωτηριου</dc:creator>
  <cp:lastModifiedBy>Leon</cp:lastModifiedBy>
  <cp:revision>69</cp:revision>
  <dcterms:created xsi:type="dcterms:W3CDTF">2019-02-13T18:01:48Z</dcterms:created>
  <dcterms:modified xsi:type="dcterms:W3CDTF">2026-02-23T09:04:20Z</dcterms:modified>
</cp:coreProperties>
</file>