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75" r:id="rId13"/>
    <p:sldId id="267" r:id="rId14"/>
    <p:sldId id="268" r:id="rId15"/>
    <p:sldId id="269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58FD-8367-47D4-8662-D0A253362EF8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C5A0-BCC1-4E35-8AD6-1FE465AE26B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Πολύπλοκοι πληθυσμοί στα αστρικά σμήνη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Οι πληροφορίες για τα αστρικά σμήνη από το διάγραμμα </a:t>
            </a:r>
            <a:r>
              <a:rPr lang="en-GB" dirty="0" smtClean="0">
                <a:solidFill>
                  <a:srgbClr val="FFFF00"/>
                </a:solidFill>
              </a:rPr>
              <a:t>H/R 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" y="541260"/>
            <a:ext cx="9136786" cy="51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ELPHINsi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322206"/>
            <a:ext cx="3707904" cy="1274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Πως οι διπλοί διαστέλλουν την περιοχής εκτροπής</a:t>
            </a:r>
            <a:endParaRPr lang="el-G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22145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Ένα αστέρι σε διπλό σύστημα μπορεί να αποκτήσει ταχεία περιστροφή. Αυτή δημιουργεί ένα φαινόμενο που ονομάζουμε βαρυτική σκίαση (</a:t>
            </a:r>
            <a:r>
              <a:rPr lang="en-GB" dirty="0" smtClean="0"/>
              <a:t>gravity darkening). </a:t>
            </a:r>
            <a:r>
              <a:rPr lang="el-GR" dirty="0" smtClean="0"/>
              <a:t>Ελαττώνεται η επιφανειακή θερμοκρασία λόγω αύξησης της στροφορμής (διαστολή) και το αστέρι φαίνεται πιο κόκκινο στην ισημερινή περιοχή του.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82455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Μεγάλη παραμονή στην κύρια ακολουθία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42918"/>
            <a:ext cx="3779912" cy="6215081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ταχεία περιστροφή έχει ως αποτέλεσμα το έντονο ανακάτεμα της ύλης ενός αστέρα</a:t>
            </a:r>
            <a:r>
              <a:rPr lang="en-GB" dirty="0" smtClean="0"/>
              <a:t> (rotational mixing)</a:t>
            </a:r>
            <a:r>
              <a:rPr lang="el-GR" dirty="0" smtClean="0"/>
              <a:t>.</a:t>
            </a:r>
          </a:p>
          <a:p>
            <a:r>
              <a:rPr lang="el-GR" dirty="0" smtClean="0"/>
              <a:t> Ο αστρικός πυρήνας εμπλουτίζεται με Υδρογόνο από τα εξωτερικά αστρικά στρώματα, παρατείνοντας την παραμονή του αστέρα στην κύρια ακολουθία.</a:t>
            </a:r>
          </a:p>
          <a:p>
            <a:r>
              <a:rPr lang="el-GR" dirty="0" smtClean="0"/>
              <a:t>Το αστέρι μπαίνει στην περιοχή εκτροπής όταν μπαίνουν εκεί και τα αστέρια μικρότερης μάζας που δεν έχουν συνοδό.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620688"/>
            <a:ext cx="5286380" cy="3909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Binary stars in the open cluster Melotte 111. Large solid circles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0" name="AutoShape 4" descr="The Pleiades open star cluster comple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22" name="Picture 6" descr="Multiple Star Systems - NASA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066" y="4581128"/>
            <a:ext cx="4029862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κόκκινο κερδίζει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42918"/>
            <a:ext cx="3563888" cy="6215082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Η βαρυτική σκίαση μετατοπίζει τα αστέρια προς τα δεξιά (κόκκινο) του διαγράμματος χρώματος/ λαμπρότητας και υπερισχύει της μετατόπισης προς τα αριστερά (μπλε) από την μείξη αστρικής ύλης λόγω περιστροφής (αύξηση επιφανειακής θερμοκρασίας).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Αποτέλεσμα των 2 αυτών παραγόντων είναι η πλάτυνση της κύριας ακολουθίας και της περιοχής εκτροπής από αυτήν.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955"/>
            <a:ext cx="4355976" cy="314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642918"/>
            <a:ext cx="2857520" cy="30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oblate st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4996" y="1124744"/>
            <a:ext cx="248772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 κλάδος των υπό- γιγάντων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26432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Όταν τα αστέρια εγκαταλείψουν την κυρία ακολουθία από την περιοχή εκτροπής (γεμίσει ο αστρικός πυρήνας με Ήλιο), τότε αρχίζει η καύση Υδρογόνου σε φλοιό γύρω από τον πυρήνα. Το αστέρι βρίσκεται πλέον στον κλάδο των υπογιγάντων.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Το αστέρι διαστέλλεται και περιστρέφεται πιο αργά, λόγω διατήρησης της στροφορμής. Η χρονική διάρκεια που βρίσκεται ένα αστέρι σε αυτή την φάση εξέλιξης είναι σχετικά μικρή.</a:t>
            </a: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Έτσι ο κλάδος των υπό- γιγάντων στενεύει σε σχέση με την περιοχή εκτροπής. Αν υπήρχαν πραγματικά πολλαπλοί αστρικοί πληθυσμοί στο σμήνος, αυτό δεν θα συνέβαινε.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49" y="3286124"/>
            <a:ext cx="428625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 rot="10800000" flipV="1">
            <a:off x="5220072" y="3284984"/>
            <a:ext cx="185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NGC 411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research – Natalie Gosn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7976"/>
            <a:ext cx="4860032" cy="3660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Σφαιρωτά σμήνη και 2 αστρικοί πληθυσμοί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28083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σφαιρωτά  σμήνη μπορεί να είχαν αρκετή αρχική μάζα ώστε να συγκρατήσουν αέριο για εκτεταμένη αστρογέννηση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Ό</a:t>
            </a:r>
            <a:r>
              <a:rPr lang="el-GR" dirty="0" smtClean="0"/>
              <a:t>λα τα σφαιρωτά του Γαλαξία μας έχουν ηλικία πάνω από 10 δις έτη.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Σε αυτά αλλά και σε νεαρά </a:t>
            </a:r>
            <a:r>
              <a:rPr lang="el-GR" dirty="0" smtClean="0"/>
              <a:t>σμήνη </a:t>
            </a:r>
            <a:r>
              <a:rPr lang="el-GR" dirty="0" smtClean="0"/>
              <a:t>πολύ μεγάλης μάζας στα Μαγγελανικά νέφη </a:t>
            </a:r>
            <a:r>
              <a:rPr lang="el-GR" dirty="0" smtClean="0"/>
              <a:t>παρατηρούμε</a:t>
            </a:r>
            <a:r>
              <a:rPr lang="en-GB" dirty="0" smtClean="0"/>
              <a:t> </a:t>
            </a:r>
            <a:r>
              <a:rPr lang="el-GR" dirty="0" smtClean="0"/>
              <a:t>την χωρική κατανομή των αστεριών ανάλογα τον πληθυσμό που ανήκουν. </a:t>
            </a:r>
          </a:p>
          <a:p>
            <a:r>
              <a:rPr lang="el-GR" dirty="0" smtClean="0"/>
              <a:t>Όμως και εδώ οι 2 πληθυσμοί μπορεί να είναι αποτέλεσμα χημικού εμπλουτισμού των διπλών αστεριών, μέσω  της αστρικής εξέλιξης (όπως τα αστέρια του ασυμπτωτικού κλάδου).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7148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Βλέποντας τα σφαιρωτά με άλλο μάτι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71480"/>
            <a:ext cx="3347864" cy="62865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000" dirty="0" smtClean="0"/>
              <a:t>Έτσι κοιτώντας ένα σφαιρωτό σμήνος με το τηλεσκόπιό μας βλέπουμε τον  χημικά εμπλουτισμένο μεταγενέστερο αστρικό πληθυσμό στο κέντρο του και τον προγενέστερο στο εξωτερικό του.</a:t>
            </a:r>
            <a:r>
              <a:rPr lang="en-GB" sz="2000" dirty="0" smtClean="0"/>
              <a:t> 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Ορισμένα αστέρια της εξωτερικής περιοχής  προβάλλονται στο κέντρο λόγω δισδιάστατης απεικόνισης. </a:t>
            </a:r>
          </a:p>
          <a:p>
            <a:r>
              <a:rPr lang="el-GR" sz="2000" dirty="0" smtClean="0"/>
              <a:t>Η  περίπου ίση αναλογία των αστεριών των 2 πληθυσμών δημιουργεί προβλήματα στα θεωρητικά μοντέλα μας.</a:t>
            </a:r>
            <a:endParaRPr lang="el-G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859" y="571480"/>
            <a:ext cx="5732141" cy="458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347864" y="5165229"/>
            <a:ext cx="5796136" cy="169277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</a:rPr>
              <a:t>Το 90% των αστεριών του προγενέστερου πληθυσμού πρέπει να διέφυγε από τα </a:t>
            </a:r>
            <a:r>
              <a:rPr lang="el-GR" sz="2000" dirty="0" smtClean="0">
                <a:solidFill>
                  <a:srgbClr val="002060"/>
                </a:solidFill>
              </a:rPr>
              <a:t>σφαιρωτά σμήνη λόγω των παλιρροιακών δυνάμεων του Γαλαξία μας, </a:t>
            </a:r>
            <a:r>
              <a:rPr lang="el-GR" sz="2000" dirty="0" smtClean="0">
                <a:solidFill>
                  <a:srgbClr val="002060"/>
                </a:solidFill>
              </a:rPr>
              <a:t>μιας και αυτά τα αστέρια ήταν πολύ περισσότερα από τα </a:t>
            </a:r>
            <a:r>
              <a:rPr lang="el-GR" sz="2000" dirty="0" smtClean="0">
                <a:solidFill>
                  <a:srgbClr val="002060"/>
                </a:solidFill>
              </a:rPr>
              <a:t>αστέρια του μεταγενέστερου πληθυσμού</a:t>
            </a:r>
            <a:r>
              <a:rPr lang="el-GR" sz="2400" dirty="0" smtClean="0">
                <a:solidFill>
                  <a:srgbClr val="002060"/>
                </a:solidFill>
              </a:rPr>
              <a:t>.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600" dirty="0" smtClean="0"/>
              <a:t>Απομεινάρια νάνων γαλαξιών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3131840" cy="63813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Μια εκδοχή για τα σφαιρωτά είναι να πρόκειται για πυρήνες νάνων γαλαξιών που συγχωνεύτηκαν με τον δικό μας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Υπάρχουν τέτοια αντικείμενα τα οποία παρατηρούμε να συνδέονται με &lt;αστρικά ρεύματα&gt;</a:t>
            </a:r>
            <a:r>
              <a:rPr lang="en-US" dirty="0" smtClean="0"/>
              <a:t>, stellar streams</a:t>
            </a:r>
            <a:r>
              <a:rPr lang="el-GR" dirty="0" smtClean="0"/>
              <a:t>.  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Αυτή η θεωρία βοηθάει να εξηγήσουμε το παράδοξο των &lt;χαμένων δορυφόρων&gt;  νάνων γαλαξιών. </a:t>
            </a:r>
            <a:endParaRPr lang="en-GB" dirty="0" smtClean="0"/>
          </a:p>
          <a:p>
            <a:r>
              <a:rPr lang="el-GR" dirty="0" smtClean="0"/>
              <a:t>Η πιο πιστή κοσμολογική θεωρία (μοντέλο Λ</a:t>
            </a:r>
            <a:r>
              <a:rPr lang="en-US" dirty="0" smtClean="0"/>
              <a:t>CDM</a:t>
            </a:r>
            <a:r>
              <a:rPr lang="el-GR" dirty="0" smtClean="0"/>
              <a:t>, ψυχρής σκοτεινής </a:t>
            </a:r>
            <a:r>
              <a:rPr lang="el-GR" dirty="0" smtClean="0"/>
              <a:t>ύλης</a:t>
            </a:r>
            <a:r>
              <a:rPr lang="el-GR" dirty="0" smtClean="0"/>
              <a:t>) </a:t>
            </a:r>
            <a:r>
              <a:rPr lang="el-GR" dirty="0" smtClean="0"/>
              <a:t>προβλέπει την ύπαρξη πολύ περισσότερων νάνων γαλαξιών από ότι παρατηρούμε σήμερα. </a:t>
            </a:r>
            <a:endParaRPr lang="en-GB" dirty="0" smtClean="0"/>
          </a:p>
          <a:p>
            <a:r>
              <a:rPr lang="el-GR" dirty="0" smtClean="0"/>
              <a:t>Φυσικά οι νάνοι  γαλαξίες περιέχουν πολλαπλούς αστρικούς πληθυσμούς.</a:t>
            </a:r>
            <a:endParaRPr lang="el-GR" dirty="0"/>
          </a:p>
        </p:txBody>
      </p:sp>
      <p:pic>
        <p:nvPicPr>
          <p:cNvPr id="4" name="Picture 2" descr="Globular Clusters: The Untold Story – Cosmos at Your Door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335" y="3861048"/>
            <a:ext cx="5987665" cy="2996952"/>
          </a:xfrm>
          <a:prstGeom prst="rect">
            <a:avLst/>
          </a:prstGeom>
          <a:noFill/>
        </p:spPr>
      </p:pic>
      <p:pic>
        <p:nvPicPr>
          <p:cNvPr id="3076" name="Picture 4" descr="NASA's Hubble reveals a bird's-eye view of Andromeda Galaxy's mysterious dwarf  galax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32" y="476672"/>
            <a:ext cx="601666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692696"/>
          </a:xfrm>
          <a:solidFill>
            <a:srgbClr val="BAFEF6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Ιδιαίτεροι διπλοί, </a:t>
            </a:r>
            <a:r>
              <a:rPr lang="el-GR" sz="2800" dirty="0" smtClean="0">
                <a:solidFill>
                  <a:srgbClr val="002060"/>
                </a:solidFill>
              </a:rPr>
              <a:t>οι </a:t>
            </a:r>
            <a:r>
              <a:rPr lang="en-GB" sz="2800" dirty="0" smtClean="0">
                <a:solidFill>
                  <a:srgbClr val="002060"/>
                </a:solidFill>
              </a:rPr>
              <a:t>Blue </a:t>
            </a:r>
            <a:r>
              <a:rPr lang="en-GB" sz="2800" dirty="0" smtClean="0">
                <a:solidFill>
                  <a:srgbClr val="002060"/>
                </a:solidFill>
              </a:rPr>
              <a:t>Stragglers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5796136" cy="23762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Το αποτέλεσμα συνένωσης 2  αστεριών είναι συχνά ένας </a:t>
            </a:r>
            <a:r>
              <a:rPr lang="en-GB" dirty="0" smtClean="0"/>
              <a:t>blue straggler. </a:t>
            </a:r>
            <a:endParaRPr lang="el-GR" dirty="0" smtClean="0"/>
          </a:p>
          <a:p>
            <a:r>
              <a:rPr lang="el-GR" dirty="0" smtClean="0"/>
              <a:t>Τους βρίσκουμε ιδίως στα σφαιρωτά σμήνη, όπου το αστρικό περιβάλλον είναι πολύ πυκνό.</a:t>
            </a:r>
          </a:p>
          <a:p>
            <a:r>
              <a:rPr lang="el-GR" dirty="0" smtClean="0"/>
              <a:t>Δημιουργούνται από συνένωση διπλών ή από την σύγκρουση 2 αστεριών και την συσσώρευση αερίου.</a:t>
            </a:r>
          </a:p>
          <a:p>
            <a:r>
              <a:rPr lang="el-GR" dirty="0" smtClean="0"/>
              <a:t>Σχηματίζουν μια πλάτυνση της κύριας ακολουθίας προς το μπλε.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3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AutoShape 2" descr="The formation of blue stragglers | ESA/Hub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8" name="Picture 6" descr="There's more than one way to make a blue straggler | ESA/Hub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9084"/>
            <a:ext cx="6804248" cy="3768916"/>
          </a:xfrm>
          <a:prstGeom prst="rect">
            <a:avLst/>
          </a:prstGeom>
          <a:noFill/>
        </p:spPr>
      </p:pic>
      <p:pic>
        <p:nvPicPr>
          <p:cNvPr id="2050" name="Picture 2" descr="Blue Straggler Stars are Weird - Universe To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22094" y="3936095"/>
            <a:ext cx="3501006" cy="234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Η αστρονομία εξελίσσεται ταχύτατα, αλλά είμαστε ακόμα στην αρχή!</a:t>
            </a:r>
            <a:endParaRPr lang="el-GR" sz="36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940152" y="6021288"/>
            <a:ext cx="3203848" cy="355480"/>
          </a:xfrm>
          <a:solidFill>
            <a:srgbClr val="00B050"/>
          </a:solidFill>
        </p:spPr>
        <p:txBody>
          <a:bodyPr>
            <a:normAutofit fontScale="40000" lnSpcReduction="20000"/>
          </a:bodyPr>
          <a:lstStyle/>
          <a:p>
            <a:r>
              <a:rPr lang="el-GR" sz="3200" dirty="0" smtClean="0"/>
              <a:t>            Ευχαριστώ για την προσοχή σας</a:t>
            </a:r>
            <a:endParaRPr lang="el-GR" sz="3200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 rot="10800000" flipV="1">
            <a:off x="5940152" y="6381328"/>
            <a:ext cx="3203848" cy="476672"/>
          </a:xfrm>
          <a:solidFill>
            <a:srgbClr val="FF0000"/>
          </a:solidFill>
        </p:spPr>
        <p:txBody>
          <a:bodyPr>
            <a:normAutofit fontScale="62500" lnSpcReduction="20000"/>
          </a:bodyPr>
          <a:lstStyle/>
          <a:p>
            <a:r>
              <a:rPr lang="en-GB" sz="4400" dirty="0" smtClean="0"/>
              <a:t>www.astrotheory.gr</a:t>
            </a:r>
            <a:endParaRPr lang="el-GR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5195"/>
            <a:ext cx="2699792" cy="34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68176"/>
            <a:ext cx="3131840" cy="33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James Webb Space Telescope | L3Harris® Fast. Forwar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659" y="1268760"/>
            <a:ext cx="3072341" cy="2088232"/>
          </a:xfrm>
          <a:prstGeom prst="rect">
            <a:avLst/>
          </a:prstGeom>
          <a:noFill/>
        </p:spPr>
      </p:pic>
      <p:pic>
        <p:nvPicPr>
          <p:cNvPr id="1028" name="Picture 4" descr="25 Years of Fantastic Science and Engineering with ESO's Very Large  Telescope | ESO Ital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080297"/>
            <a:ext cx="6012160" cy="2403224"/>
          </a:xfrm>
          <a:prstGeom prst="rect">
            <a:avLst/>
          </a:prstGeom>
          <a:noFill/>
        </p:spPr>
      </p:pic>
      <p:pic>
        <p:nvPicPr>
          <p:cNvPr id="1030" name="Picture 6" descr="Vera C. Rubin Observatory will start scanning the night sky in 2024 | New  Scienti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3056"/>
            <a:ext cx="313234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Τι ορίζουμε ως αστρικό σμήνος</a:t>
            </a:r>
            <a:endParaRPr lang="el-GR" dirty="0"/>
          </a:p>
        </p:txBody>
      </p:sp>
      <p:sp>
        <p:nvSpPr>
          <p:cNvPr id="2050" name="AutoShape 2" descr="Αποτέλεσμα εικόνας για pleiades star cluster m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4" name="Picture 2" descr="Διπλό Αστρικό Σμήνος του Περσέα - Σμήνη - AstroV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572000" y="5934670"/>
            <a:ext cx="432048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Τα αστέρια ενός σμήνους προέρχονται από το ίδιο νεφέλωμα, και μάλιστα από ένα μόνο επεισόδιο αστρογέννησης.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683568" y="764704"/>
            <a:ext cx="763284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Τα αστρικά σμήνη εμφανίζονται ως πυκνές σε αστέρια περιοχές.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Τα αστέρια τους έχουν παρόμοια ηλικία, μεταλλικότητα και ιδιότητες κίνησης.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Αυτά τα χαρακτηριστικά </a:t>
            </a:r>
            <a:r>
              <a:rPr lang="el-GR" dirty="0" smtClean="0">
                <a:solidFill>
                  <a:srgbClr val="FF0000"/>
                </a:solidFill>
              </a:rPr>
              <a:t>των αστεριών σημαίνουν </a:t>
            </a:r>
            <a:r>
              <a:rPr lang="el-GR" dirty="0" smtClean="0">
                <a:solidFill>
                  <a:srgbClr val="FF0000"/>
                </a:solidFill>
              </a:rPr>
              <a:t>κοινή </a:t>
            </a:r>
            <a:r>
              <a:rPr lang="el-GR" dirty="0" smtClean="0">
                <a:solidFill>
                  <a:srgbClr val="FF0000"/>
                </a:solidFill>
              </a:rPr>
              <a:t>προέλευση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5148064" cy="11967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Η εξέλιξη της θεωρίας περί αστρικών σμηνών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2987824" cy="5661248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Μέχρι πριν από μια δεκαετία πιστεύαμε ότι σε κάθε σμήνος υπάρχει μόνο ένας αστρικός πληθυσμός (αστέρια περίπου ίδιας ηλικίας).</a:t>
            </a:r>
          </a:p>
          <a:p>
            <a:r>
              <a:rPr lang="el-GR" dirty="0" smtClean="0"/>
              <a:t>Όμως τα τελευταία χρόνια παρατηρούμε </a:t>
            </a:r>
            <a:r>
              <a:rPr lang="el-GR" dirty="0" smtClean="0"/>
              <a:t>σαν να </a:t>
            </a:r>
            <a:r>
              <a:rPr lang="el-GR" dirty="0" smtClean="0"/>
              <a:t>υπάρχει μεγάλο εύρος ηλικιών στα αστέρια των σμηνών.</a:t>
            </a:r>
            <a:endParaRPr lang="el-GR" dirty="0"/>
          </a:p>
        </p:txBody>
      </p:sp>
      <p:pic>
        <p:nvPicPr>
          <p:cNvPr id="17410" name="Picture 2" descr="HR diagram with Main Sequence fits for open clusters of different ages based on the Main Sequence Turn-off point in eac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2010511"/>
            <a:ext cx="6156176" cy="4847489"/>
          </a:xfrm>
          <a:prstGeom prst="rect">
            <a:avLst/>
          </a:prstGeom>
          <a:noFill/>
        </p:spPr>
      </p:pic>
      <p:pic>
        <p:nvPicPr>
          <p:cNvPr id="17412" name="Picture 4" descr="Messier 45 - M45 - Plei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2736304" cy="1999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l-GR" sz="3600" dirty="0" smtClean="0"/>
              <a:t>Το &lt;μαγικό &gt; σημείο εκτροπής (</a:t>
            </a:r>
            <a:r>
              <a:rPr lang="en-GB" sz="3600" dirty="0" smtClean="0"/>
              <a:t>turn- off point)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9442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Όταν τα αστέρια κάψουν όλο το Υδρογόνο στον πυρήνα τους εγκαταλείπουν την κύρια ακολουθία στο διάγραμμα </a:t>
            </a:r>
            <a:r>
              <a:rPr lang="en-GB" dirty="0" smtClean="0"/>
              <a:t>H/R</a:t>
            </a:r>
            <a:r>
              <a:rPr lang="el-GR" dirty="0" smtClean="0"/>
              <a:t>  (σημείο εκτροπής).</a:t>
            </a:r>
          </a:p>
          <a:p>
            <a:r>
              <a:rPr lang="el-GR" dirty="0" smtClean="0"/>
              <a:t>Αν έχουν όλα την ίδια ηλικία και μεταλλικότητα τότε η εκτροπή συμβαίνει σε μια πολύ στενή περιοχή του διαγράμματος. Όσο πιο παλαιό είναι ένα σμήνος, τόσο πιο χαμηλά στο διάγραμμα βρίσκεται το σημείο εκτροπής.</a:t>
            </a:r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3238"/>
            <a:ext cx="9144000" cy="436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Τι παρατηρούμε στα σμήνη μέσης ηλικίας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23574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Όμως στα σμήνη μέσης ηλικίας (λίγων δις ετών)  παρατηρούμε μια πολύ εκτεταμένη περιοχή εκτροπής αντί για ένα σημείο. Η πιο προφανής εξήγηση είναι η διασπορά αστρικής ηλικίας, άρα οι πολλαπλοί αστρικοί πληθυσμοί.</a:t>
            </a:r>
          </a:p>
          <a:p>
            <a:r>
              <a:rPr lang="el-GR" dirty="0" smtClean="0"/>
              <a:t>Το βασικό πρόβλημα αυτής της θεωρίας είναι ότι τα σμήνη δεν είχαν αρκετή αρχική μάζα ώστε να συγκρατήσουν αέριο για πολλαπλά επεισόδια αστρογέννησης.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654" y="2991224"/>
            <a:ext cx="5162346" cy="38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What's My Age? Mystery Star Cluster Has 3 Different Birthdays - NASA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392621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9" y="620688"/>
            <a:ext cx="915753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καύσιμο της αστρογέννησης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-396552" y="980728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el-GR" sz="1600" dirty="0" smtClean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39344" y="5380672"/>
            <a:ext cx="590465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την αστρογένεση χρειάζεται διαθέσιμο μοριακό Υδρογόνο. </a:t>
            </a:r>
            <a:endParaRPr lang="el-GR" dirty="0" smtClean="0"/>
          </a:p>
          <a:p>
            <a:r>
              <a:rPr lang="el-GR" dirty="0" smtClean="0"/>
              <a:t>Όμως </a:t>
            </a:r>
            <a:r>
              <a:rPr lang="el-GR" dirty="0" smtClean="0"/>
              <a:t>οι ισχυροί αστρικοί άνεμοι των αστεριών μεγάλης μάζας και οι εκρήξεις σουπερνόβα απομακρύνουν το αέριο από τα </a:t>
            </a:r>
            <a:r>
              <a:rPr lang="el-GR" dirty="0" smtClean="0"/>
              <a:t>σμήνη, λίγα εκατομμύρια έτη μετά την αστρογένεση.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33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Ανανέωση καυσίμου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929067"/>
            <a:ext cx="9144000" cy="292893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Αν ένα σμήνος περάσει μέσα από μια πυκνή σε αέριο περιοχή μπορεί να συσσωρεύσει αρκετό αέριο για </a:t>
            </a:r>
            <a:r>
              <a:rPr lang="el-GR" dirty="0" smtClean="0"/>
              <a:t>ένα</a:t>
            </a:r>
            <a:r>
              <a:rPr lang="el-GR" dirty="0" smtClean="0"/>
              <a:t> νέο επεισόδιο αστρογέννησης. </a:t>
            </a:r>
            <a:r>
              <a:rPr lang="el-GR" dirty="0" smtClean="0"/>
              <a:t>Ή εναλλακτικά μπορεί να ενωθούν 2 σμήνη και να δημιουργηθεί ένα νέο σμήνος με 2 αστρικούς πληθυσμούς.</a:t>
            </a:r>
          </a:p>
          <a:p>
            <a:r>
              <a:rPr lang="el-GR" dirty="0" smtClean="0"/>
              <a:t>Όμως ακόμα και τα σμήνη σε αραιά περιβάλλοντα, έξω από τον γαλαξιακό δίσκο, παρουσιάζουν εκτεταμένη περιοχή εκτροπής στο διάγραμμα. </a:t>
            </a:r>
            <a:r>
              <a:rPr lang="el-GR" dirty="0" smtClean="0"/>
              <a:t>Επίσης</a:t>
            </a:r>
            <a:r>
              <a:rPr lang="el-GR" dirty="0" smtClean="0"/>
              <a:t> </a:t>
            </a:r>
            <a:r>
              <a:rPr lang="el-GR" dirty="0" smtClean="0"/>
              <a:t>δεν μπορεί σχεδόν όλα τα σμήνη να ενώνονται με άλλα ή να συσσωρεύουν μεγάλη ποσότητα αερίου από τον μεσογαλαξιακό χώρο. </a:t>
            </a:r>
          </a:p>
          <a:p>
            <a:r>
              <a:rPr lang="el-GR" dirty="0" smtClean="0"/>
              <a:t>Ακόμα, σε περίπτωση παρατεταμένης αστρογέννησης, θα έπρεπε να παρατηρούμε αστέρια προ κυρίας </a:t>
            </a:r>
            <a:r>
              <a:rPr lang="el-GR" dirty="0" smtClean="0"/>
              <a:t>ακολουθίας που μόλις έχουν δημιουργηθεί </a:t>
            </a:r>
            <a:r>
              <a:rPr lang="el-GR" dirty="0" smtClean="0"/>
              <a:t>στα νεαρά αστρικά σμήνη. 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chemeClr val="accent6"/>
                </a:solidFill>
              </a:rPr>
              <a:t>Η λύση βρίσκεται στα διπλά αστέρια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2060848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διπλά αστέρια έχουν πολύ σημαντικό ρόλο στην εξέλιξη των γαλαξιών,</a:t>
            </a:r>
            <a:r>
              <a:rPr lang="en-GB" dirty="0" smtClean="0"/>
              <a:t> </a:t>
            </a:r>
            <a:r>
              <a:rPr lang="el-GR" dirty="0" smtClean="0"/>
              <a:t>καθώς σε αυτά &lt;κρύβεται&gt; μεγάλο μέρος της αστρικής μάζας. </a:t>
            </a:r>
          </a:p>
          <a:p>
            <a:r>
              <a:rPr lang="el-GR" dirty="0" smtClean="0"/>
              <a:t>Παρουσιάζουν  σημαντικές διαφορές στην αστρική εξέλιξη από τα μονά αστέρια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διπλά αστέρια σε στενά συστήματα αλληλεπιδρούν μεταξύ τους.</a:t>
            </a:r>
            <a:endParaRPr lang="en-GB" dirty="0" smtClean="0"/>
          </a:p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3056"/>
            <a:ext cx="9144000" cy="40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23528" y="2564904"/>
            <a:ext cx="848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Πολύπλοκα  πλανητικά νεφελώματα, απομεινάρια αστεριών σε στενά διπλά συστήματα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μετανάστευση των διπλών αστέρων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00042"/>
            <a:ext cx="5286380" cy="635795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Τουλάχιστον τα μισά αστέρια ανήκουν σε διπλά συστήματα. </a:t>
            </a:r>
          </a:p>
          <a:p>
            <a:r>
              <a:rPr lang="el-GR" dirty="0" smtClean="0"/>
              <a:t>Τα διπλά αστέρια έχουν </a:t>
            </a:r>
            <a:r>
              <a:rPr lang="el-GR" dirty="0" smtClean="0"/>
              <a:t>γενικά (ως </a:t>
            </a:r>
            <a:r>
              <a:rPr lang="el-GR" dirty="0" smtClean="0"/>
              <a:t>σύστημα) μεγαλύτερη μάζα από τα μεμονωμένα αστέρια.</a:t>
            </a:r>
          </a:p>
          <a:p>
            <a:r>
              <a:rPr lang="el-GR" dirty="0" smtClean="0"/>
              <a:t> Τα αστέρια μεγαλύτερης μάζας (και τα διπλά) τείνουν να συσσωρεύονται στο κέντρο ενός σμήνους (2 </a:t>
            </a:r>
            <a:r>
              <a:rPr lang="en-US" dirty="0" smtClean="0"/>
              <a:t>body relaxation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Τα αστέρια μικρότερης μάζας καταλαμβάνουν πιο εξωτερικές τροχιές γύρω από το κέντρο μάζας ενός σμήνους και διαφεύγουν πιο εύκολα από αυτό. </a:t>
            </a:r>
          </a:p>
          <a:p>
            <a:r>
              <a:rPr lang="el-GR" dirty="0" smtClean="0"/>
              <a:t>Τα χαλαρού δεσμού διπλά αστέρια (</a:t>
            </a:r>
            <a:r>
              <a:rPr lang="en-US" dirty="0" smtClean="0"/>
              <a:t>wide binaries</a:t>
            </a:r>
            <a:r>
              <a:rPr lang="el-GR" dirty="0" smtClean="0"/>
              <a:t>) θα διαχωριστούν σε μεγάλο βαθμό. </a:t>
            </a:r>
            <a:r>
              <a:rPr lang="en-GB" dirty="0" smtClean="0"/>
              <a:t> </a:t>
            </a:r>
            <a:endParaRPr lang="el-GR" dirty="0" smtClean="0"/>
          </a:p>
          <a:p>
            <a:r>
              <a:rPr lang="el-GR" dirty="0" smtClean="0"/>
              <a:t>Τ</a:t>
            </a:r>
            <a:r>
              <a:rPr lang="el-GR" dirty="0" smtClean="0"/>
              <a:t>α στενά διπλά </a:t>
            </a:r>
            <a:r>
              <a:rPr lang="el-GR" dirty="0" smtClean="0"/>
              <a:t>με ισχυρό δεσμό παραμένουν στα αστρικά σμήνη.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60" y="548680"/>
            <a:ext cx="3822640" cy="388843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 rot="10800000" flipH="1" flipV="1">
            <a:off x="5286380" y="4509120"/>
            <a:ext cx="3857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Berkeley</a:t>
            </a:r>
            <a:r>
              <a:rPr lang="el-GR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17, </a:t>
            </a:r>
            <a:r>
              <a:rPr lang="el-GR" sz="2000" dirty="0" smtClean="0">
                <a:solidFill>
                  <a:schemeClr val="bg2">
                    <a:lumMod val="25000"/>
                  </a:schemeClr>
                </a:solidFill>
              </a:rPr>
              <a:t>το παλαιότερο ανοιχτό σμήνος του Γαλαξία μας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10 Gyr</a:t>
            </a:r>
            <a:r>
              <a:rPr lang="el-GR" sz="20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el-GR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1207</Words>
  <Application>Microsoft Office PowerPoint</Application>
  <PresentationFormat>Προβολή στην οθόνη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Πολύπλοκοι πληθυσμοί στα αστρικά σμήνη</vt:lpstr>
      <vt:lpstr>Τι ορίζουμε ως αστρικό σμήνος</vt:lpstr>
      <vt:lpstr>Η εξέλιξη της θεωρίας περί αστρικών σμηνών</vt:lpstr>
      <vt:lpstr>Το &lt;μαγικό &gt; σημείο εκτροπής (turn- off point)</vt:lpstr>
      <vt:lpstr>Τι παρατηρούμε στα σμήνη μέσης ηλικίας</vt:lpstr>
      <vt:lpstr>Το καύσιμο της αστρογέννησης</vt:lpstr>
      <vt:lpstr>Ανανέωση καυσίμου</vt:lpstr>
      <vt:lpstr>Η λύση βρίσκεται στα διπλά αστέρια</vt:lpstr>
      <vt:lpstr>Η μετανάστευση των διπλών αστέρων</vt:lpstr>
      <vt:lpstr>Πως οι διπλοί διαστέλλουν την περιοχής εκτροπής</vt:lpstr>
      <vt:lpstr>Μεγάλη παραμονή στην κύρια ακολουθία</vt:lpstr>
      <vt:lpstr>Το κόκκινο κερδίζει</vt:lpstr>
      <vt:lpstr>Ο κλάδος των υπό- γιγάντων</vt:lpstr>
      <vt:lpstr>Σφαιρωτά σμήνη και 2 αστρικοί πληθυσμοί</vt:lpstr>
      <vt:lpstr>Βλέποντας τα σφαιρωτά με άλλο μάτι</vt:lpstr>
      <vt:lpstr>Απομεινάρια νάνων γαλαξιών</vt:lpstr>
      <vt:lpstr>Ιδιαίτεροι διπλοί, οι Blue Stragglers</vt:lpstr>
      <vt:lpstr>Η αστρονομία εξελίσσεται ταχύτατα, αλλά είμαστε ακόμα στην αρχή!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Πολύπλοκοι πληθυσμοί στα αστρικά σμήνη</dc:title>
  <dc:creator>Λεων Παπασωτηριου</dc:creator>
  <cp:lastModifiedBy>Leon</cp:lastModifiedBy>
  <cp:revision>64</cp:revision>
  <dcterms:created xsi:type="dcterms:W3CDTF">2019-11-05T17:54:29Z</dcterms:created>
  <dcterms:modified xsi:type="dcterms:W3CDTF">2026-02-17T07:45:17Z</dcterms:modified>
</cp:coreProperties>
</file>