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2" r:id="rId4"/>
    <p:sldId id="273" r:id="rId5"/>
    <p:sldId id="268" r:id="rId6"/>
    <p:sldId id="279" r:id="rId7"/>
    <p:sldId id="261" r:id="rId8"/>
    <p:sldId id="269" r:id="rId9"/>
    <p:sldId id="265" r:id="rId10"/>
    <p:sldId id="286"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9" d="100"/>
          <a:sy n="79" d="100"/>
        </p:scale>
        <p:origin x="-150" y="-19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78BDC697-2BF5-42E5-BC87-76FFA8DB5A54}" type="datetimeFigureOut">
              <a:rPr lang="el-GR" smtClean="0"/>
              <a:pPr/>
              <a:t>23/2/2026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99F5B63-64DF-4042-9AEA-7F1BD45843F4}" type="slidenum">
              <a:rPr lang="el-GR" smtClean="0"/>
              <a:pPr/>
              <a:t>‹#›</a:t>
            </a:fld>
            <a:endParaRPr lang="el-GR" dirty="0"/>
          </a:p>
        </p:txBody>
      </p:sp>
    </p:spTree>
    <p:extLst>
      <p:ext uri="{BB962C8B-B14F-4D97-AF65-F5344CB8AC3E}">
        <p14:creationId xmlns="" xmlns:p14="http://schemas.microsoft.com/office/powerpoint/2010/main" val="65918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8BDC697-2BF5-42E5-BC87-76FFA8DB5A54}" type="datetimeFigureOut">
              <a:rPr lang="el-GR" smtClean="0"/>
              <a:pPr/>
              <a:t>23/2/2026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99F5B63-64DF-4042-9AEA-7F1BD45843F4}" type="slidenum">
              <a:rPr lang="el-GR" smtClean="0"/>
              <a:pPr/>
              <a:t>‹#›</a:t>
            </a:fld>
            <a:endParaRPr lang="el-GR" dirty="0"/>
          </a:p>
        </p:txBody>
      </p:sp>
    </p:spTree>
    <p:extLst>
      <p:ext uri="{BB962C8B-B14F-4D97-AF65-F5344CB8AC3E}">
        <p14:creationId xmlns="" xmlns:p14="http://schemas.microsoft.com/office/powerpoint/2010/main" val="29806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8BDC697-2BF5-42E5-BC87-76FFA8DB5A54}" type="datetimeFigureOut">
              <a:rPr lang="el-GR" smtClean="0"/>
              <a:pPr/>
              <a:t>23/2/2026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99F5B63-64DF-4042-9AEA-7F1BD45843F4}" type="slidenum">
              <a:rPr lang="el-GR" smtClean="0"/>
              <a:pPr/>
              <a:t>‹#›</a:t>
            </a:fld>
            <a:endParaRPr lang="el-GR" dirty="0"/>
          </a:p>
        </p:txBody>
      </p:sp>
    </p:spTree>
    <p:extLst>
      <p:ext uri="{BB962C8B-B14F-4D97-AF65-F5344CB8AC3E}">
        <p14:creationId xmlns="" xmlns:p14="http://schemas.microsoft.com/office/powerpoint/2010/main" val="148128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8BDC697-2BF5-42E5-BC87-76FFA8DB5A54}" type="datetimeFigureOut">
              <a:rPr lang="el-GR" smtClean="0"/>
              <a:pPr/>
              <a:t>23/2/2026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99F5B63-64DF-4042-9AEA-7F1BD45843F4}" type="slidenum">
              <a:rPr lang="el-GR" smtClean="0"/>
              <a:pPr/>
              <a:t>‹#›</a:t>
            </a:fld>
            <a:endParaRPr lang="el-GR" dirty="0"/>
          </a:p>
        </p:txBody>
      </p:sp>
    </p:spTree>
    <p:extLst>
      <p:ext uri="{BB962C8B-B14F-4D97-AF65-F5344CB8AC3E}">
        <p14:creationId xmlns="" xmlns:p14="http://schemas.microsoft.com/office/powerpoint/2010/main" val="72207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BDC697-2BF5-42E5-BC87-76FFA8DB5A54}" type="datetimeFigureOut">
              <a:rPr lang="el-GR" smtClean="0"/>
              <a:pPr/>
              <a:t>23/2/2026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99F5B63-64DF-4042-9AEA-7F1BD45843F4}" type="slidenum">
              <a:rPr lang="el-GR" smtClean="0"/>
              <a:pPr/>
              <a:t>‹#›</a:t>
            </a:fld>
            <a:endParaRPr lang="el-GR" dirty="0"/>
          </a:p>
        </p:txBody>
      </p:sp>
    </p:spTree>
    <p:extLst>
      <p:ext uri="{BB962C8B-B14F-4D97-AF65-F5344CB8AC3E}">
        <p14:creationId xmlns="" xmlns:p14="http://schemas.microsoft.com/office/powerpoint/2010/main" val="167969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78BDC697-2BF5-42E5-BC87-76FFA8DB5A54}" type="datetimeFigureOut">
              <a:rPr lang="el-GR" smtClean="0"/>
              <a:pPr/>
              <a:t>23/2/2026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99F5B63-64DF-4042-9AEA-7F1BD45843F4}" type="slidenum">
              <a:rPr lang="el-GR" smtClean="0"/>
              <a:pPr/>
              <a:t>‹#›</a:t>
            </a:fld>
            <a:endParaRPr lang="el-GR" dirty="0"/>
          </a:p>
        </p:txBody>
      </p:sp>
    </p:spTree>
    <p:extLst>
      <p:ext uri="{BB962C8B-B14F-4D97-AF65-F5344CB8AC3E}">
        <p14:creationId xmlns="" xmlns:p14="http://schemas.microsoft.com/office/powerpoint/2010/main" val="146530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78BDC697-2BF5-42E5-BC87-76FFA8DB5A54}" type="datetimeFigureOut">
              <a:rPr lang="el-GR" smtClean="0"/>
              <a:pPr/>
              <a:t>23/2/2026</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D99F5B63-64DF-4042-9AEA-7F1BD45843F4}" type="slidenum">
              <a:rPr lang="el-GR" smtClean="0"/>
              <a:pPr/>
              <a:t>‹#›</a:t>
            </a:fld>
            <a:endParaRPr lang="el-GR" dirty="0"/>
          </a:p>
        </p:txBody>
      </p:sp>
    </p:spTree>
    <p:extLst>
      <p:ext uri="{BB962C8B-B14F-4D97-AF65-F5344CB8AC3E}">
        <p14:creationId xmlns="" xmlns:p14="http://schemas.microsoft.com/office/powerpoint/2010/main" val="259129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8BDC697-2BF5-42E5-BC87-76FFA8DB5A54}" type="datetimeFigureOut">
              <a:rPr lang="el-GR" smtClean="0"/>
              <a:pPr/>
              <a:t>23/2/2026</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D99F5B63-64DF-4042-9AEA-7F1BD45843F4}" type="slidenum">
              <a:rPr lang="el-GR" smtClean="0"/>
              <a:pPr/>
              <a:t>‹#›</a:t>
            </a:fld>
            <a:endParaRPr lang="el-GR" dirty="0"/>
          </a:p>
        </p:txBody>
      </p:sp>
    </p:spTree>
    <p:extLst>
      <p:ext uri="{BB962C8B-B14F-4D97-AF65-F5344CB8AC3E}">
        <p14:creationId xmlns="" xmlns:p14="http://schemas.microsoft.com/office/powerpoint/2010/main" val="95221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DC697-2BF5-42E5-BC87-76FFA8DB5A54}" type="datetimeFigureOut">
              <a:rPr lang="el-GR" smtClean="0"/>
              <a:pPr/>
              <a:t>23/2/2026</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D99F5B63-64DF-4042-9AEA-7F1BD45843F4}" type="slidenum">
              <a:rPr lang="el-GR" smtClean="0"/>
              <a:pPr/>
              <a:t>‹#›</a:t>
            </a:fld>
            <a:endParaRPr lang="el-GR" dirty="0"/>
          </a:p>
        </p:txBody>
      </p:sp>
    </p:spTree>
    <p:extLst>
      <p:ext uri="{BB962C8B-B14F-4D97-AF65-F5344CB8AC3E}">
        <p14:creationId xmlns="" xmlns:p14="http://schemas.microsoft.com/office/powerpoint/2010/main" val="328637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DC697-2BF5-42E5-BC87-76FFA8DB5A54}" type="datetimeFigureOut">
              <a:rPr lang="el-GR" smtClean="0"/>
              <a:pPr/>
              <a:t>23/2/2026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99F5B63-64DF-4042-9AEA-7F1BD45843F4}" type="slidenum">
              <a:rPr lang="el-GR" smtClean="0"/>
              <a:pPr/>
              <a:t>‹#›</a:t>
            </a:fld>
            <a:endParaRPr lang="el-GR" dirty="0"/>
          </a:p>
        </p:txBody>
      </p:sp>
    </p:spTree>
    <p:extLst>
      <p:ext uri="{BB962C8B-B14F-4D97-AF65-F5344CB8AC3E}">
        <p14:creationId xmlns="" xmlns:p14="http://schemas.microsoft.com/office/powerpoint/2010/main" val="141650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DC697-2BF5-42E5-BC87-76FFA8DB5A54}" type="datetimeFigureOut">
              <a:rPr lang="el-GR" smtClean="0"/>
              <a:pPr/>
              <a:t>23/2/2026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99F5B63-64DF-4042-9AEA-7F1BD45843F4}" type="slidenum">
              <a:rPr lang="el-GR" smtClean="0"/>
              <a:pPr/>
              <a:t>‹#›</a:t>
            </a:fld>
            <a:endParaRPr lang="el-GR" dirty="0"/>
          </a:p>
        </p:txBody>
      </p:sp>
    </p:spTree>
    <p:extLst>
      <p:ext uri="{BB962C8B-B14F-4D97-AF65-F5344CB8AC3E}">
        <p14:creationId xmlns="" xmlns:p14="http://schemas.microsoft.com/office/powerpoint/2010/main" val="2866829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DC697-2BF5-42E5-BC87-76FFA8DB5A54}" type="datetimeFigureOut">
              <a:rPr lang="el-GR" smtClean="0"/>
              <a:pPr/>
              <a:t>23/2/2026</a:t>
            </a:fld>
            <a:endParaRPr lang="el-G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F5B63-64DF-4042-9AEA-7F1BD45843F4}" type="slidenum">
              <a:rPr lang="el-GR" smtClean="0"/>
              <a:pPr/>
              <a:t>‹#›</a:t>
            </a:fld>
            <a:endParaRPr lang="el-GR" dirty="0"/>
          </a:p>
        </p:txBody>
      </p:sp>
    </p:spTree>
    <p:extLst>
      <p:ext uri="{BB962C8B-B14F-4D97-AF65-F5344CB8AC3E}">
        <p14:creationId xmlns="" xmlns:p14="http://schemas.microsoft.com/office/powerpoint/2010/main" val="1994573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Τι γνωρίζετε, άραγε για… Τους Σπειροειδείς Γαλαξίες; - ΙΔΡΥΜΑ ΕΥΓΕΝΙΔΟΥ"/>
          <p:cNvPicPr>
            <a:picLocks noChangeAspect="1" noChangeArrowheads="1"/>
          </p:cNvPicPr>
          <p:nvPr/>
        </p:nvPicPr>
        <p:blipFill>
          <a:blip r:embed="rId2" cstate="print"/>
          <a:srcRect/>
          <a:stretch>
            <a:fillRect/>
          </a:stretch>
        </p:blipFill>
        <p:spPr bwMode="auto">
          <a:xfrm>
            <a:off x="648016" y="1"/>
            <a:ext cx="10972799" cy="6857999"/>
          </a:xfrm>
          <a:prstGeom prst="rect">
            <a:avLst/>
          </a:prstGeom>
          <a:noFill/>
        </p:spPr>
      </p:pic>
      <p:sp>
        <p:nvSpPr>
          <p:cNvPr id="7" name="6 - Ορθογώνιο"/>
          <p:cNvSpPr/>
          <p:nvPr/>
        </p:nvSpPr>
        <p:spPr>
          <a:xfrm>
            <a:off x="1231726" y="3907500"/>
            <a:ext cx="6096000" cy="646331"/>
          </a:xfrm>
          <a:prstGeom prst="rect">
            <a:avLst/>
          </a:prstGeom>
        </p:spPr>
        <p:txBody>
          <a:bodyPr>
            <a:spAutoFit/>
          </a:bodyPr>
          <a:lstStyle/>
          <a:p>
            <a:pPr>
              <a:buNone/>
            </a:pPr>
            <a:r>
              <a:rPr lang="el-GR" dirty="0" smtClean="0">
                <a:solidFill>
                  <a:srgbClr val="FF0000"/>
                </a:solidFill>
              </a:rPr>
              <a:t>Πόσα αστέρια δημιουργούνται κάθε </a:t>
            </a:r>
            <a:r>
              <a:rPr lang="el-GR" dirty="0" smtClean="0">
                <a:solidFill>
                  <a:srgbClr val="FF0000"/>
                </a:solidFill>
              </a:rPr>
              <a:t>χρόνο στους γαλαξίες; </a:t>
            </a:r>
            <a:r>
              <a:rPr lang="el-GR" dirty="0" smtClean="0">
                <a:solidFill>
                  <a:srgbClr val="FF0000"/>
                </a:solidFill>
              </a:rPr>
              <a:t>Πόσα από αυτά είναι μεγάλης και πόσα μικρής </a:t>
            </a:r>
            <a:r>
              <a:rPr lang="el-GR" dirty="0" smtClean="0">
                <a:solidFill>
                  <a:srgbClr val="FF0000"/>
                </a:solidFill>
              </a:rPr>
              <a:t>μάζας</a:t>
            </a:r>
            <a:r>
              <a:rPr lang="el-GR" dirty="0" smtClean="0">
                <a:solidFill>
                  <a:srgbClr val="FF0000"/>
                </a:solidFill>
              </a:rPr>
              <a:t>;</a:t>
            </a:r>
            <a:endParaRPr lang="el-GR" dirty="0">
              <a:solidFill>
                <a:srgbClr val="FF0000"/>
              </a:solidFill>
            </a:endParaRPr>
          </a:p>
        </p:txBody>
      </p:sp>
      <p:sp>
        <p:nvSpPr>
          <p:cNvPr id="8" name="7 - Ορθογώνιο"/>
          <p:cNvSpPr/>
          <p:nvPr/>
        </p:nvSpPr>
        <p:spPr>
          <a:xfrm>
            <a:off x="4446740" y="0"/>
            <a:ext cx="2918564" cy="707886"/>
          </a:xfrm>
          <a:prstGeom prst="rect">
            <a:avLst/>
          </a:prstGeom>
        </p:spPr>
        <p:txBody>
          <a:bodyPr wrap="square">
            <a:spAutoFit/>
          </a:bodyPr>
          <a:lstStyle/>
          <a:p>
            <a:r>
              <a:rPr lang="en-US" sz="4000" dirty="0" smtClean="0">
                <a:solidFill>
                  <a:srgbClr val="FF0000"/>
                </a:solidFill>
              </a:rPr>
              <a:t>IMF </a:t>
            </a:r>
            <a:r>
              <a:rPr lang="el-GR" sz="4000" dirty="0" smtClean="0">
                <a:solidFill>
                  <a:srgbClr val="FF0000"/>
                </a:solidFill>
              </a:rPr>
              <a:t>&amp;</a:t>
            </a:r>
            <a:r>
              <a:rPr lang="en-US" sz="4000" dirty="0" smtClean="0">
                <a:solidFill>
                  <a:srgbClr val="FF0000"/>
                </a:solidFill>
              </a:rPr>
              <a:t> </a:t>
            </a:r>
            <a:r>
              <a:rPr lang="en-US" sz="4000" dirty="0" smtClean="0">
                <a:solidFill>
                  <a:srgbClr val="FF0000"/>
                </a:solidFill>
              </a:rPr>
              <a:t>SFR</a:t>
            </a:r>
            <a:endParaRPr lang="el-GR" sz="4000" dirty="0"/>
          </a:p>
        </p:txBody>
      </p:sp>
    </p:spTree>
    <p:extLst>
      <p:ext uri="{BB962C8B-B14F-4D97-AF65-F5344CB8AC3E}">
        <p14:creationId xmlns="" xmlns:p14="http://schemas.microsoft.com/office/powerpoint/2010/main" val="3678926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481262"/>
          </a:xfrm>
          <a:solidFill>
            <a:schemeClr val="accent5">
              <a:lumMod val="20000"/>
              <a:lumOff val="80000"/>
            </a:schemeClr>
          </a:solidFill>
        </p:spPr>
        <p:txBody>
          <a:bodyPr>
            <a:normAutofit fontScale="90000"/>
          </a:bodyPr>
          <a:lstStyle/>
          <a:p>
            <a:r>
              <a:rPr lang="en-US" dirty="0" smtClean="0"/>
              <a:t>       </a:t>
            </a:r>
            <a:r>
              <a:rPr lang="el-GR" dirty="0" smtClean="0"/>
              <a:t>  </a:t>
            </a:r>
            <a:r>
              <a:rPr lang="el-GR" dirty="0" smtClean="0"/>
              <a:t>Μετρώντας τα αστέρια κατανοούμε το σύμπαν</a:t>
            </a:r>
            <a:endParaRPr lang="el-GR" dirty="0"/>
          </a:p>
        </p:txBody>
      </p:sp>
      <p:pic>
        <p:nvPicPr>
          <p:cNvPr id="2050" name="Picture 2" descr="Σχετική εικόνα"/>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02579" y="529389"/>
            <a:ext cx="3589421" cy="2871537"/>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Astronomers Spot Most Distant Galaxy Yet, 13.5 Billion Light-Years from  Earth | Scientific American"/>
          <p:cNvPicPr>
            <a:picLocks noChangeAspect="1" noChangeArrowheads="1"/>
          </p:cNvPicPr>
          <p:nvPr/>
        </p:nvPicPr>
        <p:blipFill>
          <a:blip r:embed="rId3" cstate="print"/>
          <a:srcRect/>
          <a:stretch>
            <a:fillRect/>
          </a:stretch>
        </p:blipFill>
        <p:spPr bwMode="auto">
          <a:xfrm>
            <a:off x="6104021" y="3397998"/>
            <a:ext cx="6087979" cy="3460002"/>
          </a:xfrm>
          <a:prstGeom prst="rect">
            <a:avLst/>
          </a:prstGeom>
          <a:noFill/>
        </p:spPr>
      </p:pic>
      <p:pic>
        <p:nvPicPr>
          <p:cNvPr id="1028" name="Picture 4" descr="Some ancient humor... (copied from fb group: Astronomy Cartoons)"/>
          <p:cNvPicPr>
            <a:picLocks noChangeAspect="1" noChangeArrowheads="1"/>
          </p:cNvPicPr>
          <p:nvPr/>
        </p:nvPicPr>
        <p:blipFill>
          <a:blip r:embed="rId4" cstate="print"/>
          <a:srcRect/>
          <a:stretch>
            <a:fillRect/>
          </a:stretch>
        </p:blipFill>
        <p:spPr bwMode="auto">
          <a:xfrm>
            <a:off x="0" y="465304"/>
            <a:ext cx="2038350" cy="2247901"/>
          </a:xfrm>
          <a:prstGeom prst="rect">
            <a:avLst/>
          </a:prstGeom>
          <a:noFill/>
        </p:spPr>
      </p:pic>
      <p:pic>
        <p:nvPicPr>
          <p:cNvPr id="1030" name="Picture 6" descr="Astronomy Humor"/>
          <p:cNvPicPr>
            <a:picLocks noChangeAspect="1" noChangeArrowheads="1"/>
          </p:cNvPicPr>
          <p:nvPr/>
        </p:nvPicPr>
        <p:blipFill>
          <a:blip r:embed="rId5" cstate="print"/>
          <a:srcRect/>
          <a:stretch>
            <a:fillRect/>
          </a:stretch>
        </p:blipFill>
        <p:spPr bwMode="auto">
          <a:xfrm>
            <a:off x="2008438" y="493211"/>
            <a:ext cx="3338986" cy="2213894"/>
          </a:xfrm>
          <a:prstGeom prst="rect">
            <a:avLst/>
          </a:prstGeom>
          <a:noFill/>
        </p:spPr>
      </p:pic>
      <p:pic>
        <p:nvPicPr>
          <p:cNvPr id="1032" name="Picture 8" descr="Astronomy Jokes | Journey to the Stars"/>
          <p:cNvPicPr>
            <a:picLocks noChangeAspect="1" noChangeArrowheads="1"/>
          </p:cNvPicPr>
          <p:nvPr/>
        </p:nvPicPr>
        <p:blipFill>
          <a:blip r:embed="rId6" cstate="print"/>
          <a:srcRect/>
          <a:stretch>
            <a:fillRect/>
          </a:stretch>
        </p:blipFill>
        <p:spPr bwMode="auto">
          <a:xfrm>
            <a:off x="5522495" y="553368"/>
            <a:ext cx="2900780" cy="2811373"/>
          </a:xfrm>
          <a:prstGeom prst="rect">
            <a:avLst/>
          </a:prstGeom>
          <a:noFill/>
        </p:spPr>
      </p:pic>
      <p:pic>
        <p:nvPicPr>
          <p:cNvPr id="1034" name="Picture 10" descr="A Stellar Jewel Box - Big Think"/>
          <p:cNvPicPr>
            <a:picLocks noChangeAspect="1" noChangeArrowheads="1"/>
          </p:cNvPicPr>
          <p:nvPr/>
        </p:nvPicPr>
        <p:blipFill>
          <a:blip r:embed="rId7" cstate="print"/>
          <a:srcRect/>
          <a:stretch>
            <a:fillRect/>
          </a:stretch>
        </p:blipFill>
        <p:spPr bwMode="auto">
          <a:xfrm>
            <a:off x="0" y="3428999"/>
            <a:ext cx="6096000" cy="3429001"/>
          </a:xfrm>
          <a:prstGeom prst="rect">
            <a:avLst/>
          </a:prstGeom>
          <a:noFill/>
        </p:spPr>
      </p:pic>
      <p:sp>
        <p:nvSpPr>
          <p:cNvPr id="9" name="8 - TextBox"/>
          <p:cNvSpPr txBox="1"/>
          <p:nvPr/>
        </p:nvSpPr>
        <p:spPr>
          <a:xfrm>
            <a:off x="0" y="2923674"/>
            <a:ext cx="5299977" cy="369332"/>
          </a:xfrm>
          <a:prstGeom prst="rect">
            <a:avLst/>
          </a:prstGeom>
          <a:noFill/>
        </p:spPr>
        <p:txBody>
          <a:bodyPr wrap="none" rtlCol="0">
            <a:spAutoFit/>
          </a:bodyPr>
          <a:lstStyle/>
          <a:p>
            <a:r>
              <a:rPr lang="el-GR" dirty="0" smtClean="0">
                <a:solidFill>
                  <a:srgbClr val="FF0000"/>
                </a:solidFill>
              </a:rPr>
              <a:t>Για την αστρονομία στα Ελληνικά, </a:t>
            </a:r>
            <a:r>
              <a:rPr lang="en-US" dirty="0" smtClean="0">
                <a:solidFill>
                  <a:srgbClr val="FF0000"/>
                </a:solidFill>
              </a:rPr>
              <a:t>www.astrotheory.gr</a:t>
            </a:r>
            <a:endParaRPr lang="el-GR" dirty="0">
              <a:solidFill>
                <a:srgbClr val="FF0000"/>
              </a:solidFill>
            </a:endParaRPr>
          </a:p>
        </p:txBody>
      </p:sp>
    </p:spTree>
    <p:extLst>
      <p:ext uri="{BB962C8B-B14F-4D97-AF65-F5344CB8AC3E}">
        <p14:creationId xmlns="" xmlns:p14="http://schemas.microsoft.com/office/powerpoint/2010/main" val="309574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Αποτέλεσμα εικόνας για small to massive stars sca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181" y="24558"/>
            <a:ext cx="12226181" cy="687722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2 - TextBox"/>
          <p:cNvSpPr txBox="1"/>
          <p:nvPr/>
        </p:nvSpPr>
        <p:spPr>
          <a:xfrm>
            <a:off x="0" y="0"/>
            <a:ext cx="12192000" cy="461665"/>
          </a:xfrm>
          <a:prstGeom prst="rect">
            <a:avLst/>
          </a:prstGeom>
          <a:noFill/>
        </p:spPr>
        <p:txBody>
          <a:bodyPr wrap="square" rtlCol="0">
            <a:spAutoFit/>
          </a:bodyPr>
          <a:lstStyle/>
          <a:p>
            <a:r>
              <a:rPr lang="el-GR" sz="2400" dirty="0" smtClean="0">
                <a:solidFill>
                  <a:srgbClr val="FF0000"/>
                </a:solidFill>
              </a:rPr>
              <a:t>        Τα αστέρια μπορούν να έχουν από 0,1 ως πάνω από 100 φορές την μάζα του ηλίου μας</a:t>
            </a:r>
            <a:endParaRPr lang="el-GR" sz="2400" dirty="0">
              <a:solidFill>
                <a:srgbClr val="FF0000"/>
              </a:solidFill>
            </a:endParaRPr>
          </a:p>
        </p:txBody>
      </p:sp>
    </p:spTree>
    <p:extLst>
      <p:ext uri="{BB962C8B-B14F-4D97-AF65-F5344CB8AC3E}">
        <p14:creationId xmlns="" xmlns:p14="http://schemas.microsoft.com/office/powerpoint/2010/main" val="275046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01249"/>
          </a:xfrm>
          <a:solidFill>
            <a:schemeClr val="accent4">
              <a:lumMod val="20000"/>
              <a:lumOff val="80000"/>
            </a:schemeClr>
          </a:solidFill>
        </p:spPr>
        <p:txBody>
          <a:bodyPr>
            <a:normAutofit/>
          </a:bodyPr>
          <a:lstStyle/>
          <a:p>
            <a:r>
              <a:rPr lang="el-GR" sz="3600" dirty="0" smtClean="0"/>
              <a:t>Τι είναι η </a:t>
            </a:r>
            <a:r>
              <a:rPr lang="en-US" sz="3600" dirty="0" smtClean="0"/>
              <a:t>IMF (initial mass function</a:t>
            </a:r>
            <a:r>
              <a:rPr lang="el-GR" sz="3600" dirty="0" smtClean="0"/>
              <a:t>, συνιστώσα αρχικής μάζας</a:t>
            </a:r>
            <a:r>
              <a:rPr lang="en-US" sz="3600" dirty="0" smtClean="0"/>
              <a:t>)</a:t>
            </a:r>
            <a:endParaRPr lang="el-GR" sz="3600" dirty="0"/>
          </a:p>
        </p:txBody>
      </p:sp>
      <p:sp>
        <p:nvSpPr>
          <p:cNvPr id="3" name="Content Placeholder 2"/>
          <p:cNvSpPr>
            <a:spLocks noGrp="1"/>
          </p:cNvSpPr>
          <p:nvPr>
            <p:ph idx="1"/>
          </p:nvPr>
        </p:nvSpPr>
        <p:spPr>
          <a:xfrm>
            <a:off x="0" y="613618"/>
            <a:ext cx="12192000" cy="1941691"/>
          </a:xfrm>
        </p:spPr>
        <p:txBody>
          <a:bodyPr>
            <a:normAutofit fontScale="77500" lnSpcReduction="20000"/>
          </a:bodyPr>
          <a:lstStyle/>
          <a:p>
            <a:r>
              <a:rPr lang="el-GR" dirty="0" smtClean="0"/>
              <a:t>Ουσιαστικά αυτό το φυσικό μέγεθος μας δείχνει την συχνότητα δημιουργίας αστεριών ανά αρχική μάζα τους. Δηλαδή πόσα αστέρια δημιουργούνται με μικρή και </a:t>
            </a:r>
            <a:r>
              <a:rPr lang="el-GR" dirty="0"/>
              <a:t>π</a:t>
            </a:r>
            <a:r>
              <a:rPr lang="el-GR" dirty="0" smtClean="0"/>
              <a:t>όσα με μεγάλη αρχική μάζα.</a:t>
            </a:r>
          </a:p>
          <a:p>
            <a:r>
              <a:rPr lang="el-GR" dirty="0" smtClean="0"/>
              <a:t>Τα τελευταία χρόνια ο εντοπισμός πολλών αστεριών μικρής μάζας (μικρότερων από μισή ηλιακή μάζα) μας βοήθησε να μετατοπίσουμε το μέγιστο της δημιουργίας αστεριών από την μία ηλιακή μάζα σε λιγότερο από μισή (για τον Γαλαξία μας).</a:t>
            </a:r>
            <a:endParaRPr lang="en-US" dirty="0"/>
          </a:p>
          <a:p>
            <a:r>
              <a:rPr lang="el-GR" dirty="0" smtClean="0"/>
              <a:t>Έτσι έχουμε σήμερα μια καλή εικόνα για την διασπορά αστρικών μαζών την </a:t>
            </a:r>
            <a:r>
              <a:rPr lang="el-GR" dirty="0" smtClean="0"/>
              <a:t>καμπύλη </a:t>
            </a:r>
            <a:r>
              <a:rPr lang="el-GR" dirty="0" smtClean="0"/>
              <a:t>της </a:t>
            </a:r>
            <a:r>
              <a:rPr lang="en-US" dirty="0" smtClean="0"/>
              <a:t>IMF</a:t>
            </a:r>
            <a:r>
              <a:rPr lang="el-GR" dirty="0" smtClean="0"/>
              <a:t>.</a:t>
            </a:r>
          </a:p>
        </p:txBody>
      </p:sp>
      <p:pic>
        <p:nvPicPr>
          <p:cNvPr id="4" name="Picture 2" descr="Αποτέλεσμα εικόνας για star mass dispersion for the 100 nearest star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38795" y="3009278"/>
            <a:ext cx="5553205" cy="384872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descr="The Origin and Universality of the Stellar Initial Mass Function [SSA] |  arXiver"/>
          <p:cNvPicPr>
            <a:picLocks noChangeAspect="1" noChangeArrowheads="1"/>
          </p:cNvPicPr>
          <p:nvPr/>
        </p:nvPicPr>
        <p:blipFill>
          <a:blip r:embed="rId3" cstate="print"/>
          <a:srcRect/>
          <a:stretch>
            <a:fillRect/>
          </a:stretch>
        </p:blipFill>
        <p:spPr bwMode="auto">
          <a:xfrm>
            <a:off x="463463" y="2653279"/>
            <a:ext cx="5348614" cy="4204721"/>
          </a:xfrm>
          <a:prstGeom prst="rect">
            <a:avLst/>
          </a:prstGeom>
          <a:noFill/>
        </p:spPr>
      </p:pic>
    </p:spTree>
    <p:extLst>
      <p:ext uri="{BB962C8B-B14F-4D97-AF65-F5344CB8AC3E}">
        <p14:creationId xmlns="" xmlns:p14="http://schemas.microsoft.com/office/powerpoint/2010/main" val="408785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605338" cy="445168"/>
          </a:xfrm>
          <a:solidFill>
            <a:schemeClr val="accent1">
              <a:lumMod val="20000"/>
              <a:lumOff val="80000"/>
            </a:schemeClr>
          </a:solidFill>
        </p:spPr>
        <p:txBody>
          <a:bodyPr>
            <a:noAutofit/>
          </a:bodyPr>
          <a:lstStyle/>
          <a:p>
            <a:r>
              <a:rPr lang="el-GR" sz="3600" dirty="0" smtClean="0"/>
              <a:t>           </a:t>
            </a:r>
            <a:r>
              <a:rPr lang="el-GR" sz="3600" dirty="0" smtClean="0"/>
              <a:t> </a:t>
            </a:r>
            <a:r>
              <a:rPr lang="el-GR" sz="3600" dirty="0" smtClean="0"/>
              <a:t>Η χρησιμότητα της </a:t>
            </a:r>
            <a:r>
              <a:rPr lang="en-US" sz="3600" dirty="0" smtClean="0"/>
              <a:t>IMF</a:t>
            </a:r>
            <a:endParaRPr lang="el-GR" sz="3600" dirty="0"/>
          </a:p>
        </p:txBody>
      </p:sp>
      <p:sp>
        <p:nvSpPr>
          <p:cNvPr id="3" name="Content Placeholder 2"/>
          <p:cNvSpPr>
            <a:spLocks noGrp="1"/>
          </p:cNvSpPr>
          <p:nvPr>
            <p:ph idx="1"/>
          </p:nvPr>
        </p:nvSpPr>
        <p:spPr>
          <a:xfrm>
            <a:off x="11289" y="449545"/>
            <a:ext cx="6552349" cy="6408455"/>
          </a:xfrm>
          <a:solidFill>
            <a:schemeClr val="accent2">
              <a:lumMod val="20000"/>
              <a:lumOff val="80000"/>
            </a:schemeClr>
          </a:solidFill>
          <a:ln>
            <a:solidFill>
              <a:schemeClr val="accent1">
                <a:lumMod val="20000"/>
                <a:lumOff val="80000"/>
              </a:schemeClr>
            </a:solidFill>
          </a:ln>
        </p:spPr>
        <p:txBody>
          <a:bodyPr>
            <a:normAutofit fontScale="77500" lnSpcReduction="20000"/>
          </a:bodyPr>
          <a:lstStyle/>
          <a:p>
            <a:r>
              <a:rPr lang="el-GR" dirty="0" smtClean="0"/>
              <a:t>Ένα αστέρι με 100 ηλιακές μάζες λάμπει ένα εκατομμύριο φορές όσο ο ήλιος μας.</a:t>
            </a:r>
          </a:p>
          <a:p>
            <a:r>
              <a:rPr lang="el-GR" dirty="0" smtClean="0"/>
              <a:t>Έτσι γνωρίζοντας την </a:t>
            </a:r>
            <a:r>
              <a:rPr lang="en-US" dirty="0" smtClean="0"/>
              <a:t>IMF </a:t>
            </a:r>
            <a:r>
              <a:rPr lang="el-GR" dirty="0" smtClean="0"/>
              <a:t>μπορούμε να υπολογίσουμε την αναλογία αστρικής μάζας/ λαμπρότητας σε έναν γαλαξία</a:t>
            </a:r>
            <a:r>
              <a:rPr lang="en-US" dirty="0" smtClean="0"/>
              <a:t>.</a:t>
            </a:r>
            <a:r>
              <a:rPr lang="el-GR" dirty="0" smtClean="0"/>
              <a:t> Αυτή η αναλογία μας παρέχει πληροφορίες </a:t>
            </a:r>
            <a:r>
              <a:rPr lang="el-GR" dirty="0"/>
              <a:t>για </a:t>
            </a:r>
            <a:r>
              <a:rPr lang="el-GR" dirty="0" smtClean="0"/>
              <a:t>την</a:t>
            </a:r>
            <a:r>
              <a:rPr lang="en-US" dirty="0" smtClean="0"/>
              <a:t> </a:t>
            </a:r>
            <a:r>
              <a:rPr lang="el-GR" dirty="0" smtClean="0"/>
              <a:t>μάζα </a:t>
            </a:r>
            <a:r>
              <a:rPr lang="el-GR" dirty="0" smtClean="0"/>
              <a:t>ενός</a:t>
            </a:r>
            <a:r>
              <a:rPr lang="el-GR" dirty="0" smtClean="0"/>
              <a:t> </a:t>
            </a:r>
            <a:r>
              <a:rPr lang="el-GR" dirty="0"/>
              <a:t>γαλαξία.</a:t>
            </a:r>
            <a:endParaRPr lang="el-GR" dirty="0" smtClean="0"/>
          </a:p>
          <a:p>
            <a:r>
              <a:rPr lang="el-GR" dirty="0" smtClean="0"/>
              <a:t>Η διασπορά ταχυτήτων των αστεριών που μετράμε σε έναν γαλαξία (φασματοσκοπικά) αποτελεί δείκτη της </a:t>
            </a:r>
            <a:r>
              <a:rPr lang="en-US" dirty="0" smtClean="0"/>
              <a:t>IMF. </a:t>
            </a:r>
            <a:r>
              <a:rPr lang="el-GR" dirty="0" smtClean="0"/>
              <a:t>Οι μεγάλες ταχύτητες αναπτύσσονται στους δίσκους, άρα μεγάλη διασπορά σημαίνει γαλαξία με </a:t>
            </a:r>
            <a:r>
              <a:rPr lang="en-US" dirty="0" smtClean="0"/>
              <a:t>IMF </a:t>
            </a:r>
            <a:r>
              <a:rPr lang="el-GR" dirty="0" smtClean="0"/>
              <a:t>παρόμοια με αυτήν του Γαλαξία μας.</a:t>
            </a:r>
          </a:p>
          <a:p>
            <a:r>
              <a:rPr lang="el-GR" dirty="0" smtClean="0"/>
              <a:t>Σήμερα γνωρίζουμε ότι η </a:t>
            </a:r>
            <a:r>
              <a:rPr lang="en-US" dirty="0" smtClean="0"/>
              <a:t>IMF</a:t>
            </a:r>
            <a:r>
              <a:rPr lang="el-GR" dirty="0" smtClean="0"/>
              <a:t> του Γαλαξία μας δεν έχει καθολική ισχύ για όλο το σύμπαν.</a:t>
            </a:r>
            <a:r>
              <a:rPr lang="en-US" dirty="0" smtClean="0"/>
              <a:t> </a:t>
            </a:r>
            <a:r>
              <a:rPr lang="el-GR" dirty="0" smtClean="0"/>
              <a:t>Φαίνεται να συνδέεται με το ιστορικό αστρογένεσης κάθε γαλαξία.</a:t>
            </a:r>
            <a:endParaRPr lang="en-US" dirty="0" smtClean="0"/>
          </a:p>
          <a:p>
            <a:r>
              <a:rPr lang="el-GR" dirty="0" smtClean="0"/>
              <a:t>Οι μεγάλοι ελλειπτικοί γαλαξίες έχουν </a:t>
            </a:r>
            <a:r>
              <a:rPr lang="en-US" dirty="0" smtClean="0"/>
              <a:t>IMF </a:t>
            </a:r>
            <a:r>
              <a:rPr lang="el-GR" dirty="0" smtClean="0"/>
              <a:t>που δείχνει μικρότερες αστρικές μάζες, άρα  παρουσιάζουν καλύτερη αναλογία μάζας/ λαμπρότητας (ως και κατά παράγοντα 2) από τον Γαλαξία μας. </a:t>
            </a:r>
            <a:endParaRPr lang="en-US" dirty="0" smtClean="0"/>
          </a:p>
          <a:p>
            <a:r>
              <a:rPr lang="el-GR" dirty="0" smtClean="0"/>
              <a:t>Αυτοί </a:t>
            </a:r>
            <a:r>
              <a:rPr lang="el-GR" dirty="0" smtClean="0"/>
              <a:t>οι γαλαξίες εξελίχτηκαν μέσω μεγάλων γαλαξιακών συγχωνεύσεων.</a:t>
            </a:r>
            <a:endParaRPr lang="el-GR" dirty="0"/>
          </a:p>
        </p:txBody>
      </p:sp>
      <p:pic>
        <p:nvPicPr>
          <p:cNvPr id="14342" name="Picture 6" descr="Fast Galaxy Evolution - NASA Science"/>
          <p:cNvPicPr>
            <a:picLocks noChangeAspect="1" noChangeArrowheads="1"/>
          </p:cNvPicPr>
          <p:nvPr/>
        </p:nvPicPr>
        <p:blipFill>
          <a:blip r:embed="rId2" cstate="print"/>
          <a:srcRect/>
          <a:stretch>
            <a:fillRect/>
          </a:stretch>
        </p:blipFill>
        <p:spPr bwMode="auto">
          <a:xfrm>
            <a:off x="6629560" y="4150401"/>
            <a:ext cx="5562440" cy="2521640"/>
          </a:xfrm>
          <a:prstGeom prst="rect">
            <a:avLst/>
          </a:prstGeom>
          <a:noFill/>
        </p:spPr>
      </p:pic>
      <p:pic>
        <p:nvPicPr>
          <p:cNvPr id="7170" name="Picture 2" descr="Solved (a) Plot, on a log-log scale, the Main Sequence | Chegg.com"/>
          <p:cNvPicPr>
            <a:picLocks noChangeAspect="1" noChangeArrowheads="1"/>
          </p:cNvPicPr>
          <p:nvPr/>
        </p:nvPicPr>
        <p:blipFill>
          <a:blip r:embed="rId3" cstate="print"/>
          <a:srcRect/>
          <a:stretch>
            <a:fillRect/>
          </a:stretch>
        </p:blipFill>
        <p:spPr bwMode="auto">
          <a:xfrm>
            <a:off x="7106172" y="0"/>
            <a:ext cx="4655767" cy="4143739"/>
          </a:xfrm>
          <a:prstGeom prst="rect">
            <a:avLst/>
          </a:prstGeom>
          <a:noFill/>
        </p:spPr>
      </p:pic>
    </p:spTree>
    <p:extLst>
      <p:ext uri="{BB962C8B-B14F-4D97-AF65-F5344CB8AC3E}">
        <p14:creationId xmlns="" xmlns:p14="http://schemas.microsoft.com/office/powerpoint/2010/main" val="2295465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756" y="1"/>
            <a:ext cx="10394244" cy="457199"/>
          </a:xfrm>
          <a:solidFill>
            <a:schemeClr val="tx2">
              <a:lumMod val="20000"/>
              <a:lumOff val="80000"/>
            </a:schemeClr>
          </a:solidFill>
        </p:spPr>
        <p:txBody>
          <a:bodyPr>
            <a:normAutofit fontScale="90000"/>
          </a:bodyPr>
          <a:lstStyle/>
          <a:p>
            <a:r>
              <a:rPr lang="el-GR" dirty="0" smtClean="0"/>
              <a:t>              </a:t>
            </a:r>
            <a:r>
              <a:rPr lang="en-US" dirty="0" smtClean="0"/>
              <a:t>       </a:t>
            </a:r>
            <a:r>
              <a:rPr lang="el-GR" dirty="0" smtClean="0"/>
              <a:t>Η </a:t>
            </a:r>
            <a:r>
              <a:rPr lang="en-US" dirty="0" smtClean="0"/>
              <a:t>IMF</a:t>
            </a:r>
            <a:r>
              <a:rPr lang="el-GR" dirty="0" smtClean="0"/>
              <a:t> στον Γαλαξία μας</a:t>
            </a:r>
            <a:endParaRPr lang="el-GR" dirty="0"/>
          </a:p>
        </p:txBody>
      </p:sp>
      <p:sp>
        <p:nvSpPr>
          <p:cNvPr id="3" name="Content Placeholder 2"/>
          <p:cNvSpPr>
            <a:spLocks noGrp="1"/>
          </p:cNvSpPr>
          <p:nvPr>
            <p:ph idx="1"/>
          </p:nvPr>
        </p:nvSpPr>
        <p:spPr>
          <a:xfrm>
            <a:off x="0" y="445168"/>
            <a:ext cx="12192000" cy="2863516"/>
          </a:xfrm>
        </p:spPr>
        <p:txBody>
          <a:bodyPr>
            <a:normAutofit fontScale="70000" lnSpcReduction="20000"/>
          </a:bodyPr>
          <a:lstStyle/>
          <a:p>
            <a:r>
              <a:rPr lang="el-GR" dirty="0" smtClean="0"/>
              <a:t>Οι </a:t>
            </a:r>
            <a:r>
              <a:rPr lang="el-GR" dirty="0"/>
              <a:t>μελέτες του αστρικού πληθυσμού της γειτονιάς μας, από </a:t>
            </a:r>
            <a:r>
              <a:rPr lang="el-GR" dirty="0" smtClean="0"/>
              <a:t>τα αστέρια μεγάλης μάζας (</a:t>
            </a:r>
            <a:r>
              <a:rPr lang="en-US" dirty="0" smtClean="0"/>
              <a:t>O</a:t>
            </a:r>
            <a:r>
              <a:rPr lang="el-GR" dirty="0"/>
              <a:t>,</a:t>
            </a:r>
            <a:r>
              <a:rPr lang="en-US" dirty="0" smtClean="0"/>
              <a:t>B</a:t>
            </a:r>
            <a:r>
              <a:rPr lang="el-GR" dirty="0" smtClean="0"/>
              <a:t>) </a:t>
            </a:r>
            <a:r>
              <a:rPr lang="el-GR" dirty="0"/>
              <a:t>ως αστέρια στο όριο της </a:t>
            </a:r>
            <a:r>
              <a:rPr lang="el-GR" dirty="0" smtClean="0"/>
              <a:t>θερμοπυρηνικής σύντηξης </a:t>
            </a:r>
            <a:r>
              <a:rPr lang="el-GR" dirty="0"/>
              <a:t>(Μ), μας δίνουν την κορύφωση της </a:t>
            </a:r>
            <a:r>
              <a:rPr lang="en-US" dirty="0"/>
              <a:t>IMF</a:t>
            </a:r>
            <a:r>
              <a:rPr lang="el-GR" dirty="0"/>
              <a:t> ανάμεσα σε 0,1 και 0,5 ηλιακές </a:t>
            </a:r>
            <a:r>
              <a:rPr lang="el-GR" dirty="0" smtClean="0"/>
              <a:t>μάζες. </a:t>
            </a:r>
          </a:p>
          <a:p>
            <a:r>
              <a:rPr lang="el-GR" dirty="0" smtClean="0"/>
              <a:t>Τα </a:t>
            </a:r>
            <a:r>
              <a:rPr lang="el-GR" dirty="0"/>
              <a:t>παραπάνω αποτελέσματα ταιριάζουν καλά με τις μετρήσεις στο τραπέζιο του Ωρίωνα, μια περιοχή </a:t>
            </a:r>
            <a:r>
              <a:rPr lang="el-GR" dirty="0" smtClean="0"/>
              <a:t>αστρογένεσης</a:t>
            </a:r>
            <a:r>
              <a:rPr lang="el-GR" dirty="0"/>
              <a:t>, και στα αντιθέτως γερασμένα και με προέλευση από διαφορετικές γαλαξιακές </a:t>
            </a:r>
            <a:r>
              <a:rPr lang="el-GR" dirty="0" smtClean="0"/>
              <a:t>περιοχές </a:t>
            </a:r>
            <a:r>
              <a:rPr lang="el-GR" dirty="0"/>
              <a:t>αστέρια πεδίου της γειτονιάς μας. Έτσι πιστεύουμε ότι η </a:t>
            </a:r>
            <a:r>
              <a:rPr lang="en-US" dirty="0"/>
              <a:t>IMF</a:t>
            </a:r>
            <a:r>
              <a:rPr lang="el-GR" dirty="0"/>
              <a:t> είναι </a:t>
            </a:r>
            <a:r>
              <a:rPr lang="el-GR" dirty="0" smtClean="0"/>
              <a:t>αμετάβλητη </a:t>
            </a:r>
            <a:r>
              <a:rPr lang="el-GR" dirty="0"/>
              <a:t>για τον γαλαξιακό μας δίσκο στον χώρο, αλλά και στον χρόνο</a:t>
            </a:r>
            <a:r>
              <a:rPr lang="el-GR" dirty="0" smtClean="0"/>
              <a:t>.</a:t>
            </a:r>
          </a:p>
          <a:p>
            <a:r>
              <a:rPr lang="el-GR" dirty="0" smtClean="0"/>
              <a:t> </a:t>
            </a:r>
            <a:r>
              <a:rPr lang="el-GR" dirty="0"/>
              <a:t>Μια άλλη </a:t>
            </a:r>
            <a:r>
              <a:rPr lang="el-GR" dirty="0" smtClean="0"/>
              <a:t>παράμετρος </a:t>
            </a:r>
            <a:r>
              <a:rPr lang="el-GR" dirty="0"/>
              <a:t>που πρέπει να λαμβάνεται υπόψιν είναι η δημιουργία πολλαπλών αστεριών. Πολλά αστέρια του Γαλαξία μας ανήκουν σε διπλά και πολλαπλά συστήματα</a:t>
            </a:r>
            <a:r>
              <a:rPr lang="el-GR" dirty="0" smtClean="0"/>
              <a:t>.</a:t>
            </a:r>
          </a:p>
          <a:p>
            <a:r>
              <a:rPr lang="el-GR" dirty="0" smtClean="0"/>
              <a:t> </a:t>
            </a:r>
            <a:r>
              <a:rPr lang="el-GR" dirty="0"/>
              <a:t>Όμως </a:t>
            </a:r>
            <a:r>
              <a:rPr lang="el-GR" dirty="0" smtClean="0"/>
              <a:t>μόλις το 20% των αστεριών μικρής μάζας που βρίσκονται </a:t>
            </a:r>
            <a:r>
              <a:rPr lang="el-GR" dirty="0"/>
              <a:t>στην κορυφή της </a:t>
            </a:r>
            <a:r>
              <a:rPr lang="en-US" dirty="0"/>
              <a:t>IMF</a:t>
            </a:r>
            <a:r>
              <a:rPr lang="el-GR" dirty="0"/>
              <a:t> (αποτελούν το 75% των αστεριών</a:t>
            </a:r>
            <a:r>
              <a:rPr lang="el-GR" dirty="0" smtClean="0"/>
              <a:t>) ανήκουν σε διπλά συστήματα, </a:t>
            </a:r>
            <a:r>
              <a:rPr lang="el-GR" dirty="0"/>
              <a:t>αντίθετα με το 80% στα </a:t>
            </a:r>
            <a:r>
              <a:rPr lang="en-US" dirty="0"/>
              <a:t>O</a:t>
            </a:r>
            <a:r>
              <a:rPr lang="el-GR" dirty="0"/>
              <a:t>,</a:t>
            </a:r>
            <a:r>
              <a:rPr lang="en-US" dirty="0"/>
              <a:t>B</a:t>
            </a:r>
            <a:r>
              <a:rPr lang="el-GR" dirty="0"/>
              <a:t> τεράστια αστέρια. Έτσι το τυπικό αστέρι που θα δημιουργηθεί </a:t>
            </a:r>
            <a:r>
              <a:rPr lang="el-GR" dirty="0" smtClean="0"/>
              <a:t>στον Γαλαξία μας είναι </a:t>
            </a:r>
            <a:r>
              <a:rPr lang="el-GR" dirty="0"/>
              <a:t>ένας </a:t>
            </a:r>
            <a:r>
              <a:rPr lang="el-GR" dirty="0" smtClean="0"/>
              <a:t>νάνος τύπου </a:t>
            </a:r>
            <a:r>
              <a:rPr lang="en-US" dirty="0"/>
              <a:t>M</a:t>
            </a:r>
            <a:r>
              <a:rPr lang="el-GR" dirty="0"/>
              <a:t>.</a:t>
            </a:r>
          </a:p>
          <a:p>
            <a:endParaRPr lang="el-GR" dirty="0"/>
          </a:p>
        </p:txBody>
      </p:sp>
      <p:pic>
        <p:nvPicPr>
          <p:cNvPr id="12290" name="Picture 2" descr="mass - How massive is the Sun compared to other stars? - Physics Stack  Exchange"/>
          <p:cNvPicPr>
            <a:picLocks noChangeAspect="1" noChangeArrowheads="1"/>
          </p:cNvPicPr>
          <p:nvPr/>
        </p:nvPicPr>
        <p:blipFill>
          <a:blip r:embed="rId2" cstate="print"/>
          <a:srcRect/>
          <a:stretch>
            <a:fillRect/>
          </a:stretch>
        </p:blipFill>
        <p:spPr bwMode="auto">
          <a:xfrm>
            <a:off x="3392905" y="3598576"/>
            <a:ext cx="4756484" cy="3259424"/>
          </a:xfrm>
          <a:prstGeom prst="rect">
            <a:avLst/>
          </a:prstGeom>
          <a:noFill/>
        </p:spPr>
      </p:pic>
      <p:pic>
        <p:nvPicPr>
          <p:cNvPr id="12292" name="Picture 4" descr="The H-R Diagram – Cosmos at Your Doorstep"/>
          <p:cNvPicPr>
            <a:picLocks noChangeAspect="1" noChangeArrowheads="1"/>
          </p:cNvPicPr>
          <p:nvPr/>
        </p:nvPicPr>
        <p:blipFill>
          <a:blip r:embed="rId3" cstate="print"/>
          <a:srcRect/>
          <a:stretch>
            <a:fillRect/>
          </a:stretch>
        </p:blipFill>
        <p:spPr bwMode="auto">
          <a:xfrm>
            <a:off x="0" y="3406790"/>
            <a:ext cx="3261393" cy="3451210"/>
          </a:xfrm>
          <a:prstGeom prst="rect">
            <a:avLst/>
          </a:prstGeom>
          <a:noFill/>
        </p:spPr>
      </p:pic>
      <p:sp>
        <p:nvSpPr>
          <p:cNvPr id="12294" name="AutoShape 6" descr="Stellar mass-luminosity relation. Credit: Ay20. L-luminosity, relative...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2296" name="Picture 8" descr="Hertzsprung-Russell Diagram"/>
          <p:cNvPicPr>
            <a:picLocks noChangeAspect="1" noChangeArrowheads="1"/>
          </p:cNvPicPr>
          <p:nvPr/>
        </p:nvPicPr>
        <p:blipFill>
          <a:blip r:embed="rId4" cstate="print"/>
          <a:srcRect/>
          <a:stretch>
            <a:fillRect/>
          </a:stretch>
        </p:blipFill>
        <p:spPr bwMode="auto">
          <a:xfrm>
            <a:off x="8303496" y="3741820"/>
            <a:ext cx="3888504" cy="2817647"/>
          </a:xfrm>
          <a:prstGeom prst="rect">
            <a:avLst/>
          </a:prstGeom>
          <a:noFill/>
        </p:spPr>
      </p:pic>
    </p:spTree>
    <p:extLst>
      <p:ext uri="{BB962C8B-B14F-4D97-AF65-F5344CB8AC3E}">
        <p14:creationId xmlns="" xmlns:p14="http://schemas.microsoft.com/office/powerpoint/2010/main" val="201874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0836442" cy="529389"/>
          </a:xfrm>
          <a:solidFill>
            <a:schemeClr val="bg2">
              <a:lumMod val="90000"/>
            </a:schemeClr>
          </a:solidFill>
        </p:spPr>
        <p:txBody>
          <a:bodyPr>
            <a:normAutofit fontScale="90000"/>
          </a:bodyPr>
          <a:lstStyle/>
          <a:p>
            <a:r>
              <a:rPr lang="el-GR" dirty="0" smtClean="0"/>
              <a:t>                 </a:t>
            </a:r>
            <a:r>
              <a:rPr lang="en-US" dirty="0" smtClean="0"/>
              <a:t>          </a:t>
            </a:r>
            <a:r>
              <a:rPr lang="el-GR" dirty="0" smtClean="0"/>
              <a:t>Η </a:t>
            </a:r>
            <a:r>
              <a:rPr lang="en-US" dirty="0" smtClean="0"/>
              <a:t>IMF </a:t>
            </a:r>
            <a:r>
              <a:rPr lang="el-GR" dirty="0" smtClean="0"/>
              <a:t>στο νεαρό σύμπαν</a:t>
            </a:r>
            <a:endParaRPr lang="el-GR" dirty="0"/>
          </a:p>
        </p:txBody>
      </p:sp>
      <p:sp>
        <p:nvSpPr>
          <p:cNvPr id="3" name="Content Placeholder 2"/>
          <p:cNvSpPr>
            <a:spLocks noGrp="1"/>
          </p:cNvSpPr>
          <p:nvPr>
            <p:ph idx="1"/>
          </p:nvPr>
        </p:nvSpPr>
        <p:spPr>
          <a:xfrm>
            <a:off x="0" y="490472"/>
            <a:ext cx="12192000" cy="3004290"/>
          </a:xfrm>
          <a:solidFill>
            <a:schemeClr val="accent6">
              <a:lumMod val="20000"/>
              <a:lumOff val="80000"/>
            </a:schemeClr>
          </a:solidFill>
        </p:spPr>
        <p:txBody>
          <a:bodyPr>
            <a:normAutofit fontScale="85000" lnSpcReduction="20000"/>
          </a:bodyPr>
          <a:lstStyle/>
          <a:p>
            <a:r>
              <a:rPr lang="el-GR" dirty="0"/>
              <a:t>Η πολύ μικρή μεταλλικότητα </a:t>
            </a:r>
            <a:r>
              <a:rPr lang="el-GR" dirty="0" smtClean="0"/>
              <a:t>ενισχύει </a:t>
            </a:r>
            <a:r>
              <a:rPr lang="el-GR" dirty="0"/>
              <a:t>την δημιουργία </a:t>
            </a:r>
            <a:r>
              <a:rPr lang="el-GR" dirty="0" smtClean="0"/>
              <a:t>αστεριών μεγάλης μάζας (πολύ περισσότερων </a:t>
            </a:r>
            <a:r>
              <a:rPr lang="el-GR" dirty="0"/>
              <a:t>από σήμερα). </a:t>
            </a:r>
            <a:endParaRPr lang="el-GR" dirty="0" smtClean="0"/>
          </a:p>
          <a:p>
            <a:r>
              <a:rPr lang="el-GR" dirty="0" smtClean="0"/>
              <a:t>Ενώ </a:t>
            </a:r>
            <a:r>
              <a:rPr lang="el-GR" dirty="0"/>
              <a:t>αυτό είναι σημαντικό για την συχνότητα τέτοιων αστεριών πρώτης γενιάς με μάζες πάνω από 80 ηλιακές, υπάρχει το σημαντικό ερώτημα αν η </a:t>
            </a:r>
            <a:r>
              <a:rPr lang="en-US" dirty="0"/>
              <a:t>IMF</a:t>
            </a:r>
            <a:r>
              <a:rPr lang="el-GR" dirty="0"/>
              <a:t> (συνιστώσα αρχικής μάζας) των αστεριών πρώτης γενιάς ήταν </a:t>
            </a:r>
            <a:r>
              <a:rPr lang="el-GR" dirty="0" smtClean="0"/>
              <a:t>&lt;ελαφριού πυθμένα&gt; </a:t>
            </a:r>
            <a:r>
              <a:rPr lang="el-GR" dirty="0"/>
              <a:t>(</a:t>
            </a:r>
            <a:r>
              <a:rPr lang="en-US" dirty="0"/>
              <a:t>bottom light</a:t>
            </a:r>
            <a:r>
              <a:rPr lang="el-GR" dirty="0"/>
              <a:t>, με σχετικά λίγα μικρά αστέρια), κάτι που σημαίνει σχετική έλλειψη αστεριών </a:t>
            </a:r>
            <a:r>
              <a:rPr lang="el-GR" dirty="0" smtClean="0"/>
              <a:t>μικρότερης αρχικής μάζας </a:t>
            </a:r>
            <a:r>
              <a:rPr lang="el-GR" dirty="0"/>
              <a:t>από 30 ηλιακές. </a:t>
            </a:r>
            <a:endParaRPr lang="en-US" dirty="0" smtClean="0"/>
          </a:p>
          <a:p>
            <a:r>
              <a:rPr lang="el-GR" dirty="0" smtClean="0"/>
              <a:t>Αυτό σημαίνει ότι στο νεαρό </a:t>
            </a:r>
            <a:r>
              <a:rPr lang="el-GR" dirty="0" smtClean="0"/>
              <a:t>σύμπαν </a:t>
            </a:r>
            <a:r>
              <a:rPr lang="el-GR" dirty="0" smtClean="0"/>
              <a:t>οι εκρήξεις σουπερνόβα ήταν πολύ πιο συχνές </a:t>
            </a:r>
            <a:r>
              <a:rPr lang="el-GR" dirty="0"/>
              <a:t>και </a:t>
            </a:r>
            <a:r>
              <a:rPr lang="el-GR" dirty="0" smtClean="0"/>
              <a:t>η παραγωγή βαρύτερων στοιχείων μέσω </a:t>
            </a:r>
            <a:r>
              <a:rPr lang="el-GR" dirty="0"/>
              <a:t>πυρηνικής </a:t>
            </a:r>
            <a:r>
              <a:rPr lang="el-GR" dirty="0" smtClean="0"/>
              <a:t>σύντηξης ήταν ανάλογα αυξημένη. </a:t>
            </a:r>
            <a:r>
              <a:rPr lang="el-GR" dirty="0"/>
              <a:t>Τ</a:t>
            </a:r>
            <a:r>
              <a:rPr lang="el-GR" dirty="0" smtClean="0"/>
              <a:t>ο </a:t>
            </a:r>
            <a:r>
              <a:rPr lang="el-GR" dirty="0"/>
              <a:t>νεαρό σύμπαν </a:t>
            </a:r>
            <a:r>
              <a:rPr lang="el-GR" dirty="0" smtClean="0"/>
              <a:t>ήταν ένας </a:t>
            </a:r>
            <a:r>
              <a:rPr lang="el-GR" dirty="0"/>
              <a:t>τελείως διαφορετικός </a:t>
            </a:r>
            <a:r>
              <a:rPr lang="el-GR" dirty="0" smtClean="0"/>
              <a:t>κόσμος από αυτόν που παρατηρούμε σήμερα.         </a:t>
            </a:r>
            <a:endParaRPr lang="el-GR" dirty="0"/>
          </a:p>
          <a:p>
            <a:pPr marL="0" indent="0">
              <a:buNone/>
            </a:pPr>
            <a:endParaRPr lang="el-GR" dirty="0"/>
          </a:p>
        </p:txBody>
      </p:sp>
      <p:pic>
        <p:nvPicPr>
          <p:cNvPr id="9218" name="Picture 2" descr="First Stars: Timeline of the Universe - NASA Science"/>
          <p:cNvPicPr>
            <a:picLocks noChangeAspect="1" noChangeArrowheads="1"/>
          </p:cNvPicPr>
          <p:nvPr/>
        </p:nvPicPr>
        <p:blipFill>
          <a:blip r:embed="rId2" cstate="print"/>
          <a:srcRect/>
          <a:stretch>
            <a:fillRect/>
          </a:stretch>
        </p:blipFill>
        <p:spPr bwMode="auto">
          <a:xfrm>
            <a:off x="6427373" y="3544867"/>
            <a:ext cx="5764627" cy="3313134"/>
          </a:xfrm>
          <a:prstGeom prst="rect">
            <a:avLst/>
          </a:prstGeom>
          <a:noFill/>
        </p:spPr>
      </p:pic>
      <p:pic>
        <p:nvPicPr>
          <p:cNvPr id="9220" name="Picture 4" descr="New Map Locates Metals in Millions of Milky Way Stars | Eberly College of  Science"/>
          <p:cNvPicPr>
            <a:picLocks noChangeAspect="1" noChangeArrowheads="1"/>
          </p:cNvPicPr>
          <p:nvPr/>
        </p:nvPicPr>
        <p:blipFill>
          <a:blip r:embed="rId3" cstate="print"/>
          <a:srcRect/>
          <a:stretch>
            <a:fillRect/>
          </a:stretch>
        </p:blipFill>
        <p:spPr bwMode="auto">
          <a:xfrm>
            <a:off x="3018773" y="3530511"/>
            <a:ext cx="3290865" cy="3327489"/>
          </a:xfrm>
          <a:prstGeom prst="rect">
            <a:avLst/>
          </a:prstGeom>
          <a:noFill/>
        </p:spPr>
      </p:pic>
      <p:pic>
        <p:nvPicPr>
          <p:cNvPr id="9222" name="Picture 6" descr="The Evolution of Massive Stars and Type II Supernovae"/>
          <p:cNvPicPr>
            <a:picLocks noChangeAspect="1" noChangeArrowheads="1"/>
          </p:cNvPicPr>
          <p:nvPr/>
        </p:nvPicPr>
        <p:blipFill>
          <a:blip r:embed="rId4" cstate="print"/>
          <a:srcRect/>
          <a:stretch>
            <a:fillRect/>
          </a:stretch>
        </p:blipFill>
        <p:spPr bwMode="auto">
          <a:xfrm>
            <a:off x="0" y="3682652"/>
            <a:ext cx="3027375" cy="2624233"/>
          </a:xfrm>
          <a:prstGeom prst="rect">
            <a:avLst/>
          </a:prstGeom>
          <a:noFill/>
        </p:spPr>
      </p:pic>
    </p:spTree>
    <p:extLst>
      <p:ext uri="{BB962C8B-B14F-4D97-AF65-F5344CB8AC3E}">
        <p14:creationId xmlns="" xmlns:p14="http://schemas.microsoft.com/office/powerpoint/2010/main" val="429168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06"/>
            <a:ext cx="12192000" cy="559618"/>
          </a:xfrm>
          <a:solidFill>
            <a:schemeClr val="accent4">
              <a:lumMod val="20000"/>
              <a:lumOff val="80000"/>
            </a:schemeClr>
          </a:solidFill>
        </p:spPr>
        <p:txBody>
          <a:bodyPr>
            <a:normAutofit fontScale="90000"/>
          </a:bodyPr>
          <a:lstStyle/>
          <a:p>
            <a:r>
              <a:rPr lang="en-US" dirty="0" smtClean="0"/>
              <a:t>                      </a:t>
            </a:r>
            <a:r>
              <a:rPr lang="el-GR" dirty="0" smtClean="0"/>
              <a:t>Τι είναι η </a:t>
            </a:r>
            <a:r>
              <a:rPr lang="en-US" dirty="0" smtClean="0"/>
              <a:t>SFR (Star formation rate)</a:t>
            </a:r>
            <a:endParaRPr lang="el-GR" dirty="0"/>
          </a:p>
        </p:txBody>
      </p:sp>
      <p:sp>
        <p:nvSpPr>
          <p:cNvPr id="3" name="Content Placeholder 2"/>
          <p:cNvSpPr>
            <a:spLocks noGrp="1"/>
          </p:cNvSpPr>
          <p:nvPr>
            <p:ph idx="1"/>
          </p:nvPr>
        </p:nvSpPr>
        <p:spPr>
          <a:xfrm>
            <a:off x="0" y="615632"/>
            <a:ext cx="8927432" cy="2825894"/>
          </a:xfrm>
        </p:spPr>
        <p:txBody>
          <a:bodyPr>
            <a:normAutofit fontScale="62500" lnSpcReduction="20000"/>
          </a:bodyPr>
          <a:lstStyle/>
          <a:p>
            <a:r>
              <a:rPr lang="el-GR" dirty="0" smtClean="0"/>
              <a:t>Οι γαλαξίες χαρακτηρίζονται από την αποτελεσματικότητα στην δημιουργία αστεριών. </a:t>
            </a:r>
            <a:endParaRPr lang="en-US" dirty="0" smtClean="0"/>
          </a:p>
          <a:p>
            <a:r>
              <a:rPr lang="el-GR" dirty="0" smtClean="0"/>
              <a:t>Αυτή εκφράζεται με τον ρυθμό κατανάλωσης της διαθέσιμης ύλης για την δημιουργία αστεριών (μεσοαστρικά νέφη).</a:t>
            </a:r>
          </a:p>
          <a:p>
            <a:r>
              <a:rPr lang="el-GR" dirty="0" smtClean="0"/>
              <a:t>Οι σπειροειδείς, αλλά ιδίως οι γαλαξίες που βρίσκονται σε διαδικασία σύγκρουσης, &lt;γεννάνε &gt; πολλά αστέρια (</a:t>
            </a:r>
            <a:r>
              <a:rPr lang="en-US" dirty="0" smtClean="0"/>
              <a:t>starburst galaxies)</a:t>
            </a:r>
            <a:r>
              <a:rPr lang="el-GR" dirty="0" smtClean="0"/>
              <a:t>, σε αντίθεση με τους τεράστιους ελλειπτικούς, που έχουν περάσει αυτό το στάδιο. </a:t>
            </a:r>
          </a:p>
          <a:p>
            <a:r>
              <a:rPr lang="el-GR" dirty="0" smtClean="0"/>
              <a:t>Έτσι έχουνε γρήγορο ρυθμό κατανάλωσης του αερίου τους, και μεγάλη υπέρβαση λαμπρότητας στο υπέρυθρο, λόγω των αστεριών μεγάλης μάζας που δημιουργούνται σε αυτούς </a:t>
            </a:r>
            <a:r>
              <a:rPr lang="en-US" dirty="0" smtClean="0"/>
              <a:t>(ULIRG</a:t>
            </a:r>
            <a:r>
              <a:rPr lang="el-GR" dirty="0" smtClean="0"/>
              <a:t> </a:t>
            </a:r>
            <a:r>
              <a:rPr lang="en-US" dirty="0" smtClean="0"/>
              <a:t>ultraluminous infrared galaxies</a:t>
            </a:r>
            <a:r>
              <a:rPr lang="el-GR" dirty="0" smtClean="0"/>
              <a:t>).  </a:t>
            </a:r>
          </a:p>
          <a:p>
            <a:r>
              <a:rPr lang="el-GR" dirty="0" smtClean="0"/>
              <a:t>Αυτό το τελευταίο χαρακτηρηστικό τους μας δείχνει και την σχέση της </a:t>
            </a:r>
            <a:r>
              <a:rPr lang="en-US" dirty="0" smtClean="0"/>
              <a:t>SFR </a:t>
            </a:r>
            <a:r>
              <a:rPr lang="el-GR" dirty="0" smtClean="0"/>
              <a:t>με την </a:t>
            </a:r>
            <a:r>
              <a:rPr lang="en-US" dirty="0" smtClean="0"/>
              <a:t>IMF</a:t>
            </a:r>
            <a:r>
              <a:rPr lang="el-GR" dirty="0" smtClean="0"/>
              <a:t>.</a:t>
            </a:r>
            <a:endParaRPr lang="el-GR" dirty="0"/>
          </a:p>
        </p:txBody>
      </p:sp>
      <p:pic>
        <p:nvPicPr>
          <p:cNvPr id="7170" name="Picture 2" descr="Herschel Space Observatory discovers the clearing out of star-forming gas |  EurekAlert!"/>
          <p:cNvPicPr>
            <a:picLocks noChangeAspect="1" noChangeArrowheads="1"/>
          </p:cNvPicPr>
          <p:nvPr/>
        </p:nvPicPr>
        <p:blipFill>
          <a:blip r:embed="rId2" cstate="print"/>
          <a:srcRect/>
          <a:stretch>
            <a:fillRect/>
          </a:stretch>
        </p:blipFill>
        <p:spPr bwMode="auto">
          <a:xfrm>
            <a:off x="0" y="3456071"/>
            <a:ext cx="4535906" cy="3401929"/>
          </a:xfrm>
          <a:prstGeom prst="rect">
            <a:avLst/>
          </a:prstGeom>
          <a:noFill/>
        </p:spPr>
      </p:pic>
      <p:pic>
        <p:nvPicPr>
          <p:cNvPr id="7172" name="Picture 4" descr="Star Formation Rate Since the Big Bang - NASA Science"/>
          <p:cNvPicPr>
            <a:picLocks noChangeAspect="1" noChangeArrowheads="1"/>
          </p:cNvPicPr>
          <p:nvPr/>
        </p:nvPicPr>
        <p:blipFill>
          <a:blip r:embed="rId3" cstate="print"/>
          <a:srcRect/>
          <a:stretch>
            <a:fillRect/>
          </a:stretch>
        </p:blipFill>
        <p:spPr bwMode="auto">
          <a:xfrm>
            <a:off x="4529642" y="3465306"/>
            <a:ext cx="4455695" cy="3392694"/>
          </a:xfrm>
          <a:prstGeom prst="rect">
            <a:avLst/>
          </a:prstGeom>
          <a:noFill/>
        </p:spPr>
      </p:pic>
      <p:pic>
        <p:nvPicPr>
          <p:cNvPr id="7174" name="Picture 6" descr="Galaxy Formation - Joseph Silk et al."/>
          <p:cNvPicPr>
            <a:picLocks noChangeAspect="1" noChangeArrowheads="1"/>
          </p:cNvPicPr>
          <p:nvPr/>
        </p:nvPicPr>
        <p:blipFill>
          <a:blip r:embed="rId4" cstate="print"/>
          <a:srcRect/>
          <a:stretch>
            <a:fillRect/>
          </a:stretch>
        </p:blipFill>
        <p:spPr bwMode="auto">
          <a:xfrm>
            <a:off x="9143165" y="781801"/>
            <a:ext cx="2768099" cy="2518971"/>
          </a:xfrm>
          <a:prstGeom prst="rect">
            <a:avLst/>
          </a:prstGeom>
          <a:noFill/>
        </p:spPr>
      </p:pic>
      <p:pic>
        <p:nvPicPr>
          <p:cNvPr id="7176" name="Picture 8" descr="History of star formation in the Milky Way and the Large Magellanic Cloud |  NOIRLab"/>
          <p:cNvPicPr>
            <a:picLocks noChangeAspect="1" noChangeArrowheads="1"/>
          </p:cNvPicPr>
          <p:nvPr/>
        </p:nvPicPr>
        <p:blipFill>
          <a:blip r:embed="rId5" cstate="print"/>
          <a:srcRect/>
          <a:stretch>
            <a:fillRect/>
          </a:stretch>
        </p:blipFill>
        <p:spPr bwMode="auto">
          <a:xfrm>
            <a:off x="9081370" y="3703742"/>
            <a:ext cx="3110630" cy="2427749"/>
          </a:xfrm>
          <a:prstGeom prst="rect">
            <a:avLst/>
          </a:prstGeom>
          <a:noFill/>
        </p:spPr>
      </p:pic>
    </p:spTree>
    <p:extLst>
      <p:ext uri="{BB962C8B-B14F-4D97-AF65-F5344CB8AC3E}">
        <p14:creationId xmlns="" xmlns:p14="http://schemas.microsoft.com/office/powerpoint/2010/main" val="3987125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9389"/>
          </a:xfrm>
          <a:solidFill>
            <a:schemeClr val="accent1">
              <a:lumMod val="20000"/>
              <a:lumOff val="80000"/>
            </a:schemeClr>
          </a:solidFill>
        </p:spPr>
        <p:txBody>
          <a:bodyPr>
            <a:normAutofit fontScale="90000"/>
          </a:bodyPr>
          <a:lstStyle/>
          <a:p>
            <a:r>
              <a:rPr lang="el-GR" dirty="0" smtClean="0"/>
              <a:t>  </a:t>
            </a:r>
            <a:r>
              <a:rPr lang="en-US" dirty="0" smtClean="0"/>
              <a:t>         </a:t>
            </a:r>
            <a:r>
              <a:rPr lang="el-GR" dirty="0" smtClean="0"/>
              <a:t>Διαφοροποιήσεις της </a:t>
            </a:r>
            <a:r>
              <a:rPr lang="en-US" dirty="0" smtClean="0"/>
              <a:t>SFR</a:t>
            </a:r>
            <a:r>
              <a:rPr lang="el-GR" dirty="0" smtClean="0"/>
              <a:t> ανάλογα τις συνθήκες </a:t>
            </a:r>
            <a:endParaRPr lang="el-GR" dirty="0"/>
          </a:p>
        </p:txBody>
      </p:sp>
      <p:sp>
        <p:nvSpPr>
          <p:cNvPr id="3" name="Content Placeholder 2"/>
          <p:cNvSpPr>
            <a:spLocks noGrp="1"/>
          </p:cNvSpPr>
          <p:nvPr>
            <p:ph idx="1"/>
          </p:nvPr>
        </p:nvSpPr>
        <p:spPr>
          <a:xfrm>
            <a:off x="0" y="478441"/>
            <a:ext cx="12192000" cy="2373043"/>
          </a:xfrm>
          <a:solidFill>
            <a:schemeClr val="accent2">
              <a:lumMod val="20000"/>
              <a:lumOff val="80000"/>
            </a:schemeClr>
          </a:solidFill>
        </p:spPr>
        <p:txBody>
          <a:bodyPr>
            <a:normAutofit fontScale="62500" lnSpcReduction="20000"/>
          </a:bodyPr>
          <a:lstStyle/>
          <a:p>
            <a:r>
              <a:rPr lang="el-GR" dirty="0"/>
              <a:t>Τα 2 μοριακά </a:t>
            </a:r>
            <a:r>
              <a:rPr lang="el-GR" dirty="0" smtClean="0"/>
              <a:t>νέφη</a:t>
            </a:r>
            <a:r>
              <a:rPr lang="en-US" dirty="0" smtClean="0"/>
              <a:t> Pipe </a:t>
            </a:r>
            <a:r>
              <a:rPr lang="en-US" dirty="0"/>
              <a:t>Nebula</a:t>
            </a:r>
            <a:r>
              <a:rPr lang="el-GR" dirty="0"/>
              <a:t> και το </a:t>
            </a:r>
            <a:r>
              <a:rPr lang="en-US" dirty="0"/>
              <a:t>Ophiuchi cloud</a:t>
            </a:r>
            <a:r>
              <a:rPr lang="el-GR" dirty="0"/>
              <a:t>, βρίσκονται στην ίδια περίπου απόσταση (125 </a:t>
            </a:r>
            <a:r>
              <a:rPr lang="en-US" dirty="0"/>
              <a:t>pc</a:t>
            </a:r>
            <a:r>
              <a:rPr lang="el-GR" dirty="0"/>
              <a:t>) στην ίδια γαλαξιακή περιοχή, και έχουν παρόμοια μάζα (</a:t>
            </a:r>
            <a:r>
              <a:rPr lang="el-GR" dirty="0" smtClean="0"/>
              <a:t>10</a:t>
            </a:r>
            <a:r>
              <a:rPr lang="en-US" dirty="0" smtClean="0"/>
              <a:t>.</a:t>
            </a:r>
            <a:r>
              <a:rPr lang="el-GR" dirty="0" smtClean="0"/>
              <a:t>000 </a:t>
            </a:r>
            <a:r>
              <a:rPr lang="el-GR" dirty="0"/>
              <a:t>ηλιακές) και μέγεθος (15-20 </a:t>
            </a:r>
            <a:r>
              <a:rPr lang="en-US" dirty="0"/>
              <a:t>pc</a:t>
            </a:r>
            <a:r>
              <a:rPr lang="el-GR" dirty="0"/>
              <a:t>).  Όμως παρουσιάζουν εντελώς διαφορετικό ρυθμό αστρογέννησης.</a:t>
            </a:r>
          </a:p>
          <a:p>
            <a:r>
              <a:rPr lang="el-GR" dirty="0" smtClean="0"/>
              <a:t>Τα </a:t>
            </a:r>
            <a:r>
              <a:rPr lang="el-GR" dirty="0"/>
              <a:t>παραπάνω νεφελώματα μας δείχνουν την σημασία της πυκνότητας </a:t>
            </a:r>
            <a:r>
              <a:rPr lang="el-GR" dirty="0" smtClean="0"/>
              <a:t>του </a:t>
            </a:r>
            <a:r>
              <a:rPr lang="el-GR" dirty="0"/>
              <a:t>αερίου. </a:t>
            </a:r>
            <a:r>
              <a:rPr lang="el-GR" dirty="0" smtClean="0"/>
              <a:t>Παρατηρούμε </a:t>
            </a:r>
            <a:r>
              <a:rPr lang="el-GR" dirty="0"/>
              <a:t>πάνω από 300 </a:t>
            </a:r>
            <a:r>
              <a:rPr lang="en-US" dirty="0"/>
              <a:t>YSO</a:t>
            </a:r>
            <a:r>
              <a:rPr lang="el-GR" dirty="0"/>
              <a:t> (</a:t>
            </a:r>
            <a:r>
              <a:rPr lang="en-US" dirty="0"/>
              <a:t>young stellar objects</a:t>
            </a:r>
            <a:r>
              <a:rPr lang="el-GR" dirty="0"/>
              <a:t>, νεαρά αστρικά αντικείμενα) στο </a:t>
            </a:r>
            <a:r>
              <a:rPr lang="el-GR" dirty="0" smtClean="0"/>
              <a:t>νεφέλωμα </a:t>
            </a:r>
            <a:r>
              <a:rPr lang="el-GR" dirty="0"/>
              <a:t>του Οφιούχου, ενώ μόλις 21 στο νεφέλωμα </a:t>
            </a:r>
            <a:r>
              <a:rPr lang="en-US" dirty="0" smtClean="0"/>
              <a:t>Pipe</a:t>
            </a:r>
            <a:r>
              <a:rPr lang="el-GR" dirty="0" smtClean="0"/>
              <a:t>. </a:t>
            </a:r>
            <a:r>
              <a:rPr lang="el-GR" dirty="0" smtClean="0"/>
              <a:t>Στο νεφέλωμα του Οφιούχου ο </a:t>
            </a:r>
            <a:r>
              <a:rPr lang="el-GR" dirty="0" smtClean="0"/>
              <a:t>ρυθμός </a:t>
            </a:r>
            <a:r>
              <a:rPr lang="el-GR" dirty="0"/>
              <a:t>αστρογέννησης είναι </a:t>
            </a:r>
            <a:r>
              <a:rPr lang="el-GR" dirty="0" smtClean="0"/>
              <a:t>15</a:t>
            </a:r>
            <a:r>
              <a:rPr lang="en-US" dirty="0" smtClean="0"/>
              <a:t> </a:t>
            </a:r>
            <a:r>
              <a:rPr lang="el-GR" dirty="0" smtClean="0"/>
              <a:t>φορές μεγαλύτερος.  </a:t>
            </a:r>
          </a:p>
          <a:p>
            <a:r>
              <a:rPr lang="el-GR" dirty="0" smtClean="0"/>
              <a:t>Στην </a:t>
            </a:r>
            <a:r>
              <a:rPr lang="el-GR" dirty="0"/>
              <a:t>κοντινή μας περιοχή παρατηρούμε μεγάλες διακυμάνσεις της </a:t>
            </a:r>
            <a:r>
              <a:rPr lang="en-US" dirty="0"/>
              <a:t>SFR</a:t>
            </a:r>
            <a:r>
              <a:rPr lang="el-GR" dirty="0"/>
              <a:t> ανεξάρτητα από την μάζα του νεφελώματος. Η </a:t>
            </a:r>
            <a:r>
              <a:rPr lang="en-US" dirty="0"/>
              <a:t>SFR</a:t>
            </a:r>
            <a:r>
              <a:rPr lang="el-GR" dirty="0"/>
              <a:t> είναι άμεσα συνδεδεμένη με την ύλη υψηλής εξάλειψης (</a:t>
            </a:r>
            <a:r>
              <a:rPr lang="en-US" dirty="0"/>
              <a:t>high extinction</a:t>
            </a:r>
            <a:r>
              <a:rPr lang="el-GR" dirty="0"/>
              <a:t>) </a:t>
            </a:r>
            <a:r>
              <a:rPr lang="el-GR" dirty="0" smtClean="0"/>
              <a:t>φωτός</a:t>
            </a:r>
            <a:r>
              <a:rPr lang="en-US" dirty="0" smtClean="0"/>
              <a:t> (</a:t>
            </a:r>
            <a:r>
              <a:rPr lang="el-GR" dirty="0" smtClean="0"/>
              <a:t>σκόνη), </a:t>
            </a:r>
            <a:r>
              <a:rPr lang="el-GR" dirty="0"/>
              <a:t>που δηλώνει μεγάλη </a:t>
            </a:r>
            <a:r>
              <a:rPr lang="el-GR" dirty="0" smtClean="0"/>
              <a:t>πυκνότητα. </a:t>
            </a:r>
            <a:endParaRPr lang="en-US" dirty="0" smtClean="0"/>
          </a:p>
          <a:p>
            <a:r>
              <a:rPr lang="el-GR" dirty="0" smtClean="0"/>
              <a:t>Ουσιαστικά πρόκειται για την ικανότητα κατάρρευσης των τμημάτων ενός νεφελώματος, ώστε να δημιουργηθούν αστέρια. </a:t>
            </a:r>
            <a:endParaRPr lang="el-GR" dirty="0"/>
          </a:p>
        </p:txBody>
      </p:sp>
      <p:pic>
        <p:nvPicPr>
          <p:cNvPr id="4" name="Picture 2" descr="Αποτέλεσμα εικόνας για pipe nebula/ ophiuchi clou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21905" y="2839378"/>
            <a:ext cx="5370095" cy="4018622"/>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descr="Chandra :: Educational Materials :: Stellar Evolution :: Stellar Evolution  - Cycles of Formation and Destruction"/>
          <p:cNvPicPr>
            <a:picLocks noChangeAspect="1" noChangeArrowheads="1"/>
          </p:cNvPicPr>
          <p:nvPr/>
        </p:nvPicPr>
        <p:blipFill>
          <a:blip r:embed="rId3" cstate="print"/>
          <a:srcRect/>
          <a:stretch>
            <a:fillRect/>
          </a:stretch>
        </p:blipFill>
        <p:spPr bwMode="auto">
          <a:xfrm>
            <a:off x="2680783" y="2875547"/>
            <a:ext cx="4186909" cy="3982453"/>
          </a:xfrm>
          <a:prstGeom prst="rect">
            <a:avLst/>
          </a:prstGeom>
          <a:noFill/>
        </p:spPr>
      </p:pic>
      <p:pic>
        <p:nvPicPr>
          <p:cNvPr id="5124" name="Picture 4" descr="Astronomy Today"/>
          <p:cNvPicPr>
            <a:picLocks noChangeAspect="1" noChangeArrowheads="1"/>
          </p:cNvPicPr>
          <p:nvPr/>
        </p:nvPicPr>
        <p:blipFill>
          <a:blip r:embed="rId4" cstate="print"/>
          <a:srcRect/>
          <a:stretch>
            <a:fillRect/>
          </a:stretch>
        </p:blipFill>
        <p:spPr bwMode="auto">
          <a:xfrm>
            <a:off x="0" y="4875459"/>
            <a:ext cx="2671011" cy="1982541"/>
          </a:xfrm>
          <a:prstGeom prst="rect">
            <a:avLst/>
          </a:prstGeom>
          <a:noFill/>
        </p:spPr>
      </p:pic>
      <p:sp>
        <p:nvSpPr>
          <p:cNvPr id="3074" name="AutoShape 2" descr="Color composite of the Ophiuchus, Pipe Nebula, and Lupus cloud...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 name="9 - Ορθογώνιο"/>
          <p:cNvSpPr/>
          <p:nvPr/>
        </p:nvSpPr>
        <p:spPr>
          <a:xfrm>
            <a:off x="6845968" y="5934670"/>
            <a:ext cx="5346032" cy="923330"/>
          </a:xfrm>
          <a:prstGeom prst="rect">
            <a:avLst/>
          </a:prstGeom>
        </p:spPr>
        <p:txBody>
          <a:bodyPr wrap="square">
            <a:spAutoFit/>
          </a:bodyPr>
          <a:lstStyle/>
          <a:p>
            <a:r>
              <a:rPr lang="el-GR" dirty="0" smtClean="0">
                <a:solidFill>
                  <a:schemeClr val="accent4">
                    <a:lumMod val="60000"/>
                    <a:lumOff val="40000"/>
                  </a:schemeClr>
                </a:solidFill>
              </a:rPr>
              <a:t>Δεξιά είναι το νεφέλωμα του Οφιούχου και αριστερά το </a:t>
            </a:r>
            <a:r>
              <a:rPr lang="en-US" dirty="0" smtClean="0">
                <a:solidFill>
                  <a:schemeClr val="accent4">
                    <a:lumMod val="60000"/>
                    <a:lumOff val="40000"/>
                  </a:schemeClr>
                </a:solidFill>
              </a:rPr>
              <a:t>Pipe. </a:t>
            </a:r>
            <a:r>
              <a:rPr lang="el-GR" dirty="0" smtClean="0">
                <a:solidFill>
                  <a:schemeClr val="accent4">
                    <a:lumMod val="60000"/>
                    <a:lumOff val="40000"/>
                  </a:schemeClr>
                </a:solidFill>
              </a:rPr>
              <a:t>Το κόκκινο και λευκό χρώμα δείχνουν τις πυκνές περιοχές αστρογέννησης</a:t>
            </a:r>
            <a:endParaRPr lang="el-GR" dirty="0">
              <a:solidFill>
                <a:schemeClr val="accent4">
                  <a:lumMod val="60000"/>
                  <a:lumOff val="40000"/>
                </a:schemeClr>
              </a:solidFill>
            </a:endParaRPr>
          </a:p>
        </p:txBody>
      </p:sp>
      <p:sp>
        <p:nvSpPr>
          <p:cNvPr id="3076" name="AutoShape 4" descr="Color composite of the Ophiuchus, Pipe Nebula, and Lupus cloud...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78" name="Picture 6" descr="Starbirth region NGC 602 - Stock Image - R590/0133 - Science Photo Library"/>
          <p:cNvPicPr>
            <a:picLocks noChangeAspect="1" noChangeArrowheads="1"/>
          </p:cNvPicPr>
          <p:nvPr/>
        </p:nvPicPr>
        <p:blipFill>
          <a:blip r:embed="rId5" cstate="print"/>
          <a:srcRect/>
          <a:stretch>
            <a:fillRect/>
          </a:stretch>
        </p:blipFill>
        <p:spPr bwMode="auto">
          <a:xfrm>
            <a:off x="372979" y="2876857"/>
            <a:ext cx="2081463" cy="2032028"/>
          </a:xfrm>
          <a:prstGeom prst="rect">
            <a:avLst/>
          </a:prstGeom>
          <a:noFill/>
        </p:spPr>
      </p:pic>
      <p:sp>
        <p:nvSpPr>
          <p:cNvPr id="13" name="12 - Ορθογώνιο"/>
          <p:cNvSpPr/>
          <p:nvPr/>
        </p:nvSpPr>
        <p:spPr>
          <a:xfrm>
            <a:off x="372979" y="4543745"/>
            <a:ext cx="2105526" cy="307777"/>
          </a:xfrm>
          <a:prstGeom prst="rect">
            <a:avLst/>
          </a:prstGeom>
        </p:spPr>
        <p:txBody>
          <a:bodyPr wrap="square">
            <a:spAutoFit/>
          </a:bodyPr>
          <a:lstStyle/>
          <a:p>
            <a:r>
              <a:rPr lang="en-US" sz="1400" dirty="0" smtClean="0">
                <a:solidFill>
                  <a:srgbClr val="FF0000"/>
                </a:solidFill>
              </a:rPr>
              <a:t>Starbirth region NGC 602</a:t>
            </a:r>
            <a:endParaRPr lang="el-GR" sz="1400" dirty="0">
              <a:solidFill>
                <a:srgbClr val="FF0000"/>
              </a:solidFill>
            </a:endParaRPr>
          </a:p>
        </p:txBody>
      </p:sp>
    </p:spTree>
    <p:extLst>
      <p:ext uri="{BB962C8B-B14F-4D97-AF65-F5344CB8AC3E}">
        <p14:creationId xmlns="" xmlns:p14="http://schemas.microsoft.com/office/powerpoint/2010/main" val="329720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88723"/>
          </a:xfrm>
          <a:solidFill>
            <a:schemeClr val="accent6">
              <a:lumMod val="20000"/>
              <a:lumOff val="80000"/>
            </a:schemeClr>
          </a:solidFill>
        </p:spPr>
        <p:txBody>
          <a:bodyPr>
            <a:normAutofit fontScale="90000"/>
          </a:bodyPr>
          <a:lstStyle/>
          <a:p>
            <a:r>
              <a:rPr lang="el-GR" dirty="0" smtClean="0"/>
              <a:t>                 Πως συνδέονται τα 2 μεγέθη</a:t>
            </a:r>
            <a:endParaRPr lang="el-GR" dirty="0"/>
          </a:p>
        </p:txBody>
      </p:sp>
      <p:sp>
        <p:nvSpPr>
          <p:cNvPr id="3" name="Content Placeholder 2"/>
          <p:cNvSpPr>
            <a:spLocks noGrp="1"/>
          </p:cNvSpPr>
          <p:nvPr>
            <p:ph idx="1"/>
          </p:nvPr>
        </p:nvSpPr>
        <p:spPr>
          <a:xfrm>
            <a:off x="0" y="598001"/>
            <a:ext cx="12192000" cy="2295512"/>
          </a:xfrm>
          <a:solidFill>
            <a:schemeClr val="accent1">
              <a:lumMod val="20000"/>
              <a:lumOff val="80000"/>
            </a:schemeClr>
          </a:solidFill>
        </p:spPr>
        <p:txBody>
          <a:bodyPr>
            <a:normAutofit fontScale="77500" lnSpcReduction="20000"/>
          </a:bodyPr>
          <a:lstStyle/>
          <a:p>
            <a:r>
              <a:rPr lang="el-GR" dirty="0"/>
              <a:t>Α</a:t>
            </a:r>
            <a:r>
              <a:rPr lang="el-GR" dirty="0" smtClean="0"/>
              <a:t>πό τις κινήσεις των αστεριών της γειτονιάς μας και με την χρήση ενός μοντέλου για τον γαλαξιακό μας δίσκο προκύπτει το συμπέρασμα ότι ο Γαλαξίας μας βίωσε μια έξαρση αστρογέννησης πριν 10 δις έτη (εποχή </a:t>
            </a:r>
            <a:r>
              <a:rPr lang="en-US" dirty="0" smtClean="0"/>
              <a:t>z</a:t>
            </a:r>
            <a:r>
              <a:rPr lang="el-GR" dirty="0" smtClean="0"/>
              <a:t>= 1</a:t>
            </a:r>
            <a:r>
              <a:rPr lang="en-US" dirty="0" smtClean="0"/>
              <a:t>,5</a:t>
            </a:r>
            <a:r>
              <a:rPr lang="el-GR" dirty="0" smtClean="0"/>
              <a:t>). </a:t>
            </a:r>
            <a:endParaRPr lang="en-US" dirty="0" smtClean="0"/>
          </a:p>
          <a:p>
            <a:r>
              <a:rPr lang="el-GR" dirty="0" smtClean="0"/>
              <a:t>Η αναλογία των αστεριών που βρίσκονται στην κύρια ακολουθία σε συνδυασμό με την </a:t>
            </a:r>
            <a:r>
              <a:rPr lang="en-US" dirty="0" smtClean="0"/>
              <a:t>SFR</a:t>
            </a:r>
            <a:r>
              <a:rPr lang="el-GR" dirty="0" smtClean="0"/>
              <a:t> καθορίζουν την παρατηρήσιμη </a:t>
            </a:r>
            <a:r>
              <a:rPr lang="en-US" dirty="0" smtClean="0"/>
              <a:t>IMF</a:t>
            </a:r>
            <a:r>
              <a:rPr lang="el-GR" dirty="0" smtClean="0"/>
              <a:t>.</a:t>
            </a:r>
          </a:p>
          <a:p>
            <a:r>
              <a:rPr lang="el-GR" dirty="0" smtClean="0"/>
              <a:t>Γενικά παρατηρούμε την ύπαρξη περισσότερων αστεριών μεγάλης μάζας σε γαλαξίες με έντονη αστρογένεση, μέσω του ιονισμού της μεσοαστρικής ύλης από τους ισχυρούς αστρικούς ανέμους τους και την υπέρβαση εκπομπής στο ερυθρό, κάτι που μας δείχνει την σχέση των 2 φυσικών μεγεθών.</a:t>
            </a:r>
            <a:endParaRPr lang="el-GR" dirty="0"/>
          </a:p>
        </p:txBody>
      </p:sp>
      <p:pic>
        <p:nvPicPr>
          <p:cNvPr id="4" name="Picture 2" descr="Σχετική εικόνα"/>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54778" y="3080084"/>
            <a:ext cx="5037221" cy="3777916"/>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Story of a Star Cluster – Cosmos at Your Doorstep"/>
          <p:cNvPicPr>
            <a:picLocks noChangeAspect="1" noChangeArrowheads="1"/>
          </p:cNvPicPr>
          <p:nvPr/>
        </p:nvPicPr>
        <p:blipFill>
          <a:blip r:embed="rId3" cstate="print"/>
          <a:srcRect/>
          <a:stretch>
            <a:fillRect/>
          </a:stretch>
        </p:blipFill>
        <p:spPr bwMode="auto">
          <a:xfrm>
            <a:off x="0" y="3224463"/>
            <a:ext cx="7063004" cy="3284621"/>
          </a:xfrm>
          <a:prstGeom prst="rect">
            <a:avLst/>
          </a:prstGeom>
          <a:noFill/>
        </p:spPr>
      </p:pic>
    </p:spTree>
    <p:extLst>
      <p:ext uri="{BB962C8B-B14F-4D97-AF65-F5344CB8AC3E}">
        <p14:creationId xmlns="" xmlns:p14="http://schemas.microsoft.com/office/powerpoint/2010/main" val="1006580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1032</Words>
  <Application>Microsoft Office PowerPoint</Application>
  <PresentationFormat>Προσαρμογή</PresentationFormat>
  <Paragraphs>42</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Office Theme</vt:lpstr>
      <vt:lpstr>Διαφάνεια 1</vt:lpstr>
      <vt:lpstr>Διαφάνεια 2</vt:lpstr>
      <vt:lpstr>Τι είναι η IMF (initial mass function, συνιστώσα αρχικής μάζας)</vt:lpstr>
      <vt:lpstr>            Η χρησιμότητα της IMF</vt:lpstr>
      <vt:lpstr>                     Η IMF στον Γαλαξία μας</vt:lpstr>
      <vt:lpstr>                           Η IMF στο νεαρό σύμπαν</vt:lpstr>
      <vt:lpstr>                      Τι είναι η SFR (Star formation rate)</vt:lpstr>
      <vt:lpstr>           Διαφοροποιήσεις της SFR ανάλογα τις συνθήκες </vt:lpstr>
      <vt:lpstr>                 Πως συνδέονται τα 2 μεγέθη</vt:lpstr>
      <vt:lpstr>         Μετρώντας τα αστέρια κατανοούμε το σύμπαν</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IMF vs SFR</dc:title>
  <dc:creator>Λεων Παπασωτηριου</dc:creator>
  <cp:lastModifiedBy>Leon</cp:lastModifiedBy>
  <cp:revision>62</cp:revision>
  <dcterms:created xsi:type="dcterms:W3CDTF">2016-12-13T16:36:24Z</dcterms:created>
  <dcterms:modified xsi:type="dcterms:W3CDTF">2026-02-23T17:00:48Z</dcterms:modified>
</cp:coreProperties>
</file>