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73" r:id="rId7"/>
    <p:sldId id="260" r:id="rId8"/>
    <p:sldId id="262" r:id="rId9"/>
    <p:sldId id="274" r:id="rId10"/>
    <p:sldId id="263" r:id="rId11"/>
    <p:sldId id="282" r:id="rId12"/>
    <p:sldId id="265" r:id="rId13"/>
    <p:sldId id="266" r:id="rId14"/>
    <p:sldId id="267" r:id="rId15"/>
    <p:sldId id="276" r:id="rId16"/>
    <p:sldId id="268" r:id="rId17"/>
    <p:sldId id="278" r:id="rId18"/>
    <p:sldId id="281" r:id="rId19"/>
    <p:sldId id="270" r:id="rId20"/>
    <p:sldId id="279" r:id="rId21"/>
    <p:sldId id="269"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5E9"/>
    <a:srgbClr val="3399FF"/>
    <a:srgbClr val="FFFF66"/>
    <a:srgbClr val="FF0066"/>
    <a:srgbClr val="EBF9F8"/>
    <a:srgbClr val="FF3399"/>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46" autoAdjust="0"/>
  </p:normalViewPr>
  <p:slideViewPr>
    <p:cSldViewPr>
      <p:cViewPr varScale="1">
        <p:scale>
          <a:sx n="78" d="100"/>
          <a:sy n="78" d="100"/>
        </p:scale>
        <p:origin x="-9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9BDDE46-777D-46F6-8434-FFE13DB835B1}" type="datetimeFigureOut">
              <a:rPr lang="el-GR" smtClean="0"/>
              <a:pPr/>
              <a:t>23/2/2026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9ED0EEE9-3B7E-4C19-9478-CF481F1D6EEB}"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DDE46-777D-46F6-8434-FFE13DB835B1}" type="datetimeFigureOut">
              <a:rPr lang="el-GR" smtClean="0"/>
              <a:pPr/>
              <a:t>23/2/2026</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0EEE9-3B7E-4C19-9478-CF481F1D6EEB}"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gif"/><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gif"/><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
            <a:ext cx="9144000" cy="1000107"/>
          </a:xfrm>
          <a:solidFill>
            <a:srgbClr val="00B0F0"/>
          </a:solidFill>
        </p:spPr>
        <p:txBody>
          <a:bodyPr/>
          <a:lstStyle/>
          <a:p>
            <a:r>
              <a:rPr lang="el-GR" dirty="0" smtClean="0"/>
              <a:t>Εκεί που γεννιούνται οι πλανήτες</a:t>
            </a:r>
            <a:endParaRPr lang="el-GR" dirty="0"/>
          </a:p>
        </p:txBody>
      </p:sp>
      <p:sp>
        <p:nvSpPr>
          <p:cNvPr id="3" name="2 - Υπότιτλος"/>
          <p:cNvSpPr>
            <a:spLocks noGrp="1"/>
          </p:cNvSpPr>
          <p:nvPr>
            <p:ph type="subTitle" idx="1"/>
          </p:nvPr>
        </p:nvSpPr>
        <p:spPr>
          <a:xfrm>
            <a:off x="1428728" y="6000768"/>
            <a:ext cx="6343672" cy="857232"/>
          </a:xfrm>
          <a:solidFill>
            <a:schemeClr val="accent2">
              <a:lumMod val="40000"/>
              <a:lumOff val="60000"/>
            </a:schemeClr>
          </a:solidFill>
        </p:spPr>
        <p:txBody>
          <a:bodyPr/>
          <a:lstStyle/>
          <a:p>
            <a:r>
              <a:rPr lang="el-GR" dirty="0" smtClean="0">
                <a:solidFill>
                  <a:schemeClr val="tx1">
                    <a:lumMod val="95000"/>
                    <a:lumOff val="5000"/>
                  </a:schemeClr>
                </a:solidFill>
              </a:rPr>
              <a:t>Οι πρωτοπλανητικοί δίσκοι</a:t>
            </a:r>
            <a:endParaRPr lang="el-GR" dirty="0">
              <a:solidFill>
                <a:schemeClr val="tx1">
                  <a:lumMod val="95000"/>
                  <a:lumOff val="5000"/>
                </a:schemeClr>
              </a:solidFill>
            </a:endParaRPr>
          </a:p>
        </p:txBody>
      </p:sp>
      <p:pic>
        <p:nvPicPr>
          <p:cNvPr id="1026" name="Picture 2" descr="Formation and evolution of the Solar System - Wikipedia"/>
          <p:cNvPicPr>
            <a:picLocks noChangeAspect="1" noChangeArrowheads="1"/>
          </p:cNvPicPr>
          <p:nvPr/>
        </p:nvPicPr>
        <p:blipFill>
          <a:blip r:embed="rId2" cstate="print"/>
          <a:srcRect/>
          <a:stretch>
            <a:fillRect/>
          </a:stretch>
        </p:blipFill>
        <p:spPr bwMode="auto">
          <a:xfrm>
            <a:off x="0" y="1000108"/>
            <a:ext cx="9144000" cy="495993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bg1">
              <a:lumMod val="85000"/>
            </a:schemeClr>
          </a:solidFill>
        </p:spPr>
        <p:txBody>
          <a:bodyPr>
            <a:normAutofit fontScale="90000"/>
          </a:bodyPr>
          <a:lstStyle/>
          <a:p>
            <a:r>
              <a:rPr lang="el-GR" dirty="0" smtClean="0"/>
              <a:t>Οι βραχώδεις πλανήτες</a:t>
            </a:r>
            <a:endParaRPr lang="el-GR" dirty="0"/>
          </a:p>
        </p:txBody>
      </p:sp>
      <p:sp>
        <p:nvSpPr>
          <p:cNvPr id="3" name="2 - Θέση περιεχομένου"/>
          <p:cNvSpPr>
            <a:spLocks noGrp="1"/>
          </p:cNvSpPr>
          <p:nvPr>
            <p:ph idx="1"/>
          </p:nvPr>
        </p:nvSpPr>
        <p:spPr>
          <a:xfrm>
            <a:off x="0" y="476672"/>
            <a:ext cx="5364088" cy="2592288"/>
          </a:xfrm>
          <a:solidFill>
            <a:schemeClr val="bg2"/>
          </a:solidFill>
        </p:spPr>
        <p:txBody>
          <a:bodyPr>
            <a:normAutofit fontScale="70000" lnSpcReduction="20000"/>
          </a:bodyPr>
          <a:lstStyle/>
          <a:p>
            <a:pPr>
              <a:buNone/>
            </a:pPr>
            <a:r>
              <a:rPr lang="el-GR" dirty="0" smtClean="0"/>
              <a:t>Έχουν αρκετή μάζα ώστε να κυριαρχήσουν στην τροχιά τους. </a:t>
            </a:r>
            <a:endParaRPr lang="el-GR" dirty="0" smtClean="0"/>
          </a:p>
          <a:p>
            <a:pPr>
              <a:buNone/>
            </a:pPr>
            <a:r>
              <a:rPr lang="el-GR" dirty="0" smtClean="0"/>
              <a:t>Μερικοί </a:t>
            </a:r>
            <a:r>
              <a:rPr lang="el-GR" dirty="0" smtClean="0"/>
              <a:t>μπορούν να συγκρατήσουν ατμόσφαιρα.</a:t>
            </a:r>
            <a:endParaRPr lang="en-GB" dirty="0" smtClean="0"/>
          </a:p>
          <a:p>
            <a:pPr>
              <a:buNone/>
            </a:pPr>
            <a:r>
              <a:rPr lang="el-GR" dirty="0" smtClean="0"/>
              <a:t>Μόλις δημιουργηθεί ένα πλήθος πλανητοειδών σε έναν δίσκο, η εξέλιξή τους κυριαρχείται από τις βαρυτικές αλληλεπιδράσεις. </a:t>
            </a:r>
          </a:p>
        </p:txBody>
      </p:sp>
      <p:sp>
        <p:nvSpPr>
          <p:cNvPr id="20482" name="AutoShape 2" descr="Protoplanetary discs in the ALMA e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0242" name="Picture 2" descr="The formation of Jupiter by hybrid pebble-planetesimal accretion"/>
          <p:cNvPicPr>
            <a:picLocks noChangeAspect="1" noChangeArrowheads="1"/>
          </p:cNvPicPr>
          <p:nvPr/>
        </p:nvPicPr>
        <p:blipFill>
          <a:blip r:embed="rId2" cstate="print"/>
          <a:srcRect/>
          <a:stretch>
            <a:fillRect/>
          </a:stretch>
        </p:blipFill>
        <p:spPr bwMode="auto">
          <a:xfrm>
            <a:off x="5508104" y="476672"/>
            <a:ext cx="3635896" cy="4045576"/>
          </a:xfrm>
          <a:prstGeom prst="rect">
            <a:avLst/>
          </a:prstGeom>
          <a:noFill/>
        </p:spPr>
      </p:pic>
      <p:pic>
        <p:nvPicPr>
          <p:cNvPr id="10244" name="Picture 4" descr="Growth of Planetary Embryos: Conserving Mass During Planet Formation in the  Oligarchic Growth Stage"/>
          <p:cNvPicPr>
            <a:picLocks noChangeAspect="1" noChangeArrowheads="1"/>
          </p:cNvPicPr>
          <p:nvPr/>
        </p:nvPicPr>
        <p:blipFill>
          <a:blip r:embed="rId3" cstate="print"/>
          <a:srcRect/>
          <a:stretch>
            <a:fillRect/>
          </a:stretch>
        </p:blipFill>
        <p:spPr bwMode="auto">
          <a:xfrm>
            <a:off x="0" y="3068960"/>
            <a:ext cx="5500216" cy="3789040"/>
          </a:xfrm>
          <a:prstGeom prst="rect">
            <a:avLst/>
          </a:prstGeom>
          <a:noFill/>
        </p:spPr>
      </p:pic>
      <p:sp>
        <p:nvSpPr>
          <p:cNvPr id="8" name="7 - TextBox"/>
          <p:cNvSpPr txBox="1"/>
          <p:nvPr/>
        </p:nvSpPr>
        <p:spPr>
          <a:xfrm>
            <a:off x="5508104" y="4642009"/>
            <a:ext cx="3635896" cy="2215991"/>
          </a:xfrm>
          <a:prstGeom prst="rect">
            <a:avLst/>
          </a:prstGeom>
          <a:solidFill>
            <a:srgbClr val="FBF5E9"/>
          </a:solidFill>
        </p:spPr>
        <p:txBody>
          <a:bodyPr wrap="square" rtlCol="0">
            <a:spAutoFit/>
          </a:bodyPr>
          <a:lstStyle/>
          <a:p>
            <a:r>
              <a:rPr lang="el-GR" sz="2000" dirty="0" smtClean="0">
                <a:solidFill>
                  <a:srgbClr val="FF0000"/>
                </a:solidFill>
              </a:rPr>
              <a:t>Η ανάπτυξη των σωμάτων σε πλανήτες συμβαίνει μέσω των συγκρούσεων πλανητοειδών , αλλά βασικά την συσσώρευση μικρότερων σωμάτων (</a:t>
            </a:r>
            <a:r>
              <a:rPr lang="en-GB" sz="2000" dirty="0" smtClean="0">
                <a:solidFill>
                  <a:srgbClr val="FF0000"/>
                </a:solidFill>
              </a:rPr>
              <a:t>pebble accretion</a:t>
            </a:r>
            <a:r>
              <a:rPr lang="el-GR" sz="2000" dirty="0" smtClean="0">
                <a:solidFill>
                  <a:srgbClr val="FF0000"/>
                </a:solidFill>
              </a:rPr>
              <a:t>). </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a:solidFill>
            <a:schemeClr val="bg2">
              <a:lumMod val="75000"/>
            </a:schemeClr>
          </a:solidFill>
        </p:spPr>
        <p:txBody>
          <a:bodyPr>
            <a:normAutofit fontScale="90000"/>
          </a:bodyPr>
          <a:lstStyle/>
          <a:p>
            <a:r>
              <a:rPr lang="el-GR" dirty="0" smtClean="0"/>
              <a:t>Οι σημερινοί αστεροειδείς</a:t>
            </a:r>
            <a:endParaRPr lang="el-GR" dirty="0"/>
          </a:p>
        </p:txBody>
      </p:sp>
      <p:sp>
        <p:nvSpPr>
          <p:cNvPr id="3" name="2 - Θέση περιεχομένου"/>
          <p:cNvSpPr>
            <a:spLocks noGrp="1"/>
          </p:cNvSpPr>
          <p:nvPr>
            <p:ph idx="1"/>
          </p:nvPr>
        </p:nvSpPr>
        <p:spPr>
          <a:xfrm>
            <a:off x="0" y="620688"/>
            <a:ext cx="3275856" cy="6237312"/>
          </a:xfrm>
          <a:solidFill>
            <a:schemeClr val="bg1">
              <a:lumMod val="85000"/>
            </a:schemeClr>
          </a:solidFill>
        </p:spPr>
        <p:txBody>
          <a:bodyPr>
            <a:normAutofit fontScale="92500"/>
          </a:bodyPr>
          <a:lstStyle/>
          <a:p>
            <a:r>
              <a:rPr lang="el-GR" dirty="0" smtClean="0"/>
              <a:t>Πρόκειται για σώματα που δεν συσσώρευσαν αρκετή μάζα ώστε να γίνουν πλανήτες.</a:t>
            </a:r>
          </a:p>
          <a:p>
            <a:r>
              <a:rPr lang="el-GR" dirty="0" smtClean="0"/>
              <a:t>Η συνολική μάζα της ζώνης των αστεροειδών στο ηλιακό μας σύστημα </a:t>
            </a:r>
            <a:r>
              <a:rPr lang="el-GR" dirty="0" smtClean="0"/>
              <a:t>είναι μόλις  </a:t>
            </a:r>
            <a:r>
              <a:rPr lang="el-GR" dirty="0" smtClean="0"/>
              <a:t>0,5 % της μάζας της Γης.</a:t>
            </a:r>
            <a:endParaRPr lang="el-GR" dirty="0"/>
          </a:p>
        </p:txBody>
      </p:sp>
      <p:pic>
        <p:nvPicPr>
          <p:cNvPr id="37890" name="Picture 2"/>
          <p:cNvPicPr>
            <a:picLocks noChangeAspect="1" noChangeArrowheads="1"/>
          </p:cNvPicPr>
          <p:nvPr/>
        </p:nvPicPr>
        <p:blipFill>
          <a:blip r:embed="rId2" cstate="print"/>
          <a:srcRect/>
          <a:stretch>
            <a:fillRect/>
          </a:stretch>
        </p:blipFill>
        <p:spPr bwMode="auto">
          <a:xfrm>
            <a:off x="3266693" y="692696"/>
            <a:ext cx="5877307" cy="57332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a:solidFill>
            <a:schemeClr val="accent4">
              <a:lumMod val="20000"/>
              <a:lumOff val="80000"/>
            </a:schemeClr>
          </a:solidFill>
        </p:spPr>
        <p:txBody>
          <a:bodyPr>
            <a:normAutofit fontScale="90000"/>
          </a:bodyPr>
          <a:lstStyle/>
          <a:p>
            <a:r>
              <a:rPr lang="el-GR" dirty="0" smtClean="0"/>
              <a:t>Οι αέριοι γίγαντες</a:t>
            </a:r>
            <a:endParaRPr lang="el-GR" dirty="0"/>
          </a:p>
        </p:txBody>
      </p:sp>
      <p:sp>
        <p:nvSpPr>
          <p:cNvPr id="3" name="2 - Θέση περιεχομένου"/>
          <p:cNvSpPr>
            <a:spLocks noGrp="1"/>
          </p:cNvSpPr>
          <p:nvPr>
            <p:ph idx="1"/>
          </p:nvPr>
        </p:nvSpPr>
        <p:spPr>
          <a:xfrm>
            <a:off x="0" y="404665"/>
            <a:ext cx="9144000" cy="2808312"/>
          </a:xfrm>
          <a:solidFill>
            <a:schemeClr val="accent6">
              <a:lumMod val="20000"/>
              <a:lumOff val="80000"/>
            </a:schemeClr>
          </a:solidFill>
        </p:spPr>
        <p:txBody>
          <a:bodyPr>
            <a:normAutofit fontScale="70000" lnSpcReduction="20000"/>
          </a:bodyPr>
          <a:lstStyle/>
          <a:p>
            <a:r>
              <a:rPr lang="el-GR" dirty="0" smtClean="0"/>
              <a:t>Για να δημιουργηθούν πλανήτες μεγέθους του Δία πρέπει να δημιουργηθούν &lt;σούπερ Γαίες&gt;, βραχώδεις πλανήτες με 10 φορές τη μάζα της Γης.</a:t>
            </a:r>
          </a:p>
          <a:p>
            <a:r>
              <a:rPr lang="el-GR" dirty="0" smtClean="0"/>
              <a:t>Αυτοί έχουν αρκετή βαρύτητα ώστε να συσσωρεύσουν πολύ αέριο γύρω τους, φτάνοντας τις εκατοντάδες γήινες μάζες.</a:t>
            </a:r>
            <a:endParaRPr lang="en-GB" dirty="0" smtClean="0"/>
          </a:p>
          <a:p>
            <a:r>
              <a:rPr lang="el-GR" dirty="0" smtClean="0"/>
              <a:t>Αυτό συμβαίνει στην απόσταση από το αστέρι, όπου το νερό παγώνει (όριο του χιονιού</a:t>
            </a:r>
            <a:r>
              <a:rPr lang="el-GR" dirty="0" smtClean="0"/>
              <a:t>).</a:t>
            </a:r>
          </a:p>
          <a:p>
            <a:r>
              <a:rPr lang="el-GR" dirty="0" smtClean="0"/>
              <a:t>Εκεί οι συνθήκες επιτρέπουν την δημιουργία πλανητών σαν τον Δία και τον Κρόνο.</a:t>
            </a:r>
            <a:endParaRPr lang="el-GR" dirty="0"/>
          </a:p>
        </p:txBody>
      </p:sp>
      <p:pic>
        <p:nvPicPr>
          <p:cNvPr id="22530" name="Picture 2" descr="ALMA spots what may be the very first stages of planetary formation |  Astronomy.com"/>
          <p:cNvPicPr>
            <a:picLocks noChangeAspect="1" noChangeArrowheads="1"/>
          </p:cNvPicPr>
          <p:nvPr/>
        </p:nvPicPr>
        <p:blipFill>
          <a:blip r:embed="rId2" cstate="print"/>
          <a:srcRect/>
          <a:stretch>
            <a:fillRect/>
          </a:stretch>
        </p:blipFill>
        <p:spPr bwMode="auto">
          <a:xfrm>
            <a:off x="5508104" y="3222104"/>
            <a:ext cx="3635896" cy="3635896"/>
          </a:xfrm>
          <a:prstGeom prst="rect">
            <a:avLst/>
          </a:prstGeom>
          <a:noFill/>
        </p:spPr>
      </p:pic>
      <p:pic>
        <p:nvPicPr>
          <p:cNvPr id="22532" name="Picture 4" descr="Fossilized condensation lines in the Solar System protoplanetary disk -  ScienceDirect"/>
          <p:cNvPicPr>
            <a:picLocks noChangeAspect="1" noChangeArrowheads="1"/>
          </p:cNvPicPr>
          <p:nvPr/>
        </p:nvPicPr>
        <p:blipFill>
          <a:blip r:embed="rId3" cstate="print"/>
          <a:srcRect/>
          <a:stretch>
            <a:fillRect/>
          </a:stretch>
        </p:blipFill>
        <p:spPr bwMode="auto">
          <a:xfrm>
            <a:off x="0" y="3212976"/>
            <a:ext cx="5364088" cy="36450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rgbClr val="FFFF66"/>
          </a:solidFill>
        </p:spPr>
        <p:txBody>
          <a:bodyPr>
            <a:normAutofit fontScale="90000"/>
          </a:bodyPr>
          <a:lstStyle/>
          <a:p>
            <a:r>
              <a:rPr lang="el-GR" dirty="0" smtClean="0"/>
              <a:t>Όταν ο δίσκος γεράσει</a:t>
            </a:r>
            <a:endParaRPr lang="el-GR" dirty="0"/>
          </a:p>
        </p:txBody>
      </p:sp>
      <p:sp>
        <p:nvSpPr>
          <p:cNvPr id="3" name="2 - Θέση περιεχομένου"/>
          <p:cNvSpPr>
            <a:spLocks noGrp="1"/>
          </p:cNvSpPr>
          <p:nvPr>
            <p:ph idx="1"/>
          </p:nvPr>
        </p:nvSpPr>
        <p:spPr>
          <a:xfrm>
            <a:off x="3779912" y="476672"/>
            <a:ext cx="5364088" cy="2643205"/>
          </a:xfrm>
          <a:solidFill>
            <a:schemeClr val="bg2">
              <a:lumMod val="90000"/>
            </a:schemeClr>
          </a:solidFill>
        </p:spPr>
        <p:txBody>
          <a:bodyPr>
            <a:normAutofit fontScale="85000" lnSpcReduction="20000"/>
          </a:bodyPr>
          <a:lstStyle/>
          <a:p>
            <a:r>
              <a:rPr lang="el-GR" dirty="0" smtClean="0"/>
              <a:t>Το αέριο και η </a:t>
            </a:r>
            <a:r>
              <a:rPr lang="el-GR" dirty="0" smtClean="0"/>
              <a:t>σκόνη του δίσκου </a:t>
            </a:r>
            <a:r>
              <a:rPr lang="el-GR" dirty="0" smtClean="0"/>
              <a:t>απομακρύνονται από την αστρική ακτινοβολία</a:t>
            </a:r>
            <a:r>
              <a:rPr lang="en-GB" dirty="0" smtClean="0"/>
              <a:t> </a:t>
            </a:r>
            <a:r>
              <a:rPr lang="el-GR" dirty="0" smtClean="0"/>
              <a:t>(και την ακτινοβολία άλλων αστεριών).</a:t>
            </a:r>
          </a:p>
          <a:p>
            <a:r>
              <a:rPr lang="el-GR" dirty="0" smtClean="0"/>
              <a:t> Οι πλανήτες συσσωρεύουν τα υπολείμματα σκόνης και αερίου (στις τροχιές τους).</a:t>
            </a:r>
            <a:endParaRPr lang="el-GR" dirty="0"/>
          </a:p>
        </p:txBody>
      </p:sp>
      <p:pic>
        <p:nvPicPr>
          <p:cNvPr id="1026" name="Picture 2" descr="Chapter 9. Young stellar objects"/>
          <p:cNvPicPr>
            <a:picLocks noChangeAspect="1" noChangeArrowheads="1"/>
          </p:cNvPicPr>
          <p:nvPr/>
        </p:nvPicPr>
        <p:blipFill>
          <a:blip r:embed="rId2" cstate="print"/>
          <a:srcRect/>
          <a:stretch>
            <a:fillRect/>
          </a:stretch>
        </p:blipFill>
        <p:spPr bwMode="auto">
          <a:xfrm>
            <a:off x="3929058" y="3429659"/>
            <a:ext cx="5214942" cy="3428342"/>
          </a:xfrm>
          <a:prstGeom prst="rect">
            <a:avLst/>
          </a:prstGeom>
          <a:noFill/>
        </p:spPr>
      </p:pic>
      <p:pic>
        <p:nvPicPr>
          <p:cNvPr id="1030" name="Picture 6" descr="Protostars | Landmarks of the ISM"/>
          <p:cNvPicPr>
            <a:picLocks noChangeAspect="1" noChangeArrowheads="1"/>
          </p:cNvPicPr>
          <p:nvPr/>
        </p:nvPicPr>
        <p:blipFill>
          <a:blip r:embed="rId3" cstate="print"/>
          <a:srcRect/>
          <a:stretch>
            <a:fillRect/>
          </a:stretch>
        </p:blipFill>
        <p:spPr bwMode="auto">
          <a:xfrm>
            <a:off x="0" y="2060847"/>
            <a:ext cx="3851920" cy="4797153"/>
          </a:xfrm>
          <a:prstGeom prst="rect">
            <a:avLst/>
          </a:prstGeom>
          <a:noFill/>
        </p:spPr>
      </p:pic>
      <p:sp>
        <p:nvSpPr>
          <p:cNvPr id="6" name="5 - Ορθογώνιο"/>
          <p:cNvSpPr/>
          <p:nvPr/>
        </p:nvSpPr>
        <p:spPr>
          <a:xfrm>
            <a:off x="0" y="476673"/>
            <a:ext cx="3779912" cy="1323439"/>
          </a:xfrm>
          <a:prstGeom prst="rect">
            <a:avLst/>
          </a:prstGeom>
        </p:spPr>
        <p:txBody>
          <a:bodyPr wrap="square">
            <a:spAutoFit/>
          </a:bodyPr>
          <a:lstStyle/>
          <a:p>
            <a:r>
              <a:rPr lang="el-GR" sz="2000" dirty="0" smtClean="0">
                <a:solidFill>
                  <a:srgbClr val="FF0000"/>
                </a:solidFill>
              </a:rPr>
              <a:t>Ο δίσκος σταδιακά καταστρέφεται μόλις παύσει να εμπλουτίζεται από το αρχικό νεφέλωμα</a:t>
            </a:r>
            <a:r>
              <a:rPr lang="en-US" sz="2000" dirty="0" smtClean="0">
                <a:solidFill>
                  <a:srgbClr val="FF0000"/>
                </a:solidFill>
              </a:rPr>
              <a:t> (</a:t>
            </a:r>
            <a:r>
              <a:rPr lang="el-GR" sz="2000" dirty="0" smtClean="0">
                <a:solidFill>
                  <a:srgbClr val="FF0000"/>
                </a:solidFill>
              </a:rPr>
              <a:t>πρωτοαστέρι </a:t>
            </a:r>
            <a:r>
              <a:rPr lang="en-US" sz="2000" dirty="0" smtClean="0">
                <a:solidFill>
                  <a:srgbClr val="FF0000"/>
                </a:solidFill>
              </a:rPr>
              <a:t>Class II, III)</a:t>
            </a:r>
            <a:r>
              <a:rPr lang="el-GR" sz="2000" dirty="0" smtClean="0">
                <a:solidFill>
                  <a:srgbClr val="FF00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FF0000"/>
          </a:solidFill>
        </p:spPr>
        <p:txBody>
          <a:bodyPr>
            <a:normAutofit fontScale="90000"/>
          </a:bodyPr>
          <a:lstStyle/>
          <a:p>
            <a:r>
              <a:rPr lang="el-GR" dirty="0" smtClean="0"/>
              <a:t>Τα συντρίμμια</a:t>
            </a:r>
            <a:endParaRPr lang="el-GR" dirty="0"/>
          </a:p>
        </p:txBody>
      </p:sp>
      <p:sp>
        <p:nvSpPr>
          <p:cNvPr id="3" name="2 - Θέση περιεχομένου"/>
          <p:cNvSpPr>
            <a:spLocks noGrp="1"/>
          </p:cNvSpPr>
          <p:nvPr>
            <p:ph idx="1"/>
          </p:nvPr>
        </p:nvSpPr>
        <p:spPr>
          <a:xfrm>
            <a:off x="0" y="548680"/>
            <a:ext cx="3347864" cy="6309320"/>
          </a:xfrm>
          <a:solidFill>
            <a:schemeClr val="bg2"/>
          </a:solidFill>
        </p:spPr>
        <p:txBody>
          <a:bodyPr>
            <a:normAutofit fontScale="70000" lnSpcReduction="20000"/>
          </a:bodyPr>
          <a:lstStyle/>
          <a:p>
            <a:pPr>
              <a:buNone/>
            </a:pPr>
            <a:endParaRPr lang="en-GB" dirty="0" smtClean="0"/>
          </a:p>
          <a:p>
            <a:r>
              <a:rPr lang="el-GR" dirty="0" smtClean="0"/>
              <a:t>Οι πρωτοπλανητικοί δίσκοι χωρίζονται σε πρωτογενείς (</a:t>
            </a:r>
            <a:r>
              <a:rPr lang="en-US" dirty="0" smtClean="0"/>
              <a:t>primordial</a:t>
            </a:r>
            <a:r>
              <a:rPr lang="el-GR" dirty="0" smtClean="0"/>
              <a:t>), όπου η σκόνη είναι κατανεμημένη στο αέριο του δίσκου, και θραυσμάτων (</a:t>
            </a:r>
            <a:r>
              <a:rPr lang="en-US" dirty="0" smtClean="0"/>
              <a:t>debris</a:t>
            </a:r>
            <a:r>
              <a:rPr lang="el-GR" dirty="0" smtClean="0"/>
              <a:t>), όπου η σκόνη έχει σχηματίσει μεγαλύτερα σώματα και έχει διαχωριστεί από το αέριο (δεν ανιχνεύουμε πια αέριο στον δίσκο). </a:t>
            </a:r>
          </a:p>
          <a:p>
            <a:r>
              <a:rPr lang="el-GR" dirty="0" smtClean="0"/>
              <a:t>Η </a:t>
            </a:r>
            <a:r>
              <a:rPr lang="el-GR" dirty="0" smtClean="0"/>
              <a:t>υπέρβαση </a:t>
            </a:r>
            <a:r>
              <a:rPr lang="el-GR" dirty="0" smtClean="0"/>
              <a:t>της εκπομπής στο υπέρυθρο μας δείχνει την εξέλιξη του δίσκου. </a:t>
            </a:r>
          </a:p>
          <a:p>
            <a:pPr>
              <a:buNone/>
            </a:pPr>
            <a:endParaRPr lang="el-GR" dirty="0"/>
          </a:p>
        </p:txBody>
      </p:sp>
      <p:pic>
        <p:nvPicPr>
          <p:cNvPr id="24578" name="Picture 2" descr="Debris disk - Wikipedia"/>
          <p:cNvPicPr>
            <a:picLocks noChangeAspect="1" noChangeArrowheads="1"/>
          </p:cNvPicPr>
          <p:nvPr/>
        </p:nvPicPr>
        <p:blipFill>
          <a:blip r:embed="rId2" cstate="print"/>
          <a:srcRect/>
          <a:stretch>
            <a:fillRect/>
          </a:stretch>
        </p:blipFill>
        <p:spPr bwMode="auto">
          <a:xfrm>
            <a:off x="3892353" y="548680"/>
            <a:ext cx="5251647" cy="3507872"/>
          </a:xfrm>
          <a:prstGeom prst="rect">
            <a:avLst/>
          </a:prstGeom>
          <a:noFill/>
        </p:spPr>
      </p:pic>
      <p:pic>
        <p:nvPicPr>
          <p:cNvPr id="24580" name="Picture 4" descr="R.P. WISE Disks"/>
          <p:cNvPicPr>
            <a:picLocks noChangeAspect="1" noChangeArrowheads="1"/>
          </p:cNvPicPr>
          <p:nvPr/>
        </p:nvPicPr>
        <p:blipFill>
          <a:blip r:embed="rId3" cstate="print"/>
          <a:srcRect/>
          <a:stretch>
            <a:fillRect/>
          </a:stretch>
        </p:blipFill>
        <p:spPr bwMode="auto">
          <a:xfrm>
            <a:off x="3779912" y="4149080"/>
            <a:ext cx="4789477" cy="27089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bg2">
              <a:lumMod val="75000"/>
            </a:schemeClr>
          </a:solidFill>
        </p:spPr>
        <p:txBody>
          <a:bodyPr>
            <a:normAutofit fontScale="90000"/>
          </a:bodyPr>
          <a:lstStyle/>
          <a:p>
            <a:r>
              <a:rPr lang="el-GR" dirty="0" smtClean="0"/>
              <a:t>Μεγάλες συγκρούσεις- πολύ σκόνη</a:t>
            </a:r>
            <a:endParaRPr lang="el-GR" dirty="0"/>
          </a:p>
        </p:txBody>
      </p:sp>
      <p:sp>
        <p:nvSpPr>
          <p:cNvPr id="3" name="2 - Θέση περιεχομένου"/>
          <p:cNvSpPr>
            <a:spLocks noGrp="1"/>
          </p:cNvSpPr>
          <p:nvPr>
            <p:ph idx="1"/>
          </p:nvPr>
        </p:nvSpPr>
        <p:spPr>
          <a:xfrm>
            <a:off x="0" y="476672"/>
            <a:ext cx="9144000" cy="1224136"/>
          </a:xfrm>
          <a:solidFill>
            <a:schemeClr val="bg2">
              <a:lumMod val="90000"/>
            </a:schemeClr>
          </a:solidFill>
        </p:spPr>
        <p:txBody>
          <a:bodyPr>
            <a:normAutofit fontScale="47500" lnSpcReduction="20000"/>
          </a:bodyPr>
          <a:lstStyle/>
          <a:p>
            <a:r>
              <a:rPr lang="el-GR" dirty="0" smtClean="0"/>
              <a:t>Η σκόνη δεν μπορεί να διατηρηθεί για μεγάλο χρονικό διάστημα γύρω από ένα αστέρι. </a:t>
            </a:r>
            <a:r>
              <a:rPr lang="el-GR" dirty="0" smtClean="0"/>
              <a:t>Οι </a:t>
            </a:r>
            <a:r>
              <a:rPr lang="el-GR" dirty="0" smtClean="0"/>
              <a:t>μικροί κόκκοι θα απομακρυνθούν μέσω της πίεσης της ακτινοβολίας ενώ οι μεγαλύτεροι θα απολέσουν στροφορμή και θα πέσουν στο αστέρι. </a:t>
            </a:r>
          </a:p>
          <a:p>
            <a:r>
              <a:rPr lang="el-GR" dirty="0" smtClean="0"/>
              <a:t>Έτσι η σκόνη πρέπει να ανανεώνεται σε αυτούς τους δίσκους, και να προέρχεται από </a:t>
            </a:r>
            <a:r>
              <a:rPr lang="el-GR" dirty="0" smtClean="0"/>
              <a:t>συγκρούσεις ανάμεσα σε μεγαλύτερα </a:t>
            </a:r>
            <a:r>
              <a:rPr lang="el-GR" dirty="0" smtClean="0"/>
              <a:t>σώματα. </a:t>
            </a:r>
            <a:endParaRPr lang="el-GR" dirty="0"/>
          </a:p>
        </p:txBody>
      </p:sp>
      <p:pic>
        <p:nvPicPr>
          <p:cNvPr id="5122" name="Picture 2" descr="Signposts of Planet Formation &amp; Destruction | astrobites"/>
          <p:cNvPicPr>
            <a:picLocks noChangeAspect="1" noChangeArrowheads="1"/>
          </p:cNvPicPr>
          <p:nvPr/>
        </p:nvPicPr>
        <p:blipFill>
          <a:blip r:embed="rId2" cstate="print"/>
          <a:srcRect/>
          <a:stretch>
            <a:fillRect/>
          </a:stretch>
        </p:blipFill>
        <p:spPr bwMode="auto">
          <a:xfrm>
            <a:off x="0" y="1712975"/>
            <a:ext cx="9144000" cy="5145025"/>
          </a:xfrm>
          <a:prstGeom prst="rect">
            <a:avLst/>
          </a:prstGeom>
          <a:noFill/>
        </p:spPr>
      </p:pic>
      <p:sp>
        <p:nvSpPr>
          <p:cNvPr id="5126" name="AutoShape 6" descr="Collisions generate gas in debris disks | NAOJ: National Astronomical  Observatory of Japan - Engl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8" name="Picture 8" descr="Collisions generate gas in debris disks | NAOJ: National Astronomical  Observatory of Japan - English"/>
          <p:cNvPicPr>
            <a:picLocks noChangeAspect="1" noChangeArrowheads="1"/>
          </p:cNvPicPr>
          <p:nvPr/>
        </p:nvPicPr>
        <p:blipFill>
          <a:blip r:embed="rId3" cstate="print"/>
          <a:srcRect/>
          <a:stretch>
            <a:fillRect/>
          </a:stretch>
        </p:blipFill>
        <p:spPr bwMode="auto">
          <a:xfrm>
            <a:off x="0" y="1772816"/>
            <a:ext cx="2555776" cy="25557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14356"/>
          </a:xfrm>
          <a:solidFill>
            <a:srgbClr val="3399FF"/>
          </a:solidFill>
        </p:spPr>
        <p:txBody>
          <a:bodyPr>
            <a:normAutofit fontScale="90000"/>
          </a:bodyPr>
          <a:lstStyle/>
          <a:p>
            <a:r>
              <a:rPr lang="el-GR" dirty="0" smtClean="0"/>
              <a:t>Πλανήτες- μετανάστες</a:t>
            </a:r>
            <a:endParaRPr lang="el-GR" dirty="0"/>
          </a:p>
        </p:txBody>
      </p:sp>
      <p:sp>
        <p:nvSpPr>
          <p:cNvPr id="3" name="2 - Θέση περιεχομένου"/>
          <p:cNvSpPr>
            <a:spLocks noGrp="1"/>
          </p:cNvSpPr>
          <p:nvPr>
            <p:ph idx="1"/>
          </p:nvPr>
        </p:nvSpPr>
        <p:spPr>
          <a:xfrm rot="10800000" flipV="1">
            <a:off x="3635896" y="4509120"/>
            <a:ext cx="5508104" cy="2348880"/>
          </a:xfrm>
          <a:solidFill>
            <a:schemeClr val="bg2">
              <a:lumMod val="90000"/>
            </a:schemeClr>
          </a:solidFill>
        </p:spPr>
        <p:txBody>
          <a:bodyPr>
            <a:normAutofit fontScale="62500" lnSpcReduction="20000"/>
          </a:bodyPr>
          <a:lstStyle/>
          <a:p>
            <a:r>
              <a:rPr lang="el-GR" dirty="0" smtClean="0"/>
              <a:t>Οι μεγάλοι αέριοι πλανήτες σχηματίζονται μακριά από το αστέρι τους.</a:t>
            </a:r>
          </a:p>
          <a:p>
            <a:r>
              <a:rPr lang="el-GR" dirty="0" smtClean="0"/>
              <a:t>Όμως σε πολλά άλλα αστέρια παρατηρούμε αέριους πλανήτες σε πολύ στενές τροχιές, ακόμα και στενότερες από τη τροχιά του Ερμή.</a:t>
            </a:r>
          </a:p>
          <a:p>
            <a:r>
              <a:rPr lang="el-GR" dirty="0" smtClean="0"/>
              <a:t>Πιστεύουμε ότι αυτοί οι αέριοι πλανήτες μετανάστευσαν προς το εσωτερικό των πλανητικών συστημάτων τους.</a:t>
            </a:r>
          </a:p>
        </p:txBody>
      </p:sp>
      <p:pic>
        <p:nvPicPr>
          <p:cNvPr id="26628" name="Picture 4" descr="inward orbital migration"/>
          <p:cNvPicPr>
            <a:picLocks noChangeAspect="1" noChangeArrowheads="1"/>
          </p:cNvPicPr>
          <p:nvPr/>
        </p:nvPicPr>
        <p:blipFill>
          <a:blip r:embed="rId2" cstate="print"/>
          <a:srcRect/>
          <a:stretch>
            <a:fillRect/>
          </a:stretch>
        </p:blipFill>
        <p:spPr bwMode="auto">
          <a:xfrm>
            <a:off x="-1" y="3573017"/>
            <a:ext cx="3649981" cy="3284984"/>
          </a:xfrm>
          <a:prstGeom prst="rect">
            <a:avLst/>
          </a:prstGeom>
          <a:noFill/>
        </p:spPr>
      </p:pic>
      <p:pic>
        <p:nvPicPr>
          <p:cNvPr id="6146" name="Picture 2" descr="Wasp-12b: a hot Jupiter – planetplanet"/>
          <p:cNvPicPr>
            <a:picLocks noChangeAspect="1" noChangeArrowheads="1"/>
          </p:cNvPicPr>
          <p:nvPr/>
        </p:nvPicPr>
        <p:blipFill>
          <a:blip r:embed="rId3" cstate="print"/>
          <a:srcRect/>
          <a:stretch>
            <a:fillRect/>
          </a:stretch>
        </p:blipFill>
        <p:spPr bwMode="auto">
          <a:xfrm>
            <a:off x="3995937" y="692696"/>
            <a:ext cx="5148064" cy="3744416"/>
          </a:xfrm>
          <a:prstGeom prst="rect">
            <a:avLst/>
          </a:prstGeom>
          <a:noFill/>
        </p:spPr>
      </p:pic>
      <p:sp>
        <p:nvSpPr>
          <p:cNvPr id="7" name="6 - Ορθογώνιο"/>
          <p:cNvSpPr/>
          <p:nvPr/>
        </p:nvSpPr>
        <p:spPr>
          <a:xfrm>
            <a:off x="0" y="692696"/>
            <a:ext cx="3635896" cy="2308324"/>
          </a:xfrm>
          <a:prstGeom prst="rect">
            <a:avLst/>
          </a:prstGeom>
        </p:spPr>
        <p:txBody>
          <a:bodyPr wrap="square">
            <a:spAutoFit/>
          </a:bodyPr>
          <a:lstStyle/>
          <a:p>
            <a:r>
              <a:rPr lang="el-GR" dirty="0" smtClean="0"/>
              <a:t> </a:t>
            </a:r>
            <a:r>
              <a:rPr lang="el-GR" dirty="0" smtClean="0">
                <a:solidFill>
                  <a:srgbClr val="FF0000"/>
                </a:solidFill>
              </a:rPr>
              <a:t>Μόλις ένας πλανήτης αποκτήσει μεγάλη μάζα, μπορεί να συσσωρεύσει αρκετό αέριο</a:t>
            </a:r>
            <a:r>
              <a:rPr lang="en-US" dirty="0" smtClean="0">
                <a:solidFill>
                  <a:srgbClr val="FF0000"/>
                </a:solidFill>
              </a:rPr>
              <a:t>.</a:t>
            </a:r>
            <a:r>
              <a:rPr lang="el-GR" dirty="0" smtClean="0">
                <a:solidFill>
                  <a:srgbClr val="FF0000"/>
                </a:solidFill>
              </a:rPr>
              <a:t> </a:t>
            </a:r>
            <a:endParaRPr lang="en-US" dirty="0" smtClean="0">
              <a:solidFill>
                <a:srgbClr val="FF0000"/>
              </a:solidFill>
            </a:endParaRPr>
          </a:p>
          <a:p>
            <a:r>
              <a:rPr lang="el-GR" dirty="0" smtClean="0">
                <a:solidFill>
                  <a:srgbClr val="FF0000"/>
                </a:solidFill>
              </a:rPr>
              <a:t>Αυτή η συσσώρευση αερίου μπορεί να έχει ως αποτέλεσμα την ανταλλαγή στροφορμής με τον δίσκο (μετανάστευση του πλανήτη στον δίσκο). </a:t>
            </a:r>
            <a:endParaRPr lang="el-GR"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rgbClr val="FFC000"/>
          </a:solidFill>
        </p:spPr>
        <p:txBody>
          <a:bodyPr>
            <a:noAutofit/>
          </a:bodyPr>
          <a:lstStyle/>
          <a:p>
            <a:r>
              <a:rPr lang="el-GR" sz="3600" dirty="0" smtClean="0"/>
              <a:t>Με το </a:t>
            </a:r>
            <a:r>
              <a:rPr lang="en-GB" sz="3600" dirty="0" smtClean="0"/>
              <a:t>ALMA</a:t>
            </a:r>
            <a:r>
              <a:rPr lang="el-GR" sz="3600" dirty="0" smtClean="0"/>
              <a:t> βλέπουμε να γεννιούνται αστέρια</a:t>
            </a:r>
            <a:endParaRPr lang="el-GR" sz="3600" dirty="0"/>
          </a:p>
        </p:txBody>
      </p:sp>
      <p:sp>
        <p:nvSpPr>
          <p:cNvPr id="3" name="2 - Θέση περιεχομένου"/>
          <p:cNvSpPr>
            <a:spLocks noGrp="1"/>
          </p:cNvSpPr>
          <p:nvPr>
            <p:ph idx="1"/>
          </p:nvPr>
        </p:nvSpPr>
        <p:spPr>
          <a:xfrm>
            <a:off x="0" y="476672"/>
            <a:ext cx="9144000" cy="720080"/>
          </a:xfrm>
          <a:solidFill>
            <a:srgbClr val="FFCC66"/>
          </a:solidFill>
        </p:spPr>
        <p:txBody>
          <a:bodyPr>
            <a:normAutofit fontScale="77500" lnSpcReduction="20000"/>
          </a:bodyPr>
          <a:lstStyle/>
          <a:p>
            <a:r>
              <a:rPr lang="el-GR" dirty="0" smtClean="0"/>
              <a:t>Οι παρατηρήσεις στα μικροκύματα μας επιτρέπουν να δούμε μέσα από τη σκόνη, ανακαλύπτοντας νεογέννητους πλανήτες. </a:t>
            </a:r>
          </a:p>
          <a:p>
            <a:endParaRPr lang="el-GR" dirty="0"/>
          </a:p>
        </p:txBody>
      </p:sp>
      <p:pic>
        <p:nvPicPr>
          <p:cNvPr id="21506" name="Picture 2" descr="News"/>
          <p:cNvPicPr>
            <a:picLocks noChangeAspect="1" noChangeArrowheads="1"/>
          </p:cNvPicPr>
          <p:nvPr/>
        </p:nvPicPr>
        <p:blipFill>
          <a:blip r:embed="rId2" cstate="print"/>
          <a:srcRect/>
          <a:stretch>
            <a:fillRect/>
          </a:stretch>
        </p:blipFill>
        <p:spPr bwMode="auto">
          <a:xfrm>
            <a:off x="228824" y="1198953"/>
            <a:ext cx="8915176" cy="565904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chemeClr val="accent4">
              <a:lumMod val="60000"/>
              <a:lumOff val="40000"/>
            </a:schemeClr>
          </a:solidFill>
        </p:spPr>
        <p:txBody>
          <a:bodyPr>
            <a:normAutofit fontScale="90000"/>
          </a:bodyPr>
          <a:lstStyle/>
          <a:p>
            <a:r>
              <a:rPr lang="el-GR" dirty="0" smtClean="0"/>
              <a:t>Το μεγάλο </a:t>
            </a:r>
            <a:r>
              <a:rPr lang="en-US" dirty="0" smtClean="0"/>
              <a:t>ALMA </a:t>
            </a:r>
            <a:r>
              <a:rPr lang="el-GR" dirty="0" smtClean="0"/>
              <a:t>στην παρατήρηση</a:t>
            </a:r>
            <a:endParaRPr lang="el-GR" dirty="0"/>
          </a:p>
        </p:txBody>
      </p:sp>
      <p:sp>
        <p:nvSpPr>
          <p:cNvPr id="3" name="2 - Θέση περιεχομένου"/>
          <p:cNvSpPr>
            <a:spLocks noGrp="1"/>
          </p:cNvSpPr>
          <p:nvPr>
            <p:ph idx="1"/>
          </p:nvPr>
        </p:nvSpPr>
        <p:spPr>
          <a:xfrm>
            <a:off x="0" y="6381328"/>
            <a:ext cx="9144000" cy="476672"/>
          </a:xfrm>
          <a:solidFill>
            <a:schemeClr val="accent1">
              <a:lumMod val="20000"/>
              <a:lumOff val="80000"/>
            </a:schemeClr>
          </a:solidFill>
        </p:spPr>
        <p:txBody>
          <a:bodyPr>
            <a:normAutofit fontScale="92500" lnSpcReduction="20000"/>
          </a:bodyPr>
          <a:lstStyle/>
          <a:p>
            <a:pPr>
              <a:buNone/>
            </a:pPr>
            <a:r>
              <a:rPr lang="el-GR" dirty="0" smtClean="0"/>
              <a:t>          </a:t>
            </a:r>
            <a:r>
              <a:rPr lang="en-US" dirty="0" smtClean="0"/>
              <a:t>Atakama</a:t>
            </a:r>
            <a:r>
              <a:rPr lang="en-US" dirty="0" smtClean="0"/>
              <a:t>, Chajnantor plateau, </a:t>
            </a:r>
            <a:r>
              <a:rPr lang="el-GR" dirty="0" smtClean="0"/>
              <a:t>υψόμετρο </a:t>
            </a:r>
            <a:r>
              <a:rPr lang="en-US" dirty="0" smtClean="0"/>
              <a:t>5000</a:t>
            </a:r>
            <a:r>
              <a:rPr lang="el-GR" dirty="0" smtClean="0"/>
              <a:t>μ</a:t>
            </a:r>
            <a:r>
              <a:rPr lang="en-US" dirty="0" smtClean="0"/>
              <a:t> </a:t>
            </a:r>
            <a:endParaRPr lang="el-GR" dirty="0"/>
          </a:p>
        </p:txBody>
      </p:sp>
      <p:pic>
        <p:nvPicPr>
          <p:cNvPr id="36866" name="Picture 2"/>
          <p:cNvPicPr>
            <a:picLocks noChangeAspect="1" noChangeArrowheads="1"/>
          </p:cNvPicPr>
          <p:nvPr/>
        </p:nvPicPr>
        <p:blipFill>
          <a:blip r:embed="rId2" cstate="print"/>
          <a:srcRect/>
          <a:stretch>
            <a:fillRect/>
          </a:stretch>
        </p:blipFill>
        <p:spPr bwMode="auto">
          <a:xfrm>
            <a:off x="251520" y="476672"/>
            <a:ext cx="8728427" cy="580801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chemeClr val="accent5">
              <a:lumMod val="40000"/>
              <a:lumOff val="60000"/>
            </a:schemeClr>
          </a:solidFill>
        </p:spPr>
        <p:txBody>
          <a:bodyPr>
            <a:normAutofit fontScale="90000"/>
          </a:bodyPr>
          <a:lstStyle/>
          <a:p>
            <a:r>
              <a:rPr lang="el-GR" sz="3600" dirty="0" smtClean="0"/>
              <a:t>Η μεγάλη ποικιλία των πλανητικών συστημάτων</a:t>
            </a:r>
            <a:endParaRPr lang="el-GR" sz="3600" dirty="0"/>
          </a:p>
        </p:txBody>
      </p:sp>
      <p:sp>
        <p:nvSpPr>
          <p:cNvPr id="3" name="2 - Θέση περιεχομένου"/>
          <p:cNvSpPr>
            <a:spLocks noGrp="1"/>
          </p:cNvSpPr>
          <p:nvPr>
            <p:ph idx="1"/>
          </p:nvPr>
        </p:nvSpPr>
        <p:spPr>
          <a:xfrm>
            <a:off x="0" y="548681"/>
            <a:ext cx="4788024" cy="3456384"/>
          </a:xfrm>
          <a:solidFill>
            <a:schemeClr val="accent2">
              <a:lumMod val="20000"/>
              <a:lumOff val="80000"/>
            </a:schemeClr>
          </a:solidFill>
        </p:spPr>
        <p:txBody>
          <a:bodyPr>
            <a:normAutofit fontScale="92500" lnSpcReduction="20000"/>
          </a:bodyPr>
          <a:lstStyle/>
          <a:p>
            <a:r>
              <a:rPr lang="el-GR" dirty="0" smtClean="0"/>
              <a:t>Έτσι παρατηρούμε μεγάλη ποικιλία μεγεθών και τροχιών πλανητών.</a:t>
            </a:r>
          </a:p>
          <a:p>
            <a:r>
              <a:rPr lang="el-GR" dirty="0" smtClean="0"/>
              <a:t>Έχουμε ανακαλύψει πάνω από </a:t>
            </a:r>
            <a:r>
              <a:rPr lang="el-GR" dirty="0" smtClean="0"/>
              <a:t>6500 </a:t>
            </a:r>
            <a:r>
              <a:rPr lang="el-GR" dirty="0" smtClean="0"/>
              <a:t>πλανήτες σε άλλα αστέρια.</a:t>
            </a:r>
          </a:p>
          <a:p>
            <a:r>
              <a:rPr lang="el-GR" dirty="0" smtClean="0"/>
              <a:t>Κάθε πλανητικό σύστημα έχει την δικιά του εξέλιξη.</a:t>
            </a:r>
            <a:endParaRPr lang="el-GR" dirty="0"/>
          </a:p>
        </p:txBody>
      </p:sp>
      <p:pic>
        <p:nvPicPr>
          <p:cNvPr id="1026" name="Picture 2" descr="Exoplanets Everywhere: What We Are Learning | Astronomy"/>
          <p:cNvPicPr>
            <a:picLocks noChangeAspect="1" noChangeArrowheads="1"/>
          </p:cNvPicPr>
          <p:nvPr/>
        </p:nvPicPr>
        <p:blipFill>
          <a:blip r:embed="rId2" cstate="print"/>
          <a:srcRect/>
          <a:stretch>
            <a:fillRect/>
          </a:stretch>
        </p:blipFill>
        <p:spPr bwMode="auto">
          <a:xfrm>
            <a:off x="4994028" y="3789040"/>
            <a:ext cx="4149972" cy="3068960"/>
          </a:xfrm>
          <a:prstGeom prst="rect">
            <a:avLst/>
          </a:prstGeom>
          <a:noFill/>
        </p:spPr>
      </p:pic>
      <p:pic>
        <p:nvPicPr>
          <p:cNvPr id="3074" name="Picture 2" descr="Exoplanet - Wikipedia"/>
          <p:cNvPicPr>
            <a:picLocks noChangeAspect="1" noChangeArrowheads="1"/>
          </p:cNvPicPr>
          <p:nvPr/>
        </p:nvPicPr>
        <p:blipFill>
          <a:blip r:embed="rId3" cstate="print"/>
          <a:srcRect/>
          <a:stretch>
            <a:fillRect/>
          </a:stretch>
        </p:blipFill>
        <p:spPr bwMode="auto">
          <a:xfrm>
            <a:off x="-1" y="4077072"/>
            <a:ext cx="4958811" cy="2780929"/>
          </a:xfrm>
          <a:prstGeom prst="rect">
            <a:avLst/>
          </a:prstGeom>
          <a:noFill/>
        </p:spPr>
      </p:pic>
      <p:pic>
        <p:nvPicPr>
          <p:cNvPr id="3076" name="Picture 4" descr="Exoplanets - SkyMarvels.com"/>
          <p:cNvPicPr>
            <a:picLocks noChangeAspect="1" noChangeArrowheads="1"/>
          </p:cNvPicPr>
          <p:nvPr/>
        </p:nvPicPr>
        <p:blipFill>
          <a:blip r:embed="rId4" cstate="print"/>
          <a:srcRect/>
          <a:stretch>
            <a:fillRect/>
          </a:stretch>
        </p:blipFill>
        <p:spPr bwMode="auto">
          <a:xfrm>
            <a:off x="4860032" y="714356"/>
            <a:ext cx="4283968" cy="30194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85794"/>
          </a:xfrm>
          <a:solidFill>
            <a:schemeClr val="tx2">
              <a:lumMod val="20000"/>
              <a:lumOff val="80000"/>
            </a:schemeClr>
          </a:solidFill>
        </p:spPr>
        <p:txBody>
          <a:bodyPr/>
          <a:lstStyle/>
          <a:p>
            <a:r>
              <a:rPr lang="el-GR" dirty="0" smtClean="0"/>
              <a:t>Τι είναι πλανήτης</a:t>
            </a:r>
            <a:endParaRPr lang="el-GR" dirty="0"/>
          </a:p>
        </p:txBody>
      </p:sp>
      <p:sp>
        <p:nvSpPr>
          <p:cNvPr id="3" name="2 - Θέση περιεχομένου"/>
          <p:cNvSpPr>
            <a:spLocks noGrp="1"/>
          </p:cNvSpPr>
          <p:nvPr>
            <p:ph idx="1"/>
          </p:nvPr>
        </p:nvSpPr>
        <p:spPr>
          <a:xfrm>
            <a:off x="0" y="785794"/>
            <a:ext cx="4572000" cy="6072206"/>
          </a:xfrm>
          <a:solidFill>
            <a:schemeClr val="accent2">
              <a:lumMod val="20000"/>
              <a:lumOff val="80000"/>
            </a:schemeClr>
          </a:solidFill>
        </p:spPr>
        <p:txBody>
          <a:bodyPr>
            <a:normAutofit fontScale="85000" lnSpcReduction="20000"/>
          </a:bodyPr>
          <a:lstStyle/>
          <a:p>
            <a:r>
              <a:rPr lang="el-GR" dirty="0" smtClean="0"/>
              <a:t>Ως πλανήτη ορίζουμε ένα σώμα που περιφέρεται γύρω από ένα αστέρι και δεν έχει αρκετή μάζα ώστε να αποκτάει σημαντικό μέρος της λαμπρότητάς του μέσω θερμοπυρηνικής σύντηξης.</a:t>
            </a:r>
          </a:p>
          <a:p>
            <a:r>
              <a:rPr lang="el-GR" dirty="0" smtClean="0"/>
              <a:t> Έτσι καθορίζεται το ανώτερο όριο μάζας των πλανητών σε περίπου 13 φορές την μάζα του Δία.</a:t>
            </a:r>
            <a:endParaRPr lang="en-US" dirty="0" smtClean="0"/>
          </a:p>
          <a:p>
            <a:r>
              <a:rPr lang="el-GR" dirty="0" smtClean="0"/>
              <a:t>Υπάρχει και ένας γεωλογικός ορισμός, το σώμα να έχει σαφή διαχωρισμό πυρήνα- μανδύα- φλοιό.</a:t>
            </a:r>
            <a:endParaRPr lang="el-GR" dirty="0"/>
          </a:p>
        </p:txBody>
      </p:sp>
      <p:pic>
        <p:nvPicPr>
          <p:cNvPr id="3074" name="Picture 2" descr="The mass of Jupiter - CESAR - Cosmos"/>
          <p:cNvPicPr>
            <a:picLocks noChangeAspect="1" noChangeArrowheads="1"/>
          </p:cNvPicPr>
          <p:nvPr/>
        </p:nvPicPr>
        <p:blipFill>
          <a:blip r:embed="rId2" cstate="print"/>
          <a:srcRect/>
          <a:stretch>
            <a:fillRect/>
          </a:stretch>
        </p:blipFill>
        <p:spPr bwMode="auto">
          <a:xfrm>
            <a:off x="4556959" y="3143248"/>
            <a:ext cx="4587041" cy="3714752"/>
          </a:xfrm>
          <a:prstGeom prst="rect">
            <a:avLst/>
          </a:prstGeom>
          <a:noFill/>
        </p:spPr>
      </p:pic>
      <p:pic>
        <p:nvPicPr>
          <p:cNvPr id="3076" name="Picture 4" descr="The largest known planet"/>
          <p:cNvPicPr>
            <a:picLocks noChangeAspect="1" noChangeArrowheads="1"/>
          </p:cNvPicPr>
          <p:nvPr/>
        </p:nvPicPr>
        <p:blipFill>
          <a:blip r:embed="rId3" cstate="print"/>
          <a:srcRect/>
          <a:stretch>
            <a:fillRect/>
          </a:stretch>
        </p:blipFill>
        <p:spPr bwMode="auto">
          <a:xfrm>
            <a:off x="4572000" y="785794"/>
            <a:ext cx="4318042" cy="23652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FF0066"/>
          </a:solidFill>
        </p:spPr>
        <p:txBody>
          <a:bodyPr>
            <a:noAutofit/>
          </a:bodyPr>
          <a:lstStyle/>
          <a:p>
            <a:r>
              <a:rPr lang="el-GR" sz="3200" dirty="0" smtClean="0"/>
              <a:t>Πρόσφατα νέα για τους πρωτοπλανητικούς δίσκους</a:t>
            </a:r>
            <a:r>
              <a:rPr lang="en-US" sz="3200" dirty="0" smtClean="0"/>
              <a:t> </a:t>
            </a:r>
            <a:r>
              <a:rPr lang="el-GR" sz="3200" dirty="0" smtClean="0"/>
              <a:t> </a:t>
            </a:r>
            <a:endParaRPr lang="el-GR" sz="3200" dirty="0"/>
          </a:p>
        </p:txBody>
      </p:sp>
      <p:sp>
        <p:nvSpPr>
          <p:cNvPr id="3" name="2 - Θέση περιεχομένου"/>
          <p:cNvSpPr>
            <a:spLocks noGrp="1"/>
          </p:cNvSpPr>
          <p:nvPr>
            <p:ph idx="1"/>
          </p:nvPr>
        </p:nvSpPr>
        <p:spPr>
          <a:xfrm>
            <a:off x="0" y="548680"/>
            <a:ext cx="9144000" cy="2520280"/>
          </a:xfrm>
          <a:solidFill>
            <a:schemeClr val="accent1">
              <a:lumMod val="20000"/>
              <a:lumOff val="80000"/>
            </a:schemeClr>
          </a:solidFill>
        </p:spPr>
        <p:txBody>
          <a:bodyPr>
            <a:normAutofit fontScale="70000" lnSpcReduction="20000"/>
          </a:bodyPr>
          <a:lstStyle/>
          <a:p>
            <a:r>
              <a:rPr lang="el-GR" dirty="0" smtClean="0"/>
              <a:t>Πλέον έχουμε ενδείξεις για την δημιουργία  …εξωφεγγαριού (πλανήτης </a:t>
            </a:r>
            <a:r>
              <a:rPr lang="en-US" i="1" dirty="0" smtClean="0"/>
              <a:t>PDS 70c</a:t>
            </a:r>
            <a:r>
              <a:rPr lang="el-GR" i="1" dirty="0" smtClean="0"/>
              <a:t>)</a:t>
            </a:r>
            <a:r>
              <a:rPr lang="el-GR" dirty="0" smtClean="0"/>
              <a:t>! Δημιουργήθηκε από δίσκο συσσώρευσης γύρω από πλανήτη μέσα στον πρωτοπλανητικό δίσκο.</a:t>
            </a:r>
          </a:p>
          <a:p>
            <a:r>
              <a:rPr lang="el-GR" dirty="0" smtClean="0"/>
              <a:t>Μην ξεχνάμε πως παρατηρούμε ότι είναι στις δυνατότητες των τηλεσκοπίων μας. Η παρατήρηση ενός πλανήτη σαν τον Δία σε ένα αστέρι απόστασης 100 ετών φωτός μοιάζει να θέλουμε να δούμε από την Ελλάδα ένα σκούρο μπαλάκι του τένις που κρατάει ένας άνθρωπος στην Αμερική που φοράει μια στολή γεμάτη φωτάκια!</a:t>
            </a:r>
          </a:p>
          <a:p>
            <a:endParaRPr lang="el-GR" dirty="0" smtClean="0"/>
          </a:p>
        </p:txBody>
      </p:sp>
      <p:sp>
        <p:nvSpPr>
          <p:cNvPr id="1026" name="AutoShape 2" descr="Exomoon Formation Spotted for First Time! | by Beth Johnson | Medium"/>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cstate="print"/>
          <a:srcRect/>
          <a:stretch>
            <a:fillRect/>
          </a:stretch>
        </p:blipFill>
        <p:spPr bwMode="auto">
          <a:xfrm>
            <a:off x="-27966" y="3100042"/>
            <a:ext cx="9171966" cy="375795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a:solidFill>
            <a:srgbClr val="00B050"/>
          </a:solidFill>
        </p:spPr>
        <p:txBody>
          <a:bodyPr>
            <a:normAutofit fontScale="90000"/>
          </a:bodyPr>
          <a:lstStyle/>
          <a:p>
            <a:r>
              <a:rPr lang="el-GR" dirty="0" smtClean="0"/>
              <a:t>Το μυστικό είναι η συνύπαρξη των πλανητών με το αστέρι τους</a:t>
            </a:r>
            <a:endParaRPr lang="el-GR" dirty="0"/>
          </a:p>
        </p:txBody>
      </p:sp>
      <p:sp>
        <p:nvSpPr>
          <p:cNvPr id="3" name="2 - Θέση περιεχομένου"/>
          <p:cNvSpPr>
            <a:spLocks noGrp="1"/>
          </p:cNvSpPr>
          <p:nvPr>
            <p:ph idx="1"/>
          </p:nvPr>
        </p:nvSpPr>
        <p:spPr>
          <a:xfrm>
            <a:off x="0" y="3571876"/>
            <a:ext cx="3786214" cy="642943"/>
          </a:xfrm>
          <a:solidFill>
            <a:schemeClr val="bg2"/>
          </a:solidFill>
        </p:spPr>
        <p:txBody>
          <a:bodyPr>
            <a:normAutofit/>
          </a:bodyPr>
          <a:lstStyle/>
          <a:p>
            <a:pPr>
              <a:buNone/>
            </a:pPr>
            <a:r>
              <a:rPr lang="en-GB" dirty="0" smtClean="0">
                <a:solidFill>
                  <a:srgbClr val="FF0000"/>
                </a:solidFill>
              </a:rPr>
              <a:t>www.astrotheory.gr</a:t>
            </a:r>
            <a:endParaRPr lang="el-GR" dirty="0">
              <a:solidFill>
                <a:srgbClr val="FF0000"/>
              </a:solidFill>
            </a:endParaRPr>
          </a:p>
        </p:txBody>
      </p:sp>
      <p:pic>
        <p:nvPicPr>
          <p:cNvPr id="25602" name="Picture 2" descr="Planet Detection around nearby stars"/>
          <p:cNvPicPr>
            <a:picLocks noChangeAspect="1" noChangeArrowheads="1"/>
          </p:cNvPicPr>
          <p:nvPr/>
        </p:nvPicPr>
        <p:blipFill>
          <a:blip r:embed="rId2" cstate="print"/>
          <a:srcRect/>
          <a:stretch>
            <a:fillRect/>
          </a:stretch>
        </p:blipFill>
        <p:spPr bwMode="auto">
          <a:xfrm>
            <a:off x="2643174" y="1071546"/>
            <a:ext cx="3429024" cy="2576770"/>
          </a:xfrm>
          <a:prstGeom prst="rect">
            <a:avLst/>
          </a:prstGeom>
          <a:noFill/>
        </p:spPr>
      </p:pic>
      <p:pic>
        <p:nvPicPr>
          <p:cNvPr id="25604" name="Picture 4" descr="Exoplanet Explorer: WASP 12b | Planet Pailly"/>
          <p:cNvPicPr>
            <a:picLocks noChangeAspect="1" noChangeArrowheads="1"/>
          </p:cNvPicPr>
          <p:nvPr/>
        </p:nvPicPr>
        <p:blipFill>
          <a:blip r:embed="rId3" cstate="print"/>
          <a:srcRect/>
          <a:stretch>
            <a:fillRect/>
          </a:stretch>
        </p:blipFill>
        <p:spPr bwMode="auto">
          <a:xfrm>
            <a:off x="2643174" y="4286256"/>
            <a:ext cx="3478688" cy="2571744"/>
          </a:xfrm>
          <a:prstGeom prst="rect">
            <a:avLst/>
          </a:prstGeom>
          <a:noFill/>
        </p:spPr>
      </p:pic>
      <p:pic>
        <p:nvPicPr>
          <p:cNvPr id="2050" name="Picture 2" descr="Hot Jupiter Valentine – Exoplanet Exploration: Planets Beyond our Solar  System"/>
          <p:cNvPicPr>
            <a:picLocks noChangeAspect="1" noChangeArrowheads="1"/>
          </p:cNvPicPr>
          <p:nvPr/>
        </p:nvPicPr>
        <p:blipFill>
          <a:blip r:embed="rId4" cstate="print"/>
          <a:srcRect/>
          <a:stretch>
            <a:fillRect/>
          </a:stretch>
        </p:blipFill>
        <p:spPr bwMode="auto">
          <a:xfrm>
            <a:off x="0" y="4214818"/>
            <a:ext cx="2643182" cy="2643182"/>
          </a:xfrm>
          <a:prstGeom prst="rect">
            <a:avLst/>
          </a:prstGeom>
          <a:noFill/>
        </p:spPr>
      </p:pic>
      <p:pic>
        <p:nvPicPr>
          <p:cNvPr id="2052" name="Picture 4" descr="Dust and Gas?"/>
          <p:cNvPicPr>
            <a:picLocks noChangeAspect="1" noChangeArrowheads="1"/>
          </p:cNvPicPr>
          <p:nvPr/>
        </p:nvPicPr>
        <p:blipFill>
          <a:blip r:embed="rId5" cstate="print"/>
          <a:srcRect/>
          <a:stretch>
            <a:fillRect/>
          </a:stretch>
        </p:blipFill>
        <p:spPr bwMode="auto">
          <a:xfrm>
            <a:off x="6072198" y="2377194"/>
            <a:ext cx="3071802" cy="4480806"/>
          </a:xfrm>
          <a:prstGeom prst="rect">
            <a:avLst/>
          </a:prstGeom>
          <a:noFill/>
        </p:spPr>
      </p:pic>
      <p:pic>
        <p:nvPicPr>
          <p:cNvPr id="2054" name="Picture 6" descr="The Cool Science Dad: The World Revolves Around..."/>
          <p:cNvPicPr>
            <a:picLocks noChangeAspect="1" noChangeArrowheads="1"/>
          </p:cNvPicPr>
          <p:nvPr/>
        </p:nvPicPr>
        <p:blipFill>
          <a:blip r:embed="rId6" cstate="print"/>
          <a:srcRect/>
          <a:stretch>
            <a:fillRect/>
          </a:stretch>
        </p:blipFill>
        <p:spPr bwMode="auto">
          <a:xfrm>
            <a:off x="0" y="1000108"/>
            <a:ext cx="2571736" cy="2571736"/>
          </a:xfrm>
          <a:prstGeom prst="rect">
            <a:avLst/>
          </a:prstGeom>
          <a:noFill/>
        </p:spPr>
      </p:pic>
      <p:pic>
        <p:nvPicPr>
          <p:cNvPr id="2056" name="Picture 8" descr="Wallpaper : illustration, planet, humor, sky, space art, astronomy, Solar  System, Pluto, screenshot, computer wallpaper, outer space, astronomical  object 1920x1080 - cheesewax - 215788 - HD Wallpapers - WallHere"/>
          <p:cNvPicPr>
            <a:picLocks noChangeAspect="1" noChangeArrowheads="1"/>
          </p:cNvPicPr>
          <p:nvPr/>
        </p:nvPicPr>
        <p:blipFill>
          <a:blip r:embed="rId7" cstate="print"/>
          <a:srcRect/>
          <a:stretch>
            <a:fillRect/>
          </a:stretch>
        </p:blipFill>
        <p:spPr bwMode="auto">
          <a:xfrm>
            <a:off x="6715140" y="1000108"/>
            <a:ext cx="2428860" cy="136623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14356"/>
          </a:xfrm>
          <a:solidFill>
            <a:srgbClr val="92D050"/>
          </a:solidFill>
        </p:spPr>
        <p:txBody>
          <a:bodyPr>
            <a:normAutofit fontScale="90000"/>
          </a:bodyPr>
          <a:lstStyle/>
          <a:p>
            <a:r>
              <a:rPr lang="el-GR" dirty="0" smtClean="0"/>
              <a:t>Η ιστορία από την αρχή</a:t>
            </a:r>
            <a:endParaRPr lang="el-GR" dirty="0"/>
          </a:p>
        </p:txBody>
      </p:sp>
      <p:sp>
        <p:nvSpPr>
          <p:cNvPr id="3" name="2 - Θέση περιεχομένου"/>
          <p:cNvSpPr>
            <a:spLocks noGrp="1"/>
          </p:cNvSpPr>
          <p:nvPr>
            <p:ph idx="1"/>
          </p:nvPr>
        </p:nvSpPr>
        <p:spPr>
          <a:xfrm>
            <a:off x="0" y="714356"/>
            <a:ext cx="9144000" cy="2500330"/>
          </a:xfrm>
          <a:solidFill>
            <a:schemeClr val="accent3">
              <a:lumMod val="20000"/>
              <a:lumOff val="80000"/>
            </a:schemeClr>
          </a:solidFill>
        </p:spPr>
        <p:txBody>
          <a:bodyPr>
            <a:normAutofit fontScale="92500" lnSpcReduction="20000"/>
          </a:bodyPr>
          <a:lstStyle/>
          <a:p>
            <a:r>
              <a:rPr lang="el-GR" dirty="0" smtClean="0"/>
              <a:t>Μέσα στους γαλαξίες υπάρχουν μεγάλα νέφη με μοριακό αέριο (μοριακά νεφελώματα).</a:t>
            </a:r>
          </a:p>
          <a:p>
            <a:r>
              <a:rPr lang="el-GR" dirty="0" smtClean="0"/>
              <a:t>Όταν περιοχές σε ένα νέφος συμπυκνωθούν (μέσω συγκρούσεων ή άλλων εξωτερικών επιδράσεων), αυτές καταρρέουν λόγω επικράτησης της βαρύτητας.</a:t>
            </a:r>
          </a:p>
          <a:p>
            <a:r>
              <a:rPr lang="el-GR" dirty="0" smtClean="0"/>
              <a:t>Τότε γεννιούνται τα αστέρια με τους πλανήτες τους.</a:t>
            </a:r>
            <a:endParaRPr lang="el-GR" dirty="0"/>
          </a:p>
        </p:txBody>
      </p:sp>
      <p:pic>
        <p:nvPicPr>
          <p:cNvPr id="13314" name="Picture 2" descr="How Do Stars Form? · Frontiers for Young Minds"/>
          <p:cNvPicPr>
            <a:picLocks noChangeAspect="1" noChangeArrowheads="1"/>
          </p:cNvPicPr>
          <p:nvPr/>
        </p:nvPicPr>
        <p:blipFill>
          <a:blip r:embed="rId2" cstate="print"/>
          <a:srcRect/>
          <a:stretch>
            <a:fillRect/>
          </a:stretch>
        </p:blipFill>
        <p:spPr bwMode="auto">
          <a:xfrm>
            <a:off x="1643042" y="3363161"/>
            <a:ext cx="5357818" cy="34948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85794"/>
          </a:xfrm>
          <a:solidFill>
            <a:srgbClr val="FFC000"/>
          </a:solidFill>
        </p:spPr>
        <p:txBody>
          <a:bodyPr/>
          <a:lstStyle/>
          <a:p>
            <a:r>
              <a:rPr lang="el-GR" dirty="0" smtClean="0"/>
              <a:t>Ένας δίσκος γύρω από ένα αστέρι</a:t>
            </a:r>
            <a:endParaRPr lang="el-GR" dirty="0"/>
          </a:p>
        </p:txBody>
      </p:sp>
      <p:sp>
        <p:nvSpPr>
          <p:cNvPr id="3" name="2 - Θέση περιεχομένου"/>
          <p:cNvSpPr>
            <a:spLocks noGrp="1"/>
          </p:cNvSpPr>
          <p:nvPr>
            <p:ph idx="1"/>
          </p:nvPr>
        </p:nvSpPr>
        <p:spPr>
          <a:xfrm>
            <a:off x="0" y="785794"/>
            <a:ext cx="3857620" cy="6072206"/>
          </a:xfrm>
          <a:solidFill>
            <a:schemeClr val="accent5">
              <a:lumMod val="20000"/>
              <a:lumOff val="80000"/>
            </a:schemeClr>
          </a:solidFill>
        </p:spPr>
        <p:txBody>
          <a:bodyPr>
            <a:normAutofit fontScale="92500" lnSpcReduction="10000"/>
          </a:bodyPr>
          <a:lstStyle/>
          <a:p>
            <a:r>
              <a:rPr lang="el-GR" dirty="0" smtClean="0"/>
              <a:t>Σχεδόν όλη η ύλη που καταρρέει σχηματίζει το αστέρι. </a:t>
            </a:r>
          </a:p>
          <a:p>
            <a:r>
              <a:rPr lang="el-GR" dirty="0" smtClean="0"/>
              <a:t>Όμως λίγη από αυτή (κυρίως ύλη που ακολουθε</a:t>
            </a:r>
            <a:r>
              <a:rPr lang="el-GR" dirty="0"/>
              <a:t>ί</a:t>
            </a:r>
            <a:r>
              <a:rPr lang="el-GR" dirty="0" smtClean="0"/>
              <a:t> την αρχική κατάρρευση) αποκτάει μεγάλη στροφορμή και δεν πέφτει στο αστέρι.</a:t>
            </a:r>
          </a:p>
          <a:p>
            <a:r>
              <a:rPr lang="el-GR" dirty="0" smtClean="0"/>
              <a:t>Αυτή η ύλη σχηματίζει τον πρωτοπλανητικό δίσκο.</a:t>
            </a:r>
            <a:endParaRPr lang="el-GR" dirty="0"/>
          </a:p>
        </p:txBody>
      </p:sp>
      <p:pic>
        <p:nvPicPr>
          <p:cNvPr id="15362" name="Picture 2" descr="Ke Zhang's research"/>
          <p:cNvPicPr>
            <a:picLocks noChangeAspect="1" noChangeArrowheads="1"/>
          </p:cNvPicPr>
          <p:nvPr/>
        </p:nvPicPr>
        <p:blipFill>
          <a:blip r:embed="rId2" cstate="print"/>
          <a:srcRect/>
          <a:stretch>
            <a:fillRect/>
          </a:stretch>
        </p:blipFill>
        <p:spPr bwMode="auto">
          <a:xfrm>
            <a:off x="3809995" y="785794"/>
            <a:ext cx="5334005" cy="4000504"/>
          </a:xfrm>
          <a:prstGeom prst="rect">
            <a:avLst/>
          </a:prstGeom>
          <a:noFill/>
        </p:spPr>
      </p:pic>
      <p:pic>
        <p:nvPicPr>
          <p:cNvPr id="9218" name="Picture 2" descr="Protoplanetary disk - Wikipedia"/>
          <p:cNvPicPr>
            <a:picLocks noChangeAspect="1" noChangeArrowheads="1"/>
          </p:cNvPicPr>
          <p:nvPr/>
        </p:nvPicPr>
        <p:blipFill>
          <a:blip r:embed="rId3" cstate="print"/>
          <a:srcRect/>
          <a:stretch>
            <a:fillRect/>
          </a:stretch>
        </p:blipFill>
        <p:spPr bwMode="auto">
          <a:xfrm>
            <a:off x="3857620" y="4786298"/>
            <a:ext cx="2071702" cy="2071702"/>
          </a:xfrm>
          <a:prstGeom prst="rect">
            <a:avLst/>
          </a:prstGeom>
          <a:noFill/>
        </p:spPr>
      </p:pic>
      <p:pic>
        <p:nvPicPr>
          <p:cNvPr id="9220" name="Picture 4" descr="VLA reveals earliest stages of planet formation – Astronomy Now"/>
          <p:cNvPicPr>
            <a:picLocks noChangeAspect="1" noChangeArrowheads="1"/>
          </p:cNvPicPr>
          <p:nvPr/>
        </p:nvPicPr>
        <p:blipFill>
          <a:blip r:embed="rId4" cstate="print"/>
          <a:srcRect/>
          <a:stretch>
            <a:fillRect/>
          </a:stretch>
        </p:blipFill>
        <p:spPr bwMode="auto">
          <a:xfrm>
            <a:off x="6357950" y="4768462"/>
            <a:ext cx="2786050" cy="20895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rgbClr val="FBF5E9"/>
          </a:solidFill>
        </p:spPr>
        <p:txBody>
          <a:bodyPr>
            <a:normAutofit fontScale="90000"/>
          </a:bodyPr>
          <a:lstStyle/>
          <a:p>
            <a:r>
              <a:rPr lang="el-GR" dirty="0" smtClean="0"/>
              <a:t>Η σύσταση του δίσκου</a:t>
            </a:r>
            <a:endParaRPr lang="el-GR" dirty="0"/>
          </a:p>
        </p:txBody>
      </p:sp>
      <p:sp>
        <p:nvSpPr>
          <p:cNvPr id="3" name="2 - Θέση περιεχομένου"/>
          <p:cNvSpPr>
            <a:spLocks noGrp="1"/>
          </p:cNvSpPr>
          <p:nvPr>
            <p:ph idx="1"/>
          </p:nvPr>
        </p:nvSpPr>
        <p:spPr>
          <a:xfrm>
            <a:off x="0" y="548680"/>
            <a:ext cx="9144000" cy="1944216"/>
          </a:xfrm>
          <a:solidFill>
            <a:schemeClr val="accent1">
              <a:lumMod val="20000"/>
              <a:lumOff val="80000"/>
            </a:schemeClr>
          </a:solidFill>
        </p:spPr>
        <p:txBody>
          <a:bodyPr>
            <a:normAutofit fontScale="85000" lnSpcReduction="20000"/>
          </a:bodyPr>
          <a:lstStyle/>
          <a:p>
            <a:r>
              <a:rPr lang="el-GR" dirty="0" smtClean="0"/>
              <a:t>Όπως το νεφέλωμα και το αστέρι που δημιουργείται, ο δίσκος αποτελείται από αέριο (σχεδόν αποκλειστικά Υδρογόνο) και λίγη σκόνη.</a:t>
            </a:r>
          </a:p>
          <a:p>
            <a:r>
              <a:rPr lang="el-GR" dirty="0" smtClean="0"/>
              <a:t>Ο</a:t>
            </a:r>
            <a:r>
              <a:rPr lang="el-GR" dirty="0" smtClean="0"/>
              <a:t>ι </a:t>
            </a:r>
            <a:r>
              <a:rPr lang="el-GR" dirty="0" smtClean="0"/>
              <a:t>δίσκοι είναι ήδη πλούσιοι σε </a:t>
            </a:r>
            <a:r>
              <a:rPr lang="el-GR" dirty="0" smtClean="0"/>
              <a:t>μόρια, κάτι </a:t>
            </a:r>
            <a:r>
              <a:rPr lang="el-GR" dirty="0" smtClean="0"/>
              <a:t>σημαντικό </a:t>
            </a:r>
            <a:r>
              <a:rPr lang="el-GR" dirty="0" smtClean="0"/>
              <a:t>για τους πλανήτες </a:t>
            </a:r>
            <a:r>
              <a:rPr lang="el-GR" dirty="0" smtClean="0"/>
              <a:t>και την ανάπτυξη ζωής σε αυτούς.</a:t>
            </a:r>
            <a:endParaRPr lang="el-GR" dirty="0"/>
          </a:p>
        </p:txBody>
      </p:sp>
      <p:pic>
        <p:nvPicPr>
          <p:cNvPr id="1026" name="Picture 2" descr="Schematic vertical cut through a protoplanetary disk around a... | Download  Scientific Diagram"/>
          <p:cNvPicPr>
            <a:picLocks noChangeAspect="1" noChangeArrowheads="1"/>
          </p:cNvPicPr>
          <p:nvPr/>
        </p:nvPicPr>
        <p:blipFill>
          <a:blip r:embed="rId2" cstate="print"/>
          <a:srcRect/>
          <a:stretch>
            <a:fillRect/>
          </a:stretch>
        </p:blipFill>
        <p:spPr bwMode="auto">
          <a:xfrm>
            <a:off x="539552" y="2564904"/>
            <a:ext cx="8081119" cy="42930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rgbClr val="FFC000"/>
          </a:solidFill>
        </p:spPr>
        <p:txBody>
          <a:bodyPr>
            <a:normAutofit fontScale="90000"/>
          </a:bodyPr>
          <a:lstStyle/>
          <a:p>
            <a:r>
              <a:rPr lang="el-GR" dirty="0" smtClean="0"/>
              <a:t>Μικρά μυστικά των δίσκων</a:t>
            </a:r>
            <a:endParaRPr lang="el-GR" dirty="0"/>
          </a:p>
        </p:txBody>
      </p:sp>
      <p:sp>
        <p:nvSpPr>
          <p:cNvPr id="3" name="2 - Θέση περιεχομένου"/>
          <p:cNvSpPr>
            <a:spLocks noGrp="1"/>
          </p:cNvSpPr>
          <p:nvPr>
            <p:ph idx="1"/>
          </p:nvPr>
        </p:nvSpPr>
        <p:spPr>
          <a:xfrm>
            <a:off x="0" y="476672"/>
            <a:ext cx="3419872" cy="6381328"/>
          </a:xfrm>
          <a:solidFill>
            <a:schemeClr val="accent3">
              <a:lumMod val="40000"/>
              <a:lumOff val="60000"/>
            </a:schemeClr>
          </a:solidFill>
        </p:spPr>
        <p:txBody>
          <a:bodyPr>
            <a:normAutofit fontScale="70000" lnSpcReduction="20000"/>
          </a:bodyPr>
          <a:lstStyle/>
          <a:p>
            <a:r>
              <a:rPr lang="en-GB" dirty="0" smtClean="0"/>
              <a:t>H</a:t>
            </a:r>
            <a:r>
              <a:rPr lang="el-GR" dirty="0" smtClean="0"/>
              <a:t> μάζα του δίσκου είναι πολύ μικρότερη από αυτή του αστεριού, με αποτέλεσμα ο δίσκος να ασκεί μηδαμινή βαρυτική επίδραση στο σύστημα.</a:t>
            </a:r>
            <a:endParaRPr lang="en-GB" dirty="0" smtClean="0"/>
          </a:p>
          <a:p>
            <a:r>
              <a:rPr lang="el-GR" dirty="0" smtClean="0"/>
              <a:t>Σε πολύ νεαρά σμήνη, μικρότερης ηλικίας από 1 εκατομμύριο έτη, η ύπαρξη δίσκων στα αστέρια είναι στο 100</a:t>
            </a:r>
            <a:r>
              <a:rPr lang="el-GR" dirty="0" smtClean="0"/>
              <a:t>%.</a:t>
            </a:r>
          </a:p>
          <a:p>
            <a:r>
              <a:rPr lang="el-GR" dirty="0" smtClean="0"/>
              <a:t> </a:t>
            </a:r>
            <a:r>
              <a:rPr lang="el-GR" dirty="0" smtClean="0"/>
              <a:t>Σε σμήνη ηλικίας 3 εκατομμυρίων ετών αυτό το ποσοστό πέφτει στο 50%, ενώ σε σμήνη ηλικίας 6- 10 εκατομμυρίων ετών  μηδενίζεται.</a:t>
            </a:r>
            <a:endParaRPr lang="el-GR" dirty="0"/>
          </a:p>
        </p:txBody>
      </p:sp>
      <p:pic>
        <p:nvPicPr>
          <p:cNvPr id="1026" name="Picture 2" descr="Rethinking the Planet Formation Deadline | astrobites"/>
          <p:cNvPicPr>
            <a:picLocks noChangeAspect="1" noChangeArrowheads="1"/>
          </p:cNvPicPr>
          <p:nvPr/>
        </p:nvPicPr>
        <p:blipFill>
          <a:blip r:embed="rId2" cstate="print"/>
          <a:srcRect/>
          <a:stretch>
            <a:fillRect/>
          </a:stretch>
        </p:blipFill>
        <p:spPr bwMode="auto">
          <a:xfrm>
            <a:off x="4211960" y="2907463"/>
            <a:ext cx="4499992" cy="3950537"/>
          </a:xfrm>
          <a:prstGeom prst="rect">
            <a:avLst/>
          </a:prstGeom>
          <a:noFill/>
        </p:spPr>
      </p:pic>
      <p:pic>
        <p:nvPicPr>
          <p:cNvPr id="1028" name="Picture 4" descr="Protoplanetary disk gaps throughout the ages - University of Victoria"/>
          <p:cNvPicPr>
            <a:picLocks noChangeAspect="1" noChangeArrowheads="1"/>
          </p:cNvPicPr>
          <p:nvPr/>
        </p:nvPicPr>
        <p:blipFill>
          <a:blip r:embed="rId3" cstate="print"/>
          <a:srcRect/>
          <a:stretch>
            <a:fillRect/>
          </a:stretch>
        </p:blipFill>
        <p:spPr bwMode="auto">
          <a:xfrm>
            <a:off x="4301522" y="476672"/>
            <a:ext cx="4842478" cy="22322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a:solidFill>
            <a:schemeClr val="bg2"/>
          </a:solidFill>
        </p:spPr>
        <p:txBody>
          <a:bodyPr>
            <a:normAutofit fontScale="90000"/>
          </a:bodyPr>
          <a:lstStyle/>
          <a:p>
            <a:r>
              <a:rPr lang="el-GR" dirty="0" smtClean="0"/>
              <a:t>Ο δίσκος χωρίζεται σε περιοχές</a:t>
            </a:r>
            <a:endParaRPr lang="el-GR" dirty="0"/>
          </a:p>
        </p:txBody>
      </p:sp>
      <p:sp>
        <p:nvSpPr>
          <p:cNvPr id="3" name="2 - Θέση περιεχομένου"/>
          <p:cNvSpPr>
            <a:spLocks noGrp="1"/>
          </p:cNvSpPr>
          <p:nvPr>
            <p:ph idx="1"/>
          </p:nvPr>
        </p:nvSpPr>
        <p:spPr>
          <a:xfrm>
            <a:off x="0" y="548680"/>
            <a:ext cx="2771800" cy="6309320"/>
          </a:xfrm>
          <a:solidFill>
            <a:schemeClr val="accent2">
              <a:lumMod val="20000"/>
              <a:lumOff val="80000"/>
            </a:schemeClr>
          </a:solidFill>
        </p:spPr>
        <p:txBody>
          <a:bodyPr>
            <a:normAutofit fontScale="70000" lnSpcReduction="20000"/>
          </a:bodyPr>
          <a:lstStyle/>
          <a:p>
            <a:r>
              <a:rPr lang="el-GR" sz="3300" dirty="0" smtClean="0"/>
              <a:t>Ένα αστέρι κυριαρχεί στον πρωτοπλανητικό δίσκο του</a:t>
            </a:r>
            <a:r>
              <a:rPr lang="el-GR" sz="3300" dirty="0" smtClean="0"/>
              <a:t>.</a:t>
            </a:r>
          </a:p>
          <a:p>
            <a:r>
              <a:rPr lang="el-GR" sz="3300" dirty="0" smtClean="0"/>
              <a:t> </a:t>
            </a:r>
            <a:r>
              <a:rPr lang="el-GR" sz="3300" dirty="0" smtClean="0"/>
              <a:t>Έτσι οι εσωτερικές περιοχές ενός δίσκου διαφέρουν από τις εξωτερικές.</a:t>
            </a:r>
          </a:p>
          <a:p>
            <a:r>
              <a:rPr lang="el-GR" sz="3300" dirty="0" smtClean="0"/>
              <a:t>Κοντά στο αστέρι η θερμότητα και η ακτινοβολία είναι πολύ έντονες. Δεν μπορεί να δημιουργηθεί σκόνη. </a:t>
            </a:r>
            <a:endParaRPr lang="el-GR" sz="3300" dirty="0" smtClean="0"/>
          </a:p>
          <a:p>
            <a:r>
              <a:rPr lang="el-GR" sz="3300" dirty="0" smtClean="0"/>
              <a:t>Αυτή </a:t>
            </a:r>
            <a:r>
              <a:rPr lang="el-GR" sz="3300" dirty="0" smtClean="0"/>
              <a:t>η περιοχή δεν ευνοεί τον σχηματισμό πλανητών</a:t>
            </a:r>
          </a:p>
          <a:p>
            <a:endParaRPr lang="el-GR" dirty="0" smtClean="0"/>
          </a:p>
        </p:txBody>
      </p:sp>
      <p:pic>
        <p:nvPicPr>
          <p:cNvPr id="17410" name="Picture 2" descr="C:\Users\lesvo\Desktop\disk temperature.png"/>
          <p:cNvPicPr>
            <a:picLocks noChangeAspect="1" noChangeArrowheads="1"/>
          </p:cNvPicPr>
          <p:nvPr/>
        </p:nvPicPr>
        <p:blipFill>
          <a:blip r:embed="rId2" cstate="print"/>
          <a:srcRect/>
          <a:stretch>
            <a:fillRect/>
          </a:stretch>
        </p:blipFill>
        <p:spPr bwMode="auto">
          <a:xfrm>
            <a:off x="3275856" y="764704"/>
            <a:ext cx="5868144" cy="3505200"/>
          </a:xfrm>
          <a:prstGeom prst="rect">
            <a:avLst/>
          </a:prstGeom>
          <a:noFill/>
        </p:spPr>
      </p:pic>
      <p:pic>
        <p:nvPicPr>
          <p:cNvPr id="5" name="Picture 3" descr="C:\Users\lesvo\Desktop\disk structur.jpg"/>
          <p:cNvPicPr>
            <a:picLocks noChangeAspect="1" noChangeArrowheads="1"/>
          </p:cNvPicPr>
          <p:nvPr/>
        </p:nvPicPr>
        <p:blipFill>
          <a:blip r:embed="rId3" cstate="print"/>
          <a:srcRect/>
          <a:stretch>
            <a:fillRect/>
          </a:stretch>
        </p:blipFill>
        <p:spPr bwMode="auto">
          <a:xfrm>
            <a:off x="3347864" y="4329546"/>
            <a:ext cx="5004048" cy="252845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accent3"/>
          </a:solidFill>
        </p:spPr>
        <p:txBody>
          <a:bodyPr>
            <a:normAutofit fontScale="90000"/>
          </a:bodyPr>
          <a:lstStyle/>
          <a:p>
            <a:r>
              <a:rPr lang="el-GR" dirty="0" smtClean="0"/>
              <a:t>Οι πλανήτες δεν θέλουν πολύ ζέστη</a:t>
            </a:r>
            <a:endParaRPr lang="el-GR" dirty="0"/>
          </a:p>
        </p:txBody>
      </p:sp>
      <p:sp>
        <p:nvSpPr>
          <p:cNvPr id="3" name="2 - Θέση περιεχομένου"/>
          <p:cNvSpPr>
            <a:spLocks noGrp="1"/>
          </p:cNvSpPr>
          <p:nvPr>
            <p:ph idx="1"/>
          </p:nvPr>
        </p:nvSpPr>
        <p:spPr>
          <a:xfrm>
            <a:off x="0" y="476672"/>
            <a:ext cx="3131840" cy="6381327"/>
          </a:xfrm>
          <a:solidFill>
            <a:schemeClr val="accent3">
              <a:lumMod val="20000"/>
              <a:lumOff val="80000"/>
            </a:schemeClr>
          </a:solidFill>
        </p:spPr>
        <p:txBody>
          <a:bodyPr>
            <a:normAutofit fontScale="85000" lnSpcReduction="10000"/>
          </a:bodyPr>
          <a:lstStyle/>
          <a:p>
            <a:r>
              <a:rPr lang="el-GR" dirty="0" smtClean="0"/>
              <a:t>Οι πλανήτες δημιουργούνται σε απόσταση από το αστέρι, όπου οι συνθήκες δεν καταστρέφουν την σκόνη.</a:t>
            </a:r>
          </a:p>
          <a:p>
            <a:r>
              <a:rPr lang="el-GR" dirty="0" smtClean="0"/>
              <a:t>Αρχικά ενώνονται κόκκοι, μετά πέτρες και βράχια και τελικά σχηματίζονται οι πλανητοειδείς και οι πλανήτες.</a:t>
            </a:r>
            <a:endParaRPr lang="el-GR" dirty="0"/>
          </a:p>
        </p:txBody>
      </p:sp>
      <p:pic>
        <p:nvPicPr>
          <p:cNvPr id="19458" name="Picture 2" descr="Index of /~hal/talks/moon/gif"/>
          <p:cNvPicPr>
            <a:picLocks noChangeAspect="1" noChangeArrowheads="1"/>
          </p:cNvPicPr>
          <p:nvPr/>
        </p:nvPicPr>
        <p:blipFill>
          <a:blip r:embed="rId2" cstate="print"/>
          <a:srcRect/>
          <a:stretch>
            <a:fillRect/>
          </a:stretch>
        </p:blipFill>
        <p:spPr bwMode="auto">
          <a:xfrm>
            <a:off x="3851920" y="3857627"/>
            <a:ext cx="5000619" cy="3000373"/>
          </a:xfrm>
          <a:prstGeom prst="rect">
            <a:avLst/>
          </a:prstGeom>
          <a:noFill/>
        </p:spPr>
      </p:pic>
      <p:pic>
        <p:nvPicPr>
          <p:cNvPr id="19460" name="Picture 4" descr="Index of /~hal/talks/moon/gif"/>
          <p:cNvPicPr>
            <a:picLocks noChangeAspect="1" noChangeArrowheads="1"/>
          </p:cNvPicPr>
          <p:nvPr/>
        </p:nvPicPr>
        <p:blipFill>
          <a:blip r:embed="rId3" cstate="print"/>
          <a:srcRect/>
          <a:stretch>
            <a:fillRect/>
          </a:stretch>
        </p:blipFill>
        <p:spPr bwMode="auto">
          <a:xfrm>
            <a:off x="3347864" y="476672"/>
            <a:ext cx="5652120" cy="33912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bg2"/>
          </a:solidFill>
        </p:spPr>
        <p:txBody>
          <a:bodyPr>
            <a:normAutofit fontScale="90000"/>
          </a:bodyPr>
          <a:lstStyle/>
          <a:p>
            <a:r>
              <a:rPr lang="el-GR" dirty="0" smtClean="0"/>
              <a:t>Πριν από τους πλανήτες</a:t>
            </a:r>
            <a:endParaRPr lang="el-GR" dirty="0"/>
          </a:p>
        </p:txBody>
      </p:sp>
      <p:sp>
        <p:nvSpPr>
          <p:cNvPr id="3" name="2 - Θέση περιεχομένου"/>
          <p:cNvSpPr>
            <a:spLocks noGrp="1"/>
          </p:cNvSpPr>
          <p:nvPr>
            <p:ph idx="1"/>
          </p:nvPr>
        </p:nvSpPr>
        <p:spPr>
          <a:xfrm>
            <a:off x="0" y="476672"/>
            <a:ext cx="9144000" cy="2736304"/>
          </a:xfrm>
          <a:solidFill>
            <a:srgbClr val="EBF9F8"/>
          </a:solidFill>
        </p:spPr>
        <p:txBody>
          <a:bodyPr>
            <a:noAutofit/>
          </a:bodyPr>
          <a:lstStyle/>
          <a:p>
            <a:pPr marL="0" lvl="0" indent="0" eaLnBrk="0" fontAlgn="base" hangingPunct="0">
              <a:spcBef>
                <a:spcPct val="0"/>
              </a:spcBef>
              <a:spcAft>
                <a:spcPct val="0"/>
              </a:spcAft>
              <a:buNone/>
            </a:pPr>
            <a:r>
              <a:rPr lang="el-GR" sz="1800" dirty="0" smtClean="0">
                <a:latin typeface="Arial" pitchFamily="34" charset="0"/>
                <a:ea typeface="Calibri" pitchFamily="34" charset="0"/>
                <a:cs typeface="Times New Roman" pitchFamily="18" charset="0"/>
              </a:rPr>
              <a:t>Ο </a:t>
            </a:r>
            <a:r>
              <a:rPr lang="el-GR" sz="1800" dirty="0" smtClean="0">
                <a:latin typeface="Arial" pitchFamily="34" charset="0"/>
                <a:ea typeface="Calibri" pitchFamily="34" charset="0"/>
                <a:cs typeface="Times New Roman" pitchFamily="18" charset="0"/>
              </a:rPr>
              <a:t>σχηματισμός πλανητοειδών (στερεά σώματα μεγέθους από 100 μέτρα ως μερικές εκατοντάδες χιλιόμετρα) σημαίνει την μετάβαση από αντικείμενα που κυριαρχούνται από την χημική τους σύσταση σε αντικείμενα που κυριαρχούνται από την αυτοβαρύτητα. </a:t>
            </a:r>
            <a:endParaRPr lang="el-GR" sz="1800" dirty="0" smtClean="0">
              <a:latin typeface="Arial" pitchFamily="34" charset="0"/>
              <a:ea typeface="Calibri" pitchFamily="34" charset="0"/>
              <a:cs typeface="Times New Roman" pitchFamily="18" charset="0"/>
            </a:endParaRPr>
          </a:p>
          <a:p>
            <a:pPr marL="0" lvl="0" indent="0" eaLnBrk="0" fontAlgn="base" hangingPunct="0">
              <a:spcBef>
                <a:spcPct val="0"/>
              </a:spcBef>
              <a:spcAft>
                <a:spcPct val="0"/>
              </a:spcAft>
              <a:buNone/>
            </a:pPr>
            <a:endParaRPr lang="el-GR" sz="1800" dirty="0" smtClean="0">
              <a:latin typeface="Arial" pitchFamily="34" charset="0"/>
              <a:ea typeface="Calibri" pitchFamily="34" charset="0"/>
              <a:cs typeface="Times New Roman" pitchFamily="18" charset="0"/>
            </a:endParaRPr>
          </a:p>
          <a:p>
            <a:pPr marL="0" lvl="0" indent="0" eaLnBrk="0" fontAlgn="base" hangingPunct="0">
              <a:spcBef>
                <a:spcPct val="0"/>
              </a:spcBef>
              <a:spcAft>
                <a:spcPct val="0"/>
              </a:spcAft>
              <a:buNone/>
            </a:pPr>
            <a:r>
              <a:rPr lang="el-GR" sz="1800" dirty="0" smtClean="0">
                <a:latin typeface="Arial" pitchFamily="34" charset="0"/>
                <a:ea typeface="Calibri" pitchFamily="34" charset="0"/>
                <a:cs typeface="Times New Roman" pitchFamily="18" charset="0"/>
              </a:rPr>
              <a:t>Η χημική σύσταση (πόσο κολλώδεις είναι τα σωματίδια ώστε να ενώνονται), η αεροδυναμική και η βαρύτητα καθορίζουν την εξέλιξη των σωμάτων σε πλανητοειδή. </a:t>
            </a:r>
            <a:endParaRPr lang="el-GR" sz="1800" dirty="0" smtClean="0">
              <a:latin typeface="Arial" pitchFamily="34" charset="0"/>
              <a:cs typeface="Arial" pitchFamily="34" charset="0"/>
            </a:endParaRPr>
          </a:p>
          <a:p>
            <a:pPr marL="0" lvl="0" indent="0" eaLnBrk="0" fontAlgn="base" hangingPunct="0">
              <a:spcBef>
                <a:spcPct val="0"/>
              </a:spcBef>
              <a:spcAft>
                <a:spcPct val="0"/>
              </a:spcAft>
              <a:buNone/>
            </a:pPr>
            <a:endParaRPr lang="el-GR" sz="1800" dirty="0" smtClean="0">
              <a:latin typeface="Arial" pitchFamily="34" charset="0"/>
              <a:cs typeface="Arial" pitchFamily="34" charset="0"/>
            </a:endParaRPr>
          </a:p>
          <a:p>
            <a:pPr marL="0" lvl="0" indent="0" eaLnBrk="0" fontAlgn="base" hangingPunct="0">
              <a:spcBef>
                <a:spcPct val="0"/>
              </a:spcBef>
              <a:spcAft>
                <a:spcPct val="0"/>
              </a:spcAft>
              <a:buNone/>
            </a:pPr>
            <a:r>
              <a:rPr lang="el-GR" sz="1800" dirty="0" smtClean="0">
                <a:latin typeface="Arial" pitchFamily="34" charset="0"/>
                <a:cs typeface="Arial" pitchFamily="34" charset="0"/>
              </a:rPr>
              <a:t>                 </a:t>
            </a:r>
            <a:r>
              <a:rPr lang="el-GR" sz="2000" dirty="0" smtClean="0"/>
              <a:t>Δημιουργούν κενά στους πρωτοπλανητικούς δίσκους</a:t>
            </a:r>
            <a:endParaRPr lang="el-GR" sz="2000" dirty="0"/>
          </a:p>
        </p:txBody>
      </p:sp>
      <p:pic>
        <p:nvPicPr>
          <p:cNvPr id="12289" name="Picture 1"/>
          <p:cNvPicPr>
            <a:picLocks noChangeAspect="1" noChangeArrowheads="1"/>
          </p:cNvPicPr>
          <p:nvPr/>
        </p:nvPicPr>
        <p:blipFill>
          <a:blip r:embed="rId2" cstate="print"/>
          <a:srcRect/>
          <a:stretch>
            <a:fillRect/>
          </a:stretch>
        </p:blipFill>
        <p:spPr bwMode="auto">
          <a:xfrm>
            <a:off x="5076056" y="3222104"/>
            <a:ext cx="4067944" cy="3635896"/>
          </a:xfrm>
          <a:prstGeom prst="rect">
            <a:avLst/>
          </a:prstGeom>
          <a:noFill/>
          <a:ln w="9525">
            <a:noFill/>
            <a:miter lim="800000"/>
            <a:headEnd/>
            <a:tailEnd/>
          </a:ln>
        </p:spPr>
      </p:pic>
      <p:pic>
        <p:nvPicPr>
          <p:cNvPr id="6" name="Picture 2" descr="hiscience [licensed for non-commercial use only] / 1 BACH-SEPTIEMBRE 2019"/>
          <p:cNvPicPr>
            <a:picLocks noChangeAspect="1" noChangeArrowheads="1"/>
          </p:cNvPicPr>
          <p:nvPr/>
        </p:nvPicPr>
        <p:blipFill>
          <a:blip r:embed="rId3" cstate="print"/>
          <a:srcRect/>
          <a:stretch>
            <a:fillRect/>
          </a:stretch>
        </p:blipFill>
        <p:spPr bwMode="auto">
          <a:xfrm>
            <a:off x="0" y="3212976"/>
            <a:ext cx="4860032" cy="364502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1052</Words>
  <Application>Microsoft Office PowerPoint</Application>
  <PresentationFormat>Προβολή στην οθόνη (4:3)</PresentationFormat>
  <Paragraphs>78</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Εκεί που γεννιούνται οι πλανήτες</vt:lpstr>
      <vt:lpstr>Τι είναι πλανήτης</vt:lpstr>
      <vt:lpstr>Η ιστορία από την αρχή</vt:lpstr>
      <vt:lpstr>Ένας δίσκος γύρω από ένα αστέρι</vt:lpstr>
      <vt:lpstr>Η σύσταση του δίσκου</vt:lpstr>
      <vt:lpstr>Μικρά μυστικά των δίσκων</vt:lpstr>
      <vt:lpstr>Ο δίσκος χωρίζεται σε περιοχές</vt:lpstr>
      <vt:lpstr>Οι πλανήτες δεν θέλουν πολύ ζέστη</vt:lpstr>
      <vt:lpstr>Πριν από τους πλανήτες</vt:lpstr>
      <vt:lpstr>Οι βραχώδεις πλανήτες</vt:lpstr>
      <vt:lpstr>Οι σημερινοί αστεροειδείς</vt:lpstr>
      <vt:lpstr>Οι αέριοι γίγαντες</vt:lpstr>
      <vt:lpstr>Όταν ο δίσκος γεράσει</vt:lpstr>
      <vt:lpstr>Τα συντρίμμια</vt:lpstr>
      <vt:lpstr>Μεγάλες συγκρούσεις- πολύ σκόνη</vt:lpstr>
      <vt:lpstr>Πλανήτες- μετανάστες</vt:lpstr>
      <vt:lpstr>Με το ALMA βλέπουμε να γεννιούνται αστέρια</vt:lpstr>
      <vt:lpstr>Το μεγάλο ALMA στην παρατήρηση</vt:lpstr>
      <vt:lpstr>Η μεγάλη ποικιλία των πλανητικών συστημάτων</vt:lpstr>
      <vt:lpstr>Πρόσφατα νέα για τους πρωτοπλανητικούς δίσκους  </vt:lpstr>
      <vt:lpstr>Το μυστικό είναι η συνύπαρξη των πλανητών με το αστέρι τους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Εκεί που γεννιούνται οι πλανήτες</dc:title>
  <dc:creator>Λεων Παπασωτηριου</dc:creator>
  <cp:lastModifiedBy>Leon</cp:lastModifiedBy>
  <cp:revision>49</cp:revision>
  <dcterms:created xsi:type="dcterms:W3CDTF">2021-03-07T17:40:49Z</dcterms:created>
  <dcterms:modified xsi:type="dcterms:W3CDTF">2026-02-23T17:21:47Z</dcterms:modified>
</cp:coreProperties>
</file>