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71" r:id="rId6"/>
    <p:sldId id="261" r:id="rId7"/>
    <p:sldId id="272" r:id="rId8"/>
    <p:sldId id="273" r:id="rId9"/>
    <p:sldId id="274" r:id="rId10"/>
    <p:sldId id="288" r:id="rId11"/>
    <p:sldId id="263" r:id="rId12"/>
    <p:sldId id="265" r:id="rId13"/>
    <p:sldId id="267" r:id="rId14"/>
    <p:sldId id="269" r:id="rId15"/>
    <p:sldId id="289" r:id="rId16"/>
    <p:sldId id="276" r:id="rId17"/>
    <p:sldId id="277" r:id="rId18"/>
    <p:sldId id="279" r:id="rId19"/>
    <p:sldId id="290" r:id="rId20"/>
    <p:sldId id="281" r:id="rId21"/>
    <p:sldId id="291" r:id="rId22"/>
    <p:sldId id="282" r:id="rId23"/>
    <p:sldId id="293" r:id="rId24"/>
    <p:sldId id="292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66" d="100"/>
          <a:sy n="66" d="100"/>
        </p:scale>
        <p:origin x="-66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4524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8524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3036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3419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2072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832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2068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3749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6734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4282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084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49D49-7452-44E6-9775-BFCCEFD2213B}" type="datetimeFigureOut">
              <a:rPr lang="el-GR" smtClean="0"/>
              <a:pPr/>
              <a:t>23/2/2026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34F36-6EB2-4E7E-8436-13BE90510C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987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9508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4000" dirty="0" smtClean="0"/>
              <a:t>Ενεργοί γαλαξιακοί πυρήνες</a:t>
            </a:r>
            <a:endParaRPr lang="el-GR" sz="4000" dirty="0"/>
          </a:p>
        </p:txBody>
      </p:sp>
      <p:pic>
        <p:nvPicPr>
          <p:cNvPr id="29698" name="Picture 2" descr="What Are Active Galactic Nuclei? - NASA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130" y="595086"/>
            <a:ext cx="11112728" cy="626291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691705" y="617248"/>
            <a:ext cx="280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AGN, active galactic nucleus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87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86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    Φασματικές διαφορές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53143"/>
            <a:ext cx="5210629" cy="6204857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Οι </a:t>
            </a:r>
            <a:r>
              <a:rPr lang="en-US" dirty="0" smtClean="0"/>
              <a:t>Blazar </a:t>
            </a:r>
            <a:r>
              <a:rPr lang="el-GR" dirty="0" smtClean="0"/>
              <a:t>είναι η κατηγορία των ακραία μεταβλητών ενεργών πυρήνων. </a:t>
            </a:r>
            <a:endParaRPr lang="el-GR" dirty="0" smtClean="0"/>
          </a:p>
          <a:p>
            <a:r>
              <a:rPr lang="el-GR" dirty="0" smtClean="0"/>
              <a:t>Χωρίζονται </a:t>
            </a:r>
            <a:r>
              <a:rPr lang="el-GR" dirty="0" smtClean="0"/>
              <a:t>σε </a:t>
            </a:r>
            <a:r>
              <a:rPr lang="en-US" dirty="0" smtClean="0"/>
              <a:t>BL</a:t>
            </a:r>
            <a:r>
              <a:rPr lang="el-GR" dirty="0" smtClean="0"/>
              <a:t>-</a:t>
            </a:r>
            <a:r>
              <a:rPr lang="en-US" dirty="0" smtClean="0"/>
              <a:t>Lacertae, OVV</a:t>
            </a:r>
            <a:r>
              <a:rPr lang="el-GR" dirty="0" smtClean="0"/>
              <a:t> (</a:t>
            </a:r>
            <a:r>
              <a:rPr lang="en-US" dirty="0" smtClean="0"/>
              <a:t>optically violently variables</a:t>
            </a:r>
            <a:r>
              <a:rPr lang="el-GR" dirty="0" smtClean="0"/>
              <a:t>), Κβάζαρ με ισχυρή βραχυχρόνια οπτική μεταβολή, και</a:t>
            </a:r>
            <a:r>
              <a:rPr lang="en-US" dirty="0" smtClean="0"/>
              <a:t> HPQ</a:t>
            </a:r>
            <a:r>
              <a:rPr lang="el-GR" dirty="0" smtClean="0"/>
              <a:t> (</a:t>
            </a:r>
            <a:r>
              <a:rPr lang="en-US" dirty="0" smtClean="0"/>
              <a:t>Highly polarized quasars</a:t>
            </a:r>
            <a:r>
              <a:rPr lang="el-GR" dirty="0" smtClean="0"/>
              <a:t>), οι πολύ πολ</a:t>
            </a:r>
            <a:r>
              <a:rPr lang="en-US" dirty="0" smtClean="0"/>
              <a:t>o</a:t>
            </a:r>
            <a:r>
              <a:rPr lang="el-GR" dirty="0" smtClean="0"/>
              <a:t>μένοι Κβάζαρ, που επίσης έχουν μεγάλη</a:t>
            </a:r>
            <a:r>
              <a:rPr lang="en-US" dirty="0" smtClean="0"/>
              <a:t> </a:t>
            </a:r>
            <a:r>
              <a:rPr lang="el-GR" dirty="0" smtClean="0"/>
              <a:t>μεταβλητότητα. </a:t>
            </a:r>
          </a:p>
          <a:p>
            <a:r>
              <a:rPr lang="el-GR" dirty="0" smtClean="0"/>
              <a:t>Σε αντίθεση με τα Κβάζαρ, στους </a:t>
            </a:r>
            <a:r>
              <a:rPr lang="en-US" dirty="0" smtClean="0"/>
              <a:t>BL-Lacertae </a:t>
            </a:r>
            <a:r>
              <a:rPr lang="el-GR" dirty="0" smtClean="0"/>
              <a:t>δεν παρατηρούμε γραμμές εκπομπής στον πυρήνα</a:t>
            </a:r>
            <a:r>
              <a:rPr lang="el-GR" dirty="0" smtClean="0"/>
              <a:t>.</a:t>
            </a:r>
          </a:p>
          <a:p>
            <a:r>
              <a:rPr lang="en-US" dirty="0" smtClean="0"/>
              <a:t> </a:t>
            </a:r>
            <a:r>
              <a:rPr lang="el-GR" dirty="0" smtClean="0"/>
              <a:t>Δεν έχουν εκτεταμένη ραδιοπηγή.</a:t>
            </a:r>
            <a:r>
              <a:rPr lang="en-US" dirty="0" smtClean="0"/>
              <a:t> </a:t>
            </a:r>
            <a:r>
              <a:rPr lang="el-GR" dirty="0" smtClean="0"/>
              <a:t>Στο ορατό και στις υπεριώδεις το φάσμα είναι πιο απότομο από ότι στα Κβάζαρ</a:t>
            </a:r>
            <a:r>
              <a:rPr lang="el-GR" dirty="0" smtClean="0"/>
              <a:t>.</a:t>
            </a:r>
          </a:p>
          <a:p>
            <a:r>
              <a:rPr lang="en-US" dirty="0" smtClean="0"/>
              <a:t> </a:t>
            </a:r>
            <a:r>
              <a:rPr lang="el-GR" dirty="0" smtClean="0"/>
              <a:t>Η απόλυτη λαμπρότητά τους είναι από -21mag ως -26mag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Έχουν πολύ πιο βραχύχρονη μεταβολή από τα Κβάζαρ σε όλο το φάσμα, μέχρι 5mag.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n-US" dirty="0" smtClean="0"/>
              <a:t>BL</a:t>
            </a:r>
            <a:r>
              <a:rPr lang="el-GR" dirty="0" smtClean="0"/>
              <a:t> -</a:t>
            </a:r>
            <a:r>
              <a:rPr lang="en-US" dirty="0" smtClean="0"/>
              <a:t>Lacertae </a:t>
            </a:r>
            <a:r>
              <a:rPr lang="el-GR" dirty="0" smtClean="0"/>
              <a:t>σχηματίζουν την ομάδα των </a:t>
            </a:r>
            <a:r>
              <a:rPr lang="en-US" dirty="0" smtClean="0"/>
              <a:t>VV</a:t>
            </a:r>
            <a:r>
              <a:rPr lang="el-GR" dirty="0" smtClean="0"/>
              <a:t> (</a:t>
            </a:r>
            <a:r>
              <a:rPr lang="en-US" dirty="0" smtClean="0"/>
              <a:t>violently variables</a:t>
            </a:r>
            <a:r>
              <a:rPr lang="el-GR" dirty="0" smtClean="0"/>
              <a:t>).</a:t>
            </a:r>
          </a:p>
          <a:p>
            <a:endParaRPr lang="el-GR" dirty="0"/>
          </a:p>
        </p:txBody>
      </p:sp>
      <p:pic>
        <p:nvPicPr>
          <p:cNvPr id="9" name="6 - Θέση περιεχομένου" descr="BL Lacerta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3044" y="914401"/>
            <a:ext cx="6718956" cy="534851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1542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sz="3600" dirty="0"/>
              <a:t>Φάσματα με γραμμές μικρού πλάτους και χαμηλής κλίμακας ιονισμοί</a:t>
            </a:r>
            <a:r>
              <a:rPr lang="el-GR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12192000" cy="3004457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Μερικοί </a:t>
            </a:r>
            <a:r>
              <a:rPr lang="en-US" dirty="0"/>
              <a:t>AGN </a:t>
            </a:r>
            <a:r>
              <a:rPr lang="el-GR" dirty="0"/>
              <a:t>δείχνουν φάσματα εκπομπής που, όμοια με αυτά των </a:t>
            </a:r>
            <a:r>
              <a:rPr lang="en-US" dirty="0"/>
              <a:t>Seyfert</a:t>
            </a:r>
            <a:r>
              <a:rPr lang="el-GR" dirty="0"/>
              <a:t>, </a:t>
            </a:r>
            <a:r>
              <a:rPr lang="el-GR" dirty="0" smtClean="0"/>
              <a:t>μπορεί να προέρχονται από </a:t>
            </a:r>
            <a:r>
              <a:rPr lang="el-GR" dirty="0"/>
              <a:t>μια μη αστρική πηγή, έχουν όμως περιορισμένο πλάτος ή μικρό βαθμό ιονισμού. Περίπου το 1/3 όλων των λαμπρών γαλαξιών ανήκει σε αυτή την </a:t>
            </a:r>
            <a:r>
              <a:rPr lang="el-GR" dirty="0" smtClean="0"/>
              <a:t>κατηγορία.</a:t>
            </a:r>
            <a:r>
              <a:rPr lang="en-US" dirty="0" smtClean="0"/>
              <a:t> </a:t>
            </a:r>
            <a:r>
              <a:rPr lang="el-GR" dirty="0" smtClean="0"/>
              <a:t>Έτσι </a:t>
            </a:r>
            <a:r>
              <a:rPr lang="el-GR" dirty="0"/>
              <a:t>έχουμε τους</a:t>
            </a:r>
          </a:p>
          <a:p>
            <a:r>
              <a:rPr lang="en-US" dirty="0"/>
              <a:t>LINER</a:t>
            </a:r>
            <a:r>
              <a:rPr lang="el-GR" dirty="0"/>
              <a:t> (</a:t>
            </a:r>
            <a:r>
              <a:rPr lang="en-US" dirty="0"/>
              <a:t>low ionisation nuclear emission</a:t>
            </a:r>
            <a:r>
              <a:rPr lang="el-GR" dirty="0"/>
              <a:t>- </a:t>
            </a:r>
            <a:r>
              <a:rPr lang="en-US" dirty="0"/>
              <a:t>line region</a:t>
            </a:r>
            <a:r>
              <a:rPr lang="el-GR" dirty="0"/>
              <a:t>), με κεντρική περιοχή εκπομπής </a:t>
            </a:r>
            <a:r>
              <a:rPr lang="el-GR" dirty="0" smtClean="0"/>
              <a:t>μικρού</a:t>
            </a:r>
            <a:r>
              <a:rPr lang="en-US" dirty="0" smtClean="0"/>
              <a:t> </a:t>
            </a:r>
            <a:r>
              <a:rPr lang="el-GR" dirty="0" smtClean="0"/>
              <a:t>βαθμού ιονισμό, </a:t>
            </a:r>
            <a:endParaRPr lang="el-GR" dirty="0"/>
          </a:p>
          <a:p>
            <a:r>
              <a:rPr lang="en-US" dirty="0"/>
              <a:t>LIPNER</a:t>
            </a:r>
            <a:r>
              <a:rPr lang="el-GR" dirty="0"/>
              <a:t> (</a:t>
            </a:r>
            <a:r>
              <a:rPr lang="en-US" dirty="0"/>
              <a:t>low ionisation parameter nuclear emission</a:t>
            </a:r>
            <a:r>
              <a:rPr lang="el-GR" dirty="0"/>
              <a:t>- </a:t>
            </a:r>
            <a:r>
              <a:rPr lang="en-US" dirty="0"/>
              <a:t>line region</a:t>
            </a:r>
            <a:r>
              <a:rPr lang="el-GR" dirty="0"/>
              <a:t>), με κεντρική περιοχή εκπομπής μικρού βαθμού </a:t>
            </a:r>
            <a:r>
              <a:rPr lang="el-GR" dirty="0" smtClean="0"/>
              <a:t>παραμέτρου ιονισμό, </a:t>
            </a:r>
            <a:endParaRPr lang="el-GR" dirty="0"/>
          </a:p>
          <a:p>
            <a:r>
              <a:rPr lang="en-US" dirty="0"/>
              <a:t>HILNER</a:t>
            </a:r>
            <a:r>
              <a:rPr lang="el-GR" dirty="0"/>
              <a:t> (</a:t>
            </a:r>
            <a:r>
              <a:rPr lang="en-US" dirty="0"/>
              <a:t>high ionisation Narrow emission</a:t>
            </a:r>
            <a:r>
              <a:rPr lang="el-GR" dirty="0"/>
              <a:t> -</a:t>
            </a:r>
            <a:r>
              <a:rPr lang="en-US" dirty="0"/>
              <a:t>line region</a:t>
            </a:r>
            <a:r>
              <a:rPr lang="el-GR" dirty="0"/>
              <a:t>), με κεντρική περιοχή εκπομπής μεγάλου βαθμού </a:t>
            </a:r>
            <a:r>
              <a:rPr lang="el-GR" dirty="0" smtClean="0"/>
              <a:t>ιονισμό, </a:t>
            </a:r>
            <a:r>
              <a:rPr lang="el-GR" dirty="0"/>
              <a:t>με στενές γραμμές και </a:t>
            </a:r>
          </a:p>
          <a:p>
            <a:r>
              <a:rPr lang="en-US" dirty="0"/>
              <a:t>Narrow</a:t>
            </a:r>
            <a:r>
              <a:rPr lang="el-GR" dirty="0"/>
              <a:t>- </a:t>
            </a:r>
            <a:r>
              <a:rPr lang="en-US" dirty="0"/>
              <a:t>line x</a:t>
            </a:r>
            <a:r>
              <a:rPr lang="el-GR" dirty="0"/>
              <a:t>- </a:t>
            </a:r>
            <a:r>
              <a:rPr lang="en-US" dirty="0"/>
              <a:t>ray galaxies</a:t>
            </a:r>
            <a:r>
              <a:rPr lang="el-GR" dirty="0"/>
              <a:t>, γαλαξίες που λάμπουν στις κοντινές ακτίνες Χ με στενές γραμμές. Οι τελευταίοι χαρακτηρίζονται και </a:t>
            </a:r>
            <a:r>
              <a:rPr lang="en-US" dirty="0"/>
              <a:t>Seyfert </a:t>
            </a:r>
            <a:r>
              <a:rPr lang="el-GR" dirty="0"/>
              <a:t>τύπου 3. </a:t>
            </a:r>
          </a:p>
          <a:p>
            <a:endParaRPr lang="el-GR" dirty="0"/>
          </a:p>
        </p:txBody>
      </p:sp>
      <p:pic>
        <p:nvPicPr>
          <p:cNvPr id="4" name="Picture 2" descr="https://www.researchgate.net/profile/A_Pasquali/publication/255983643/figure/fig1/Fig.-1.-Selection-of-LINER-galaxies.-Data-points-are-coloured-by-Hubble-type-and-sh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182" y="3584334"/>
            <a:ext cx="9123332" cy="327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64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15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Ραδιοπηγές </a:t>
            </a:r>
            <a:r>
              <a:rPr lang="el-GR" dirty="0" smtClean="0"/>
              <a:t>και εξωγαλαξιακές πηγές ακτίνων Χ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87"/>
            <a:ext cx="12192000" cy="6262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  </a:t>
            </a:r>
            <a:r>
              <a:rPr lang="el-GR" sz="2400" dirty="0" smtClean="0"/>
              <a:t>Σήμερα </a:t>
            </a:r>
            <a:r>
              <a:rPr lang="el-GR" sz="2400" dirty="0"/>
              <a:t>περιγράφουμε με αυτόν τον χαρακτηρισμό τους </a:t>
            </a:r>
            <a:r>
              <a:rPr lang="el-GR" sz="2400" dirty="0" smtClean="0"/>
              <a:t>γαλαξίες που </a:t>
            </a:r>
            <a:r>
              <a:rPr lang="el-GR" sz="2400" dirty="0"/>
              <a:t>το αίτιο </a:t>
            </a:r>
            <a:r>
              <a:rPr lang="el-GR" sz="2400" dirty="0" smtClean="0"/>
              <a:t>     της έντονης </a:t>
            </a:r>
            <a:r>
              <a:rPr lang="el-GR" sz="2400" dirty="0"/>
              <a:t>εκπομπής τους στα ραδιοκύματα είναι ο ενεργός πυρήνας </a:t>
            </a:r>
            <a:r>
              <a:rPr lang="el-GR" sz="2400" dirty="0" smtClean="0"/>
              <a:t>τους.</a:t>
            </a:r>
          </a:p>
          <a:p>
            <a:r>
              <a:rPr lang="el-GR" sz="2400" dirty="0" smtClean="0"/>
              <a:t>Εξωγαλαξιακές </a:t>
            </a:r>
            <a:r>
              <a:rPr lang="el-GR" sz="2400" dirty="0"/>
              <a:t>πηγές ακτίνων </a:t>
            </a:r>
            <a:r>
              <a:rPr lang="el-GR" sz="2400" dirty="0" smtClean="0"/>
              <a:t>Χ. Οι </a:t>
            </a:r>
            <a:r>
              <a:rPr lang="el-GR" sz="2400" dirty="0"/>
              <a:t>περισσότεροι </a:t>
            </a:r>
            <a:r>
              <a:rPr lang="en-US" sz="2400" dirty="0"/>
              <a:t>AGN </a:t>
            </a:r>
            <a:r>
              <a:rPr lang="el-GR" sz="2400" dirty="0"/>
              <a:t>έχουν μια πολύ </a:t>
            </a:r>
            <a:r>
              <a:rPr lang="el-GR" sz="2400" dirty="0" smtClean="0"/>
              <a:t>πυκνή </a:t>
            </a:r>
            <a:r>
              <a:rPr lang="el-GR" sz="2400" dirty="0"/>
              <a:t>πηγή εκπομπής </a:t>
            </a:r>
            <a:r>
              <a:rPr lang="el-GR" sz="2400" dirty="0" smtClean="0"/>
              <a:t>ακτινών Χ. Όταν παρατηρούμε μια εκτεταμένη πηγή, </a:t>
            </a:r>
            <a:r>
              <a:rPr lang="el-GR" sz="2400" dirty="0"/>
              <a:t>εκπέμπεται </a:t>
            </a:r>
            <a:r>
              <a:rPr lang="el-GR" sz="2400" dirty="0" smtClean="0"/>
              <a:t>ακτινοβολία </a:t>
            </a:r>
            <a:r>
              <a:rPr lang="el-GR" sz="2400" dirty="0"/>
              <a:t>Χ και από τους </a:t>
            </a:r>
            <a:r>
              <a:rPr lang="el-GR" sz="2400" dirty="0" smtClean="0"/>
              <a:t>ραδιοπίδακες (αλληλεπίδραση με γαλαξιακή ύλη).</a:t>
            </a:r>
            <a:endParaRPr lang="el-GR" sz="2400" dirty="0"/>
          </a:p>
          <a:p>
            <a:endParaRPr lang="el-GR" dirty="0"/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 descr="https://universe-review.ca/I05-22-Centauru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143" y="2457815"/>
            <a:ext cx="6807200" cy="44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64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508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    </a:t>
            </a:r>
            <a:r>
              <a:rPr lang="el-GR" sz="4800" dirty="0" smtClean="0"/>
              <a:t>Η μεταβλητότητα στον ενεργό πυρήνα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3143"/>
            <a:ext cx="12192000" cy="6204857"/>
          </a:xfrm>
        </p:spPr>
        <p:txBody>
          <a:bodyPr>
            <a:normAutofit/>
          </a:bodyPr>
          <a:lstStyle/>
          <a:p>
            <a:r>
              <a:rPr lang="el-GR" sz="2400" dirty="0"/>
              <a:t>Παρατηρούμε διακυμάνσεις λαμπρότητας κατά 10% σε πολλούς ενεργούς πυρήνες. </a:t>
            </a:r>
            <a:r>
              <a:rPr lang="el-GR" sz="2400" dirty="0" smtClean="0"/>
              <a:t>Η </a:t>
            </a:r>
            <a:r>
              <a:rPr lang="el-GR" sz="2400" dirty="0"/>
              <a:t>μεγαλύτερη μεταβλητότητα </a:t>
            </a:r>
            <a:r>
              <a:rPr lang="el-GR" sz="2400" dirty="0" smtClean="0"/>
              <a:t>παρατηρείται σε </a:t>
            </a:r>
            <a:r>
              <a:rPr lang="el-GR" sz="2400" dirty="0"/>
              <a:t>αντικείμενα </a:t>
            </a:r>
            <a:r>
              <a:rPr lang="en-US" sz="2400" dirty="0"/>
              <a:t>BL</a:t>
            </a:r>
            <a:r>
              <a:rPr lang="el-GR" sz="2400" dirty="0"/>
              <a:t>- </a:t>
            </a:r>
            <a:r>
              <a:rPr lang="en-US" sz="2400" dirty="0"/>
              <a:t>Lacertae</a:t>
            </a:r>
            <a:r>
              <a:rPr lang="el-GR" sz="2400" dirty="0"/>
              <a:t> και στα συγγενή, πολύ μεταβλητά στο οπτικό </a:t>
            </a:r>
            <a:r>
              <a:rPr lang="el-GR" sz="2400" dirty="0" smtClean="0"/>
              <a:t>Κβάζαρ</a:t>
            </a:r>
            <a:r>
              <a:rPr lang="el-GR" sz="2400" dirty="0"/>
              <a:t>( </a:t>
            </a:r>
            <a:r>
              <a:rPr lang="en-US" sz="2400" dirty="0"/>
              <a:t>OVV</a:t>
            </a:r>
            <a:r>
              <a:rPr lang="el-GR" sz="2400" dirty="0"/>
              <a:t>, </a:t>
            </a:r>
            <a:r>
              <a:rPr lang="en-US" sz="2400" dirty="0" smtClean="0"/>
              <a:t>Optically </a:t>
            </a:r>
            <a:r>
              <a:rPr lang="en-US" sz="2400" dirty="0"/>
              <a:t>V</a:t>
            </a:r>
            <a:r>
              <a:rPr lang="en-US" sz="2400" dirty="0" smtClean="0"/>
              <a:t>iolent </a:t>
            </a:r>
            <a:r>
              <a:rPr lang="en-US" sz="2400" dirty="0"/>
              <a:t>V</a:t>
            </a:r>
            <a:r>
              <a:rPr lang="en-US" sz="2400" dirty="0" smtClean="0"/>
              <a:t>ariable</a:t>
            </a:r>
            <a:r>
              <a:rPr lang="el-GR" sz="2400" dirty="0"/>
              <a:t>).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τυπική χρονική κλίμακα της </a:t>
            </a:r>
            <a:r>
              <a:rPr lang="el-GR" sz="2400" dirty="0" smtClean="0"/>
              <a:t>μεταβλητότητας είναι για τα </a:t>
            </a:r>
            <a:r>
              <a:rPr lang="en-US" sz="2400" dirty="0"/>
              <a:t>Seyfert</a:t>
            </a:r>
            <a:r>
              <a:rPr lang="el-GR" sz="2400" dirty="0"/>
              <a:t> και τα </a:t>
            </a:r>
            <a:r>
              <a:rPr lang="en-US" sz="2400" dirty="0"/>
              <a:t>Quasar</a:t>
            </a:r>
            <a:r>
              <a:rPr lang="el-GR" sz="2400" dirty="0"/>
              <a:t> </a:t>
            </a:r>
            <a:r>
              <a:rPr lang="el-GR" sz="2400" dirty="0" smtClean="0"/>
              <a:t>από </a:t>
            </a:r>
            <a:r>
              <a:rPr lang="el-GR" sz="2400" dirty="0"/>
              <a:t>ώρες ως έτη και για τα </a:t>
            </a:r>
            <a:r>
              <a:rPr lang="en-US" sz="2400" dirty="0"/>
              <a:t>BL</a:t>
            </a:r>
            <a:r>
              <a:rPr lang="el-GR" sz="2400" dirty="0"/>
              <a:t>- </a:t>
            </a:r>
            <a:r>
              <a:rPr lang="en-US" sz="2400" dirty="0"/>
              <a:t>Lac</a:t>
            </a:r>
            <a:r>
              <a:rPr lang="el-GR" sz="2400" dirty="0"/>
              <a:t> από λεπτά ως ημέρες.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 descr="http://images.slideplayer.com/21/6259547/slides/slid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9543" y="2661595"/>
            <a:ext cx="5595205" cy="41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74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5558971" cy="10595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l-GR" sz="4000" dirty="0" smtClean="0"/>
              <a:t>Φυσικά </a:t>
            </a:r>
            <a:r>
              <a:rPr lang="el-GR" sz="4000" dirty="0"/>
              <a:t>μοντέλα για ενεργούς γαλαξίες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714"/>
            <a:ext cx="5602514" cy="5624285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l-GR" dirty="0" smtClean="0"/>
              <a:t> </a:t>
            </a:r>
            <a:r>
              <a:rPr lang="el-GR" dirty="0"/>
              <a:t>βασική πηγή ενέργειας των ενεργών γαλαξιακών πυρήνων είναι </a:t>
            </a: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έλξη </a:t>
            </a:r>
            <a:r>
              <a:rPr lang="el-GR" dirty="0"/>
              <a:t>μάζας από </a:t>
            </a:r>
            <a:r>
              <a:rPr lang="el-GR" dirty="0" smtClean="0"/>
              <a:t>την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/>
              <a:t>πολύ μεγάλης </a:t>
            </a:r>
            <a:r>
              <a:rPr lang="el-GR" dirty="0" smtClean="0"/>
              <a:t>μάζας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/>
              <a:t>μαύρη τρύπα στο κέντρο του </a:t>
            </a:r>
            <a:r>
              <a:rPr lang="el-GR" dirty="0" smtClean="0"/>
              <a:t>γαλαξία. </a:t>
            </a:r>
            <a:endParaRPr lang="el-GR" dirty="0" smtClean="0"/>
          </a:p>
          <a:p>
            <a:r>
              <a:rPr lang="el-GR" dirty="0" smtClean="0"/>
              <a:t>Οι</a:t>
            </a:r>
            <a:r>
              <a:rPr lang="en-US" dirty="0" smtClean="0"/>
              <a:t> </a:t>
            </a:r>
            <a:r>
              <a:rPr lang="el-GR" dirty="0" smtClean="0"/>
              <a:t>μάζες αυτών των μαύρων </a:t>
            </a:r>
            <a:r>
              <a:rPr lang="el-GR" dirty="0"/>
              <a:t>τρυπών </a:t>
            </a:r>
            <a:r>
              <a:rPr lang="el-GR" dirty="0" smtClean="0"/>
              <a:t>μπορεί να είναι τεράστιες (3 δις </a:t>
            </a:r>
            <a:r>
              <a:rPr lang="el-GR" dirty="0"/>
              <a:t>ηλιακές μάζες </a:t>
            </a:r>
            <a:r>
              <a:rPr lang="el-GR" dirty="0" smtClean="0"/>
              <a:t>στον Μ87</a:t>
            </a:r>
            <a:r>
              <a:rPr lang="el-GR" dirty="0"/>
              <a:t>).</a:t>
            </a:r>
          </a:p>
          <a:p>
            <a:r>
              <a:rPr lang="el-GR" dirty="0" smtClean="0"/>
              <a:t>Υπάρχει </a:t>
            </a:r>
            <a:r>
              <a:rPr lang="el-GR" dirty="0" smtClean="0"/>
              <a:t>αναλογία</a:t>
            </a:r>
            <a:r>
              <a:rPr lang="el-GR" dirty="0" smtClean="0"/>
              <a:t> ανάμεσα στην παρατηρήσιμη λαμπρότητα </a:t>
            </a:r>
            <a:r>
              <a:rPr lang="el-GR" dirty="0"/>
              <a:t>ενός γαλαξία και της μάζας της </a:t>
            </a:r>
            <a:r>
              <a:rPr lang="el-GR" dirty="0" smtClean="0"/>
              <a:t>κεντρικής μαύρης τρύπας </a:t>
            </a:r>
            <a:r>
              <a:rPr lang="el-GR" dirty="0"/>
              <a:t>του.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Picture 2" descr="ÎÏÎ¿ÏÎ­Î»ÎµÏÎ¼Î± ÎµÎ¹ÎºÏÎ½Î±Ï Î³Î¹Î± Î87 qua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227" y="0"/>
            <a:ext cx="656777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107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5314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Η </a:t>
            </a:r>
            <a:r>
              <a:rPr lang="el-GR" dirty="0" smtClean="0"/>
              <a:t>επιβεβαίωση της μαύρης τρύπας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67657"/>
            <a:ext cx="5660572" cy="619034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 Παρατηρούμε μεγάλη πυκνότητα της περιοχής εκπομπής. Ακόμα και τα πιο λαμπρά Κβάζαρ έχουν περιόδους</a:t>
            </a:r>
            <a:r>
              <a:rPr lang="en-US" dirty="0" smtClean="0"/>
              <a:t> </a:t>
            </a:r>
            <a:r>
              <a:rPr lang="el-GR" dirty="0" smtClean="0"/>
              <a:t>σε κλίμακα μηνών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Έτσι η ακτινοβολία πρέπει να προέρχεται από περιοχή με διάμετρο &lt; 0,1 </a:t>
            </a:r>
            <a:r>
              <a:rPr lang="en-US" dirty="0" smtClean="0"/>
              <a:t>pc</a:t>
            </a:r>
            <a:r>
              <a:rPr lang="el-GR" dirty="0" smtClean="0"/>
              <a:t> (περίπου 4 μήνες φωτός).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Ο απαραίτητος αριθμός αστέρων τύπου Ο3 (&gt; 10 δις) ώστε να έχουν την μάζα που παρατηρούμε στους πυρήνες των γαλαξιών, δεν μπορεί να χωρέσει σε τόσο μικρή περιοχή (ως εναλλακτική πηγή ακτινοβολίας, αντί για </a:t>
            </a:r>
            <a:r>
              <a:rPr lang="el-GR" dirty="0" smtClean="0"/>
              <a:t>μαύρη τρύπα μεγάλης μάζας).</a:t>
            </a:r>
            <a:endParaRPr lang="el-GR" dirty="0"/>
          </a:p>
        </p:txBody>
      </p:sp>
      <p:pic>
        <p:nvPicPr>
          <p:cNvPr id="7" name="6 - Θέση περιεχομένου" descr="Black hole diagr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4057" y="578541"/>
            <a:ext cx="6037943" cy="627946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stronomyonline.org/Cosmology/Images/Orienta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777" y="1"/>
            <a:ext cx="9757543" cy="68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79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0570"/>
          </a:xfrm>
        </p:spPr>
        <p:txBody>
          <a:bodyPr>
            <a:noAutofit/>
          </a:bodyPr>
          <a:lstStyle/>
          <a:p>
            <a:r>
              <a:rPr lang="en-US" sz="4800" dirty="0" smtClean="0"/>
              <a:t>    </a:t>
            </a:r>
            <a:r>
              <a:rPr lang="el-GR" sz="4800" dirty="0" smtClean="0"/>
              <a:t>Η περιοχή των πλατιών γραμμών εκπομπής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508000"/>
            <a:ext cx="5588000" cy="63499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Το </a:t>
            </a:r>
            <a:r>
              <a:rPr lang="el-GR" dirty="0"/>
              <a:t>πλάτος των γραμμών </a:t>
            </a:r>
            <a:r>
              <a:rPr lang="el-GR" dirty="0" smtClean="0"/>
              <a:t>(που αντιστοιχεί σε ταχύτητες 1000-10.000 </a:t>
            </a:r>
            <a:r>
              <a:rPr lang="en-US" dirty="0"/>
              <a:t>km</a:t>
            </a:r>
            <a:r>
              <a:rPr lang="el-GR" dirty="0"/>
              <a:t>/</a:t>
            </a:r>
            <a:r>
              <a:rPr lang="en-US" dirty="0"/>
              <a:t>sec</a:t>
            </a:r>
            <a:r>
              <a:rPr lang="el-GR" dirty="0"/>
              <a:t>) είναι </a:t>
            </a:r>
            <a:r>
              <a:rPr lang="el-GR" dirty="0" smtClean="0"/>
              <a:t>αρκετά μεγαλύτερο </a:t>
            </a:r>
            <a:r>
              <a:rPr lang="el-GR" dirty="0"/>
              <a:t>από ότι σε </a:t>
            </a:r>
            <a:r>
              <a:rPr lang="el-GR" dirty="0" smtClean="0"/>
              <a:t>θερμικά</a:t>
            </a:r>
            <a:r>
              <a:rPr lang="en-US" dirty="0" smtClean="0"/>
              <a:t> </a:t>
            </a:r>
            <a:r>
              <a:rPr lang="el-GR" dirty="0" smtClean="0"/>
              <a:t>πλάτη Ντόπλερ.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Μας </a:t>
            </a:r>
            <a:r>
              <a:rPr lang="el-GR" dirty="0" smtClean="0"/>
              <a:t>παραπέμπει </a:t>
            </a:r>
            <a:r>
              <a:rPr lang="el-GR" dirty="0"/>
              <a:t>σε νέφη που κινούνται με μεγάλες </a:t>
            </a:r>
            <a:r>
              <a:rPr lang="el-GR" dirty="0" smtClean="0"/>
              <a:t>ταχύτητες, κάτι που οφείλεται </a:t>
            </a:r>
            <a:r>
              <a:rPr lang="el-GR" dirty="0"/>
              <a:t>στο ότι βρίσκονται πολύ κοντά στη </a:t>
            </a:r>
            <a:r>
              <a:rPr lang="el-GR" dirty="0" smtClean="0"/>
              <a:t>μαύρη </a:t>
            </a:r>
            <a:r>
              <a:rPr lang="el-GR" dirty="0"/>
              <a:t>τρύπα.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Η </a:t>
            </a:r>
            <a:r>
              <a:rPr lang="el-GR" dirty="0"/>
              <a:t>περιοχή αυτή ιονίζεται από την </a:t>
            </a:r>
            <a:r>
              <a:rPr lang="el-GR" dirty="0" smtClean="0"/>
              <a:t>υπεριώδης </a:t>
            </a:r>
            <a:r>
              <a:rPr lang="el-GR" dirty="0"/>
              <a:t>ακτινοβολία του δίσκου προσαύξησης.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Οι </a:t>
            </a:r>
            <a:r>
              <a:rPr lang="el-GR" dirty="0"/>
              <a:t>γραμμές εκπομπής από διαφορετικές βαθμίδες ιονισμού του </a:t>
            </a:r>
            <a:r>
              <a:rPr lang="el-GR" dirty="0" smtClean="0"/>
              <a:t>ιδίου χημικού </a:t>
            </a:r>
            <a:r>
              <a:rPr lang="el-GR" dirty="0"/>
              <a:t>στοιχείου μας παραπέμπουν σε ένα πλατύ φάσμα στις υπεριώδεις που δεν προέρχεται από θερμική πηγή </a:t>
            </a:r>
            <a:r>
              <a:rPr lang="el-GR" dirty="0" smtClean="0"/>
              <a:t>(όπως ο δίσκος </a:t>
            </a:r>
            <a:r>
              <a:rPr lang="el-GR" dirty="0"/>
              <a:t>προσαύξησης).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Θέση περιεχομένου" descr="Quasar emission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0210" y="1025171"/>
            <a:ext cx="6362522" cy="4301572"/>
          </a:xfrm>
        </p:spPr>
      </p:pic>
    </p:spTree>
    <p:extLst>
      <p:ext uri="{BB962C8B-B14F-4D97-AF65-F5344CB8AC3E}">
        <p14:creationId xmlns:p14="http://schemas.microsoft.com/office/powerpoint/2010/main" xmlns="" val="163110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55154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  </a:t>
            </a:r>
            <a:r>
              <a:rPr lang="el-GR" sz="3600" dirty="0" smtClean="0"/>
              <a:t>Η </a:t>
            </a:r>
            <a:r>
              <a:rPr lang="el-GR" sz="3600" dirty="0" smtClean="0"/>
              <a:t>περιοχή των στενών γραμμών εκπομπής (</a:t>
            </a:r>
            <a:r>
              <a:rPr lang="en-US" sz="3600" dirty="0" smtClean="0"/>
              <a:t>narrow line region</a:t>
            </a:r>
            <a:r>
              <a:rPr lang="el-GR" sz="3600" dirty="0" smtClean="0"/>
              <a:t>, </a:t>
            </a:r>
            <a:r>
              <a:rPr lang="en-US" sz="3600" dirty="0" smtClean="0"/>
              <a:t>NLR</a:t>
            </a:r>
            <a:r>
              <a:rPr lang="el-GR" sz="3600" dirty="0" smtClean="0"/>
              <a:t>)</a:t>
            </a:r>
            <a:r>
              <a:rPr lang="en-US" sz="36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87"/>
            <a:ext cx="4905829" cy="626291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  Τα νέφη όπου δημιουργούνται </a:t>
            </a:r>
            <a:r>
              <a:rPr lang="el-GR" dirty="0"/>
              <a:t>οι στενές </a:t>
            </a:r>
            <a:r>
              <a:rPr lang="el-GR" dirty="0" smtClean="0"/>
              <a:t>γραμμές εκπομπής </a:t>
            </a:r>
            <a:r>
              <a:rPr lang="el-GR" dirty="0"/>
              <a:t>απέχουν από το γαλαξιακό κέντρο 10- 100 </a:t>
            </a:r>
            <a:r>
              <a:rPr lang="en-US" dirty="0"/>
              <a:t>pc</a:t>
            </a:r>
            <a:r>
              <a:rPr lang="el-GR" dirty="0"/>
              <a:t>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Η </a:t>
            </a:r>
            <a:r>
              <a:rPr lang="el-GR" dirty="0"/>
              <a:t>εκπομπή </a:t>
            </a:r>
            <a:r>
              <a:rPr lang="el-GR" dirty="0" smtClean="0"/>
              <a:t>των &lt;απαγορευμένων</a:t>
            </a:r>
            <a:r>
              <a:rPr lang="en-US" dirty="0" smtClean="0"/>
              <a:t>&gt;</a:t>
            </a:r>
            <a:r>
              <a:rPr lang="el-GR" dirty="0" smtClean="0"/>
              <a:t>  γραμμών από αυτά προϋποθέτει </a:t>
            </a:r>
            <a:r>
              <a:rPr lang="el-GR" dirty="0"/>
              <a:t>την ύπαρξη ανώτερου ορίου </a:t>
            </a:r>
            <a:r>
              <a:rPr lang="el-GR" dirty="0" smtClean="0"/>
              <a:t>στην πυκνότητα</a:t>
            </a:r>
            <a:r>
              <a:rPr lang="el-GR" dirty="0"/>
              <a:t>. </a:t>
            </a:r>
            <a:r>
              <a:rPr lang="el-GR" dirty="0" smtClean="0"/>
              <a:t>Έτσι </a:t>
            </a:r>
            <a:r>
              <a:rPr lang="el-GR" dirty="0"/>
              <a:t>η μέση τιμή μας δίνει θερμοκρασία 16000 Κ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Άρα σε κάποια </a:t>
            </a:r>
            <a:r>
              <a:rPr lang="en-US" dirty="0" smtClean="0"/>
              <a:t>Seyfert </a:t>
            </a:r>
            <a:r>
              <a:rPr lang="el-GR" dirty="0" smtClean="0"/>
              <a:t>ο </a:t>
            </a:r>
            <a:r>
              <a:rPr lang="el-GR" dirty="0"/>
              <a:t>ιονισμός στην περιοχή των στενών γραμμών </a:t>
            </a:r>
            <a:r>
              <a:rPr lang="el-GR" dirty="0" smtClean="0"/>
              <a:t>δεν προέρχεται </a:t>
            </a:r>
            <a:r>
              <a:rPr lang="el-GR" dirty="0"/>
              <a:t>από τις υπεριώδεις, αλλά από κρουστικά </a:t>
            </a:r>
            <a:r>
              <a:rPr lang="el-GR" dirty="0" smtClean="0"/>
              <a:t>κύματα (συγκρούσεις σε πιο εξωτερικές περιοχές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/>
              <a:t>Σε </a:t>
            </a:r>
            <a:r>
              <a:rPr lang="en-US" dirty="0" smtClean="0"/>
              <a:t>Seyfert</a:t>
            </a:r>
            <a:r>
              <a:rPr lang="el-GR" dirty="0" smtClean="0"/>
              <a:t> τύπου </a:t>
            </a:r>
            <a:r>
              <a:rPr lang="el-GR" dirty="0"/>
              <a:t>2 παρατηρούμε συχνά μια εκτεταμένη περιοχή στενών γραμμών (</a:t>
            </a:r>
            <a:r>
              <a:rPr lang="en-US" dirty="0"/>
              <a:t>extended narrow line region</a:t>
            </a:r>
            <a:r>
              <a:rPr lang="el-GR" dirty="0"/>
              <a:t>, </a:t>
            </a:r>
            <a:r>
              <a:rPr lang="en-US" dirty="0" smtClean="0"/>
              <a:t>ENLR</a:t>
            </a:r>
            <a:r>
              <a:rPr lang="el-GR" dirty="0" smtClean="0"/>
              <a:t>), </a:t>
            </a:r>
            <a:r>
              <a:rPr lang="el-GR" dirty="0" smtClean="0"/>
              <a:t>έκτασης </a:t>
            </a:r>
            <a:r>
              <a:rPr lang="el-GR" dirty="0" smtClean="0"/>
              <a:t>μερικών </a:t>
            </a:r>
            <a:r>
              <a:rPr lang="en-US" dirty="0"/>
              <a:t>kpc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4" name="Picture 2" descr="https://www.ucl.ac.uk/mssl/astro/phd/GBR/GBR-AGN/images/a564.png?hi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5584" y="1030514"/>
            <a:ext cx="7106416" cy="53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54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76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Η προέλευση των ακτινών Χ.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566057"/>
            <a:ext cx="12192000" cy="181428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προέλευση των μαλακών ακτινών Χ δεν είναι ξεκάθαρη, και μάλλον πρόκειται για την &lt;ουρά&gt; μεγάλης συχνότητας από την ακτινοβολία μελανού σώματος του δίσκου προσαύξησης.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σκληρή ακτινοβολία Χ εξηγείται με το φαινόμενο </a:t>
            </a:r>
            <a:r>
              <a:rPr lang="en-US" dirty="0" smtClean="0"/>
              <a:t>Compton</a:t>
            </a:r>
            <a:r>
              <a:rPr lang="el-GR" dirty="0" smtClean="0"/>
              <a:t>. Ταχέως κινούμενα θερμικά ηλεκτρόνια σε ένα στέμμα πάνω από τον δίσκο προσαύξησης διασπείρουν φωτόνια στο οπτικό φάσμα από τον δίσκο προσαύξησης σε μήκη κύματος ακτινών Χ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Σε μερικά </a:t>
            </a:r>
            <a:r>
              <a:rPr lang="en-US" dirty="0" smtClean="0"/>
              <a:t>Blazar </a:t>
            </a:r>
            <a:r>
              <a:rPr lang="el-GR" dirty="0" smtClean="0"/>
              <a:t>παρατηρούμε σχετικιστική ακτινοβολία με μήκη ως τις ακτίνες Χ.</a:t>
            </a:r>
          </a:p>
          <a:p>
            <a:endParaRPr lang="el-GR" dirty="0"/>
          </a:p>
        </p:txBody>
      </p:sp>
      <p:pic>
        <p:nvPicPr>
          <p:cNvPr id="7" name="6 - Θέση περιεχομένου" descr="X_ray_AGN emiss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57231" y="2666686"/>
            <a:ext cx="7843111" cy="419131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95" y="1"/>
            <a:ext cx="11779405" cy="52251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      </a:t>
            </a:r>
            <a:r>
              <a:rPr lang="el-GR" dirty="0" smtClean="0"/>
              <a:t> </a:t>
            </a:r>
            <a:r>
              <a:rPr lang="el-GR" dirty="0" smtClean="0"/>
              <a:t>Ποιοι είναι οι </a:t>
            </a:r>
            <a:r>
              <a:rPr lang="en-US" dirty="0" smtClean="0"/>
              <a:t>AGN</a:t>
            </a:r>
            <a:r>
              <a:rPr lang="el-GR" dirty="0" smtClean="0"/>
              <a:t> </a:t>
            </a:r>
            <a:r>
              <a:rPr lang="el-GR" dirty="0" smtClean="0"/>
              <a:t>– ενεργοί γαλαξίες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86"/>
            <a:ext cx="5762171" cy="626291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Αυτή η φάση εξέλιξης </a:t>
            </a:r>
            <a:r>
              <a:rPr lang="el-GR" dirty="0" smtClean="0"/>
              <a:t>των </a:t>
            </a:r>
            <a:r>
              <a:rPr lang="el-GR" dirty="0"/>
              <a:t>γαλαξιών διαρκεί μόλις 10 εκατομμύρια έτη, το ένα </a:t>
            </a:r>
            <a:r>
              <a:rPr lang="el-GR" dirty="0" smtClean="0"/>
              <a:t>χιλιοστό </a:t>
            </a:r>
            <a:r>
              <a:rPr lang="el-GR" dirty="0"/>
              <a:t>της μέσης ηλίκιας ενός γαλαξία. </a:t>
            </a:r>
            <a:endParaRPr lang="el-GR" dirty="0" smtClean="0"/>
          </a:p>
          <a:p>
            <a:r>
              <a:rPr lang="el-GR" dirty="0" smtClean="0"/>
              <a:t>Γνωρίζουμε </a:t>
            </a:r>
            <a:r>
              <a:rPr lang="el-GR" dirty="0" smtClean="0"/>
              <a:t>500.000 </a:t>
            </a:r>
            <a:r>
              <a:rPr lang="el-GR" dirty="0"/>
              <a:t>ενεργούς </a:t>
            </a:r>
            <a:r>
              <a:rPr lang="el-GR" dirty="0" smtClean="0"/>
              <a:t>γαλαξίες. </a:t>
            </a:r>
            <a:endParaRPr lang="el-GR" dirty="0"/>
          </a:p>
          <a:p>
            <a:r>
              <a:rPr lang="el-GR" dirty="0" smtClean="0"/>
              <a:t>Έχουν πολύ πιο λαμπρή </a:t>
            </a:r>
            <a:r>
              <a:rPr lang="el-GR" dirty="0"/>
              <a:t>και πυκνή κεντρική </a:t>
            </a:r>
            <a:r>
              <a:rPr lang="el-GR" dirty="0" smtClean="0"/>
              <a:t>περιοχή από </a:t>
            </a:r>
            <a:r>
              <a:rPr lang="el-GR" dirty="0"/>
              <a:t>ότι </a:t>
            </a:r>
            <a:r>
              <a:rPr lang="el-GR" dirty="0" smtClean="0"/>
              <a:t>οι κανονικοί </a:t>
            </a:r>
            <a:r>
              <a:rPr lang="el-GR" dirty="0"/>
              <a:t>γαλαξίες ιδίου τύπου. </a:t>
            </a:r>
            <a:endParaRPr lang="el-GR" dirty="0" smtClean="0"/>
          </a:p>
          <a:p>
            <a:r>
              <a:rPr lang="el-GR" dirty="0" smtClean="0"/>
              <a:t>Υπάρχει </a:t>
            </a:r>
            <a:r>
              <a:rPr lang="el-GR" dirty="0"/>
              <a:t>ισχυρή αντίθεση </a:t>
            </a:r>
            <a:r>
              <a:rPr lang="el-GR" dirty="0" smtClean="0"/>
              <a:t>λαμπρότητας (κοντράστ</a:t>
            </a:r>
            <a:r>
              <a:rPr lang="el-GR" dirty="0"/>
              <a:t>) του πυρήνα με την υπόλοιπη δομή.</a:t>
            </a:r>
          </a:p>
          <a:p>
            <a:r>
              <a:rPr lang="el-GR" dirty="0" smtClean="0"/>
              <a:t>Το </a:t>
            </a:r>
            <a:r>
              <a:rPr lang="el-GR" dirty="0"/>
              <a:t>φάσμα τους </a:t>
            </a:r>
            <a:r>
              <a:rPr lang="el-GR" dirty="0" smtClean="0"/>
              <a:t>είναι </a:t>
            </a:r>
            <a:r>
              <a:rPr lang="el-GR" dirty="0"/>
              <a:t>μη αστρικό συνεχές με υπέρβαση στα μη ορατά μήκη </a:t>
            </a:r>
            <a:r>
              <a:rPr lang="el-GR" dirty="0" smtClean="0"/>
              <a:t>κύματος. </a:t>
            </a:r>
            <a:endParaRPr lang="el-GR" dirty="0" smtClean="0"/>
          </a:p>
          <a:p>
            <a:r>
              <a:rPr lang="el-GR" dirty="0" smtClean="0"/>
              <a:t>Παρουσιάζουν </a:t>
            </a:r>
            <a:r>
              <a:rPr lang="el-GR" dirty="0"/>
              <a:t>πιδακόμορφες εκπομπές στα ραδιοκύματα, στο οπτικό ή στις ακτίνες </a:t>
            </a:r>
            <a:r>
              <a:rPr lang="el-GR" dirty="0" smtClean="0"/>
              <a:t>Χ, με μεταβλητότητα.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2" descr="http://www.iasfbo.inaf.it/wp-content/uploads/2012/09/a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286" y="972457"/>
            <a:ext cx="6370234" cy="58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801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3142"/>
          </a:xfrm>
        </p:spPr>
        <p:txBody>
          <a:bodyPr>
            <a:normAutofit fontScale="90000"/>
          </a:bodyPr>
          <a:lstStyle/>
          <a:p>
            <a:r>
              <a:rPr lang="el-GR" sz="4800" dirty="0" smtClean="0"/>
              <a:t>              </a:t>
            </a:r>
            <a:r>
              <a:rPr lang="el-GR" sz="4800" dirty="0" smtClean="0"/>
              <a:t>  Η </a:t>
            </a:r>
            <a:r>
              <a:rPr lang="el-GR" sz="4800" dirty="0" smtClean="0"/>
              <a:t>προέλευση των ραδιοκυμάτων 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1200"/>
            <a:ext cx="4949371" cy="61467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Τα </a:t>
            </a:r>
            <a:r>
              <a:rPr lang="el-GR" dirty="0"/>
              <a:t>εκτεταμένα ραδιοκύματα των ραδιογαλαξιών και των </a:t>
            </a:r>
            <a:r>
              <a:rPr lang="el-GR" dirty="0" smtClean="0"/>
              <a:t>Κβάζαρ </a:t>
            </a:r>
            <a:r>
              <a:rPr lang="el-GR" dirty="0"/>
              <a:t>είναι σχετικιστικές </a:t>
            </a:r>
            <a:r>
              <a:rPr lang="el-GR" dirty="0" smtClean="0"/>
              <a:t>ακτινοβολίες.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Δημιουργούνται </a:t>
            </a:r>
            <a:r>
              <a:rPr lang="el-GR" dirty="0"/>
              <a:t>από πολύ σχετικιστικά ηλεκτρόνια (ή και ποζιτρόνια) στα </a:t>
            </a:r>
            <a:r>
              <a:rPr lang="el-GR" dirty="0" smtClean="0"/>
              <a:t>περιστρεφόμενα μαγνητικά πεδία, που τα επιταχύνουν και τα ευθυγραμμίζουν σε 2 αντί παράλληλους πίδακες με σχετικιστικές ταχύτητες.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Στις </a:t>
            </a:r>
            <a:r>
              <a:rPr lang="el-GR" dirty="0" smtClean="0"/>
              <a:t>πηγές </a:t>
            </a:r>
            <a:r>
              <a:rPr lang="en-US" dirty="0" smtClean="0"/>
              <a:t>FR</a:t>
            </a:r>
            <a:r>
              <a:rPr lang="el-GR" dirty="0" smtClean="0"/>
              <a:t> </a:t>
            </a:r>
            <a:r>
              <a:rPr lang="el-GR" dirty="0"/>
              <a:t>1 έχουμε σχετικά πυκνούς (βαριούς) πίδακες με σχετικιστικές ταχύτητες, ενώ στις </a:t>
            </a:r>
            <a:r>
              <a:rPr lang="el-GR" dirty="0" smtClean="0"/>
              <a:t>πηγές </a:t>
            </a:r>
            <a:r>
              <a:rPr lang="en-US" dirty="0" smtClean="0"/>
              <a:t>FR</a:t>
            </a:r>
            <a:r>
              <a:rPr lang="el-GR" dirty="0" smtClean="0"/>
              <a:t> </a:t>
            </a:r>
            <a:r>
              <a:rPr lang="el-GR" dirty="0"/>
              <a:t>2 πολύ ελαφριούς, πολύ σχετικιστικούς πίδακες (μάλλον πλάσμα ηλεκτρονίων- ποζιτρονίων).</a:t>
            </a:r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9218" name="Picture 2" descr="ÎÏÎ¿ÏÎ­Î»ÎµÏÎ¼Î± ÎµÎ¹ÎºÏÎ½Î±Ï Î³Î¹Î± AGN j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419" y="841829"/>
            <a:ext cx="6895326" cy="6016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6000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676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σύγκρουση του πίδακα με την γαλαξιακή ύλη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899886"/>
            <a:ext cx="5849258" cy="5958114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Το μοντέλο </a:t>
            </a:r>
            <a:r>
              <a:rPr lang="en-US" dirty="0" smtClean="0"/>
              <a:t>Blandford</a:t>
            </a:r>
            <a:r>
              <a:rPr lang="el-GR" dirty="0" smtClean="0"/>
              <a:t> και </a:t>
            </a:r>
            <a:r>
              <a:rPr lang="en-US" dirty="0" smtClean="0"/>
              <a:t>Rees</a:t>
            </a:r>
            <a:r>
              <a:rPr lang="el-GR" dirty="0" smtClean="0"/>
              <a:t> για κλασσικές διπλές ραδιοπηγές (</a:t>
            </a:r>
            <a:r>
              <a:rPr lang="en-US" dirty="0" smtClean="0"/>
              <a:t>FR</a:t>
            </a:r>
            <a:r>
              <a:rPr lang="el-GR" dirty="0" smtClean="0"/>
              <a:t>2) λέει ότι από το κέντρο εκτείνονται 2 αντί παράλληλοι πίδακες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Στο σημείο, όπου οι πίδακες συγκρούονται με την ύλη του περιβάλλοντος, σχηματίζονται 2 κρουστικά κύματα.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smtClean="0"/>
              <a:t>κύριο κρουστικό κύμα μπαίνει στην εξωτερική ύλη, ενώ ο πίδακας επιβραδύνει σε ένα εσωτερικό κρουστικό κύμα.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 smtClean="0"/>
              <a:t>αυτό, ηλεκτρόνια επιταχύνονται σε μεγάλη σχετικιστική ταχύτητα και εκπέμπουν εντατικά σχετικιστική ακτινοβολία (καυτά σημεία). </a:t>
            </a:r>
            <a:endParaRPr lang="el-GR" dirty="0" smtClean="0"/>
          </a:p>
          <a:p>
            <a:r>
              <a:rPr lang="el-GR" dirty="0" smtClean="0"/>
              <a:t>Από </a:t>
            </a:r>
            <a:r>
              <a:rPr lang="el-GR" dirty="0" smtClean="0"/>
              <a:t>εκεί το πλάσμα του πίδακα κινείται πλάγια μεταξύ εξωτερικού κρουστικού κύματος και πίδακα προς τα πίσω, δημιουργώντας τους λοβούς. </a:t>
            </a:r>
            <a:endParaRPr lang="el-GR" dirty="0"/>
          </a:p>
        </p:txBody>
      </p:sp>
      <p:pic>
        <p:nvPicPr>
          <p:cNvPr id="7" name="6 - Θέση περιεχομένου" descr="Cen_A_Galaxy_and_J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23429" y="751115"/>
            <a:ext cx="6168571" cy="610688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v.nrao.edu/~abridle/images/dragnpa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086" y="1"/>
            <a:ext cx="9541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27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959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    Οι λοβοί των πιδάκων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537029"/>
            <a:ext cx="12192000" cy="197394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Κάποιοι ραδιογαλαξίες κινούνται με μεγάλη ταχύτητα μέσα από την μεσογαλαξιακή ύλη του σμήνους τους. </a:t>
            </a:r>
            <a:endParaRPr lang="el-GR" dirty="0" smtClean="0"/>
          </a:p>
          <a:p>
            <a:r>
              <a:rPr lang="el-GR" dirty="0" smtClean="0"/>
              <a:t>Τότε </a:t>
            </a:r>
            <a:r>
              <a:rPr lang="el-GR" dirty="0" smtClean="0"/>
              <a:t>οι πίδακες μένουν πίσω σχηματίζοντας λοβούς σαν τις ουρές των κομητών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r>
              <a:rPr lang="el-GR" dirty="0" smtClean="0"/>
              <a:t>Οι πίδακες μπορεί να εμφανίζουν ασυμμετρία και κόμπους, κάτι που οφείλεται σε πολλαπλά επεισόδια εκπομπής ύλης από το </a:t>
            </a:r>
            <a:r>
              <a:rPr lang="en-US" dirty="0" smtClean="0"/>
              <a:t>AGN.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Je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54631" y="2540001"/>
            <a:ext cx="8635998" cy="431799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41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r>
              <a:rPr lang="el-GR" dirty="0" smtClean="0"/>
              <a:t>Σχετικιστικά κύματα και υψηλές ενέργειες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1" y="609600"/>
            <a:ext cx="4557486" cy="6248399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Μερικά πολύ μεταβλητά Κβάζαρ και </a:t>
            </a:r>
            <a:r>
              <a:rPr lang="en-US" dirty="0" smtClean="0"/>
              <a:t>BL </a:t>
            </a:r>
            <a:r>
              <a:rPr lang="el-GR" dirty="0" smtClean="0"/>
              <a:t>είναι πηγές ακραία μεγάλης ενέργειας ακτινών γ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Αυτές σχηματίζονται από ακτίνες μικρότερης ενέργειας, μέσω του φαινομένου </a:t>
            </a:r>
            <a:r>
              <a:rPr lang="en-US" dirty="0" smtClean="0"/>
              <a:t>Compton</a:t>
            </a:r>
            <a:r>
              <a:rPr lang="el-GR" dirty="0" smtClean="0"/>
              <a:t>, σε πολύ σχετικιστικά ηλεκτρόνια. </a:t>
            </a:r>
            <a:endParaRPr lang="el-GR" dirty="0" smtClean="0"/>
          </a:p>
          <a:p>
            <a:r>
              <a:rPr lang="el-GR" dirty="0" smtClean="0"/>
              <a:t>Πρόκειται </a:t>
            </a:r>
            <a:r>
              <a:rPr lang="el-GR" dirty="0" smtClean="0"/>
              <a:t>για τα ίδια ηλεκτρόνια, που δημιουργούν την σχετικιστική ακτινοβολία</a:t>
            </a:r>
            <a:r>
              <a:rPr lang="en-US" dirty="0" smtClean="0"/>
              <a:t>, </a:t>
            </a:r>
            <a:r>
              <a:rPr lang="el-GR" dirty="0" smtClean="0"/>
              <a:t>αλλά και κοσμική ακτινοβολία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Επίσης παρατηρούμε την εκπομπή νετρίνων.</a:t>
            </a:r>
            <a:endParaRPr lang="el-GR" dirty="0"/>
          </a:p>
        </p:txBody>
      </p:sp>
      <p:pic>
        <p:nvPicPr>
          <p:cNvPr id="9" name="8 - Θέση περιεχομένου" descr="AGN γ ra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2001" y="1195500"/>
            <a:ext cx="7549999" cy="56625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3/39/M87_j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9056" y="36690"/>
            <a:ext cx="6532634" cy="68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71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" y="0"/>
            <a:ext cx="12079111" cy="59508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Το ίδιο αντικείμενο, ανάλογα από πού το κοιτάμε.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3143"/>
            <a:ext cx="3672114" cy="6219371"/>
          </a:xfrm>
        </p:spPr>
        <p:txBody>
          <a:bodyPr/>
          <a:lstStyle/>
          <a:p>
            <a:r>
              <a:rPr lang="el-GR" dirty="0" smtClean="0"/>
              <a:t>Ουσιαστικά πρόκειται πάντα για μια μαύρη κεντρική τρύπα με έναν δίσκο προσαύξησης, και τους 2 πίδακες πλάσματος που εκρέουν από αυτήν.</a:t>
            </a:r>
          </a:p>
          <a:p>
            <a:r>
              <a:rPr lang="el-GR" dirty="0" smtClean="0"/>
              <a:t>Ανάλογα την γωνία θέασής μας αλλάζει η εκπομπή που δεχόμαστε, και ο τύπος του αντικειμένου.</a:t>
            </a:r>
          </a:p>
          <a:p>
            <a:endParaRPr lang="el-GR" dirty="0"/>
          </a:p>
        </p:txBody>
      </p:sp>
      <p:pic>
        <p:nvPicPr>
          <p:cNvPr id="4" name="Picture 2" descr="http://cheller.phy.georgiasouthern.edu/gears/Units/3-Galaxies/Galaxies_18_AGN_Unified/unifiedsche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943" y="605897"/>
            <a:ext cx="8186057" cy="62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2922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6685"/>
          </a:xfrm>
        </p:spPr>
        <p:txBody>
          <a:bodyPr/>
          <a:lstStyle/>
          <a:p>
            <a:r>
              <a:rPr lang="el-GR" dirty="0" smtClean="0"/>
              <a:t>                Οι </a:t>
            </a:r>
            <a:r>
              <a:rPr lang="en-US" dirty="0" smtClean="0"/>
              <a:t>AGN</a:t>
            </a:r>
            <a:r>
              <a:rPr lang="el-GR" dirty="0" smtClean="0"/>
              <a:t> ως φάση γαλαξιακής εξέλιξης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798286"/>
            <a:ext cx="5065486" cy="605971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Σε αυτή τη φάση της εξέλιξής του ο γαλαξίας δεν παρουσιάζει σημαντική αστρογέννηση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Όμως ο ενεργός γαλαξιακός πυρήνας, ενώ γενικά εμποδίζει την αστρογέννηση, την ευνοεί σε περιοχές κοντά στους πίδακες.</a:t>
            </a:r>
          </a:p>
          <a:p>
            <a:r>
              <a:rPr lang="el-GR" dirty="0" smtClean="0"/>
              <a:t>Για να δημιουργηθεί μια τόσο μεγάλη κεντρική μαύρη τρύπα, πρέπει να καταρρεύσει απότομα υλικό από τον δίσκο στο εσωτερικό του, όπως συμβαίνει μετά από συγχώνευση γαλαξιών ή από συσσώρευση μεγάλης ποσότητας μεσογαλαξιακής ύλης.   </a:t>
            </a:r>
          </a:p>
          <a:p>
            <a:endParaRPr lang="el-GR" dirty="0"/>
          </a:p>
        </p:txBody>
      </p:sp>
      <p:pic>
        <p:nvPicPr>
          <p:cNvPr id="8" name="7 - Θέση περιεχομένου" descr="Galaxy evoluti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6595" y="812799"/>
            <a:ext cx="6935405" cy="5566229"/>
          </a:xfrm>
        </p:spPr>
      </p:pic>
    </p:spTree>
    <p:extLst>
      <p:ext uri="{BB962C8B-B14F-4D97-AF65-F5344CB8AC3E}">
        <p14:creationId xmlns:p14="http://schemas.microsoft.com/office/powerpoint/2010/main" xmlns="" val="71220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728199" cy="7224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</a:t>
            </a:r>
            <a:r>
              <a:rPr lang="el-GR" sz="4800" dirty="0" smtClean="0"/>
              <a:t>Οι κατηγορίες τους- </a:t>
            </a:r>
            <a:r>
              <a:rPr lang="en-US" sz="4800" dirty="0" smtClean="0"/>
              <a:t>Seyfert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340"/>
            <a:ext cx="12192000" cy="6021659"/>
          </a:xfrm>
        </p:spPr>
        <p:txBody>
          <a:bodyPr>
            <a:normAutofit/>
          </a:bodyPr>
          <a:lstStyle/>
          <a:p>
            <a:r>
              <a:rPr lang="el-GR" sz="2400" dirty="0"/>
              <a:t>Οι κατηγοριοποιήσεις που </a:t>
            </a:r>
            <a:r>
              <a:rPr lang="el-GR" sz="2400" dirty="0" smtClean="0"/>
              <a:t>χρησιμοποιούμε </a:t>
            </a:r>
            <a:r>
              <a:rPr lang="el-GR" sz="2400" dirty="0"/>
              <a:t>καλύπτουν διάφορες ιδιότητες (μορφολογία, φωτομετρία, </a:t>
            </a:r>
            <a:r>
              <a:rPr lang="el-GR" sz="2400" dirty="0" smtClean="0"/>
              <a:t>φασματοσκοπία).</a:t>
            </a:r>
          </a:p>
          <a:p>
            <a:r>
              <a:rPr lang="el-GR" sz="2400" dirty="0" smtClean="0"/>
              <a:t>Οι </a:t>
            </a:r>
            <a:r>
              <a:rPr lang="el-GR" sz="2400" dirty="0"/>
              <a:t>γαλαξίες </a:t>
            </a:r>
            <a:r>
              <a:rPr lang="en-US" sz="2400" dirty="0"/>
              <a:t>Seyfert </a:t>
            </a:r>
            <a:r>
              <a:rPr lang="el-GR" sz="2400" dirty="0"/>
              <a:t>έχουν έναν λαμπρό, σχεδόν σημειακό </a:t>
            </a:r>
            <a:r>
              <a:rPr lang="el-GR" sz="2400" dirty="0" smtClean="0"/>
              <a:t>πυρήνα.</a:t>
            </a:r>
            <a:endParaRPr lang="el-GR" sz="2400" dirty="0"/>
          </a:p>
          <a:p>
            <a:r>
              <a:rPr lang="el-GR" sz="2400" dirty="0"/>
              <a:t>Στον τύπο 1 οι γραμμές </a:t>
            </a:r>
            <a:r>
              <a:rPr lang="en-US" sz="2400" dirty="0"/>
              <a:t>Balmer </a:t>
            </a:r>
            <a:r>
              <a:rPr lang="el-GR" sz="2400" dirty="0"/>
              <a:t>είναι πιο πλατιές </a:t>
            </a:r>
            <a:r>
              <a:rPr lang="el-GR" sz="2400" dirty="0" smtClean="0"/>
              <a:t>από </a:t>
            </a:r>
            <a:r>
              <a:rPr lang="el-GR" sz="2400" dirty="0"/>
              <a:t>τις </a:t>
            </a:r>
            <a:r>
              <a:rPr lang="el-GR" sz="2400" dirty="0" smtClean="0"/>
              <a:t>&lt;απαγορευμένες&gt;, </a:t>
            </a:r>
            <a:r>
              <a:rPr lang="el-GR" sz="2400" dirty="0"/>
              <a:t>ενώ στον </a:t>
            </a:r>
            <a:r>
              <a:rPr lang="el-GR" sz="2400" dirty="0" smtClean="0"/>
              <a:t>τύπο </a:t>
            </a:r>
            <a:r>
              <a:rPr lang="el-GR" sz="2400" dirty="0"/>
              <a:t>2 κυριαρχούν οι απαγορευμένες γραμμές.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συμπεριφορά τους δεν μπορεί να </a:t>
            </a:r>
            <a:r>
              <a:rPr lang="el-GR" sz="2400" dirty="0" smtClean="0"/>
              <a:t>δικαιολογηθεί </a:t>
            </a:r>
            <a:r>
              <a:rPr lang="el-GR" sz="2400" dirty="0"/>
              <a:t>μέσω ιονισμού από καυτά αστέρια, άρα οφείλεται σε ισχυρό συνεχές </a:t>
            </a:r>
            <a:r>
              <a:rPr lang="el-GR" sz="2400" dirty="0" smtClean="0"/>
              <a:t>στις υπεριώδεις </a:t>
            </a:r>
            <a:r>
              <a:rPr lang="el-GR" sz="2400" dirty="0"/>
              <a:t>ή/ και σε κρουστικά κύματα. </a:t>
            </a:r>
            <a:r>
              <a:rPr lang="el-GR" sz="2400" dirty="0" smtClean="0"/>
              <a:t> </a:t>
            </a:r>
            <a:endParaRPr lang="el-GR" sz="2400" dirty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2" descr="http://www.uni.edu/morgans/astro/course/Notes/section3/seyfertspectr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858" y="3833600"/>
            <a:ext cx="7260166" cy="30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10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56" y="0"/>
            <a:ext cx="10292644" cy="745067"/>
          </a:xfrm>
        </p:spPr>
        <p:txBody>
          <a:bodyPr>
            <a:noAutofit/>
          </a:bodyPr>
          <a:lstStyle/>
          <a:p>
            <a:r>
              <a:rPr lang="el-GR" sz="4800" dirty="0" smtClean="0"/>
              <a:t>         Τα </a:t>
            </a:r>
            <a:r>
              <a:rPr lang="el-GR" sz="4800" dirty="0" smtClean="0"/>
              <a:t>χαρακτηρηστικά των </a:t>
            </a:r>
            <a:r>
              <a:rPr lang="en-US" sz="4800" dirty="0" smtClean="0"/>
              <a:t>Seyfert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70856"/>
            <a:ext cx="5892800" cy="59871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Είναι κυρίως λαμπροί σπειροειδείς γαλαξίες με παχιές γραμμές εκπομπής, ιδιαίτερα ισχυρές στο (</a:t>
            </a:r>
            <a:r>
              <a:rPr lang="en-US" dirty="0" smtClean="0"/>
              <a:t>OIII</a:t>
            </a:r>
            <a:r>
              <a:rPr lang="el-GR" dirty="0" smtClean="0"/>
              <a:t>), μακρινό (</a:t>
            </a:r>
            <a:r>
              <a:rPr lang="en-US" dirty="0" smtClean="0"/>
              <a:t>H</a:t>
            </a:r>
            <a:r>
              <a:rPr lang="el-GR" dirty="0" smtClean="0"/>
              <a:t>), (</a:t>
            </a:r>
            <a:r>
              <a:rPr lang="en-US" dirty="0" smtClean="0"/>
              <a:t>Ne</a:t>
            </a:r>
            <a:r>
              <a:rPr lang="el-GR" dirty="0" smtClean="0"/>
              <a:t>), (</a:t>
            </a:r>
            <a:r>
              <a:rPr lang="en-US" dirty="0" smtClean="0"/>
              <a:t>S</a:t>
            </a:r>
            <a:r>
              <a:rPr lang="el-GR" dirty="0" smtClean="0"/>
              <a:t>), (</a:t>
            </a:r>
            <a:r>
              <a:rPr lang="en-US" dirty="0" smtClean="0"/>
              <a:t>Fe</a:t>
            </a:r>
            <a:r>
              <a:rPr lang="el-GR" dirty="0" smtClean="0"/>
              <a:t>), (</a:t>
            </a:r>
            <a:r>
              <a:rPr lang="en-US" dirty="0" smtClean="0"/>
              <a:t>Ar</a:t>
            </a:r>
            <a:r>
              <a:rPr lang="el-GR" dirty="0" smtClean="0"/>
              <a:t>).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Περίπου </a:t>
            </a:r>
            <a:r>
              <a:rPr lang="el-GR" dirty="0"/>
              <a:t>το 1% των σπειροειδών είναι γαλαξίες </a:t>
            </a:r>
            <a:r>
              <a:rPr lang="en-US" dirty="0"/>
              <a:t>Seyfert</a:t>
            </a:r>
            <a:r>
              <a:rPr lang="el-GR" dirty="0"/>
              <a:t>. </a:t>
            </a:r>
            <a:r>
              <a:rPr lang="el-GR" dirty="0" smtClean="0"/>
              <a:t>Από την άλλη, όλοι οι </a:t>
            </a:r>
            <a:r>
              <a:rPr lang="el-GR" dirty="0"/>
              <a:t>σπειροειδείς γαλαξίες περνούν </a:t>
            </a:r>
            <a:r>
              <a:rPr lang="el-GR" dirty="0" smtClean="0"/>
              <a:t>το 1</a:t>
            </a:r>
            <a:r>
              <a:rPr lang="el-GR" dirty="0"/>
              <a:t>% της διάρκειας της ζωής τους ως </a:t>
            </a:r>
            <a:r>
              <a:rPr lang="en-US" dirty="0" smtClean="0"/>
              <a:t>Seyfert.</a:t>
            </a:r>
            <a:endParaRPr lang="el-GR" dirty="0"/>
          </a:p>
          <a:p>
            <a:r>
              <a:rPr lang="el-GR" dirty="0" smtClean="0"/>
              <a:t>Ουσιαστικά η φαινόμενη διαφορά εκπομπής των 2 τύπων οφείλεται σε έναν κύλινδρο σκόνης και αερίου γύρω από την κεντρική μαύρη τρύπα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Αν αυτός είναι στην γραμμή θέασής μας έχουμε μεγάλη απόσβεση της εκπομπής (τύπος 2)</a:t>
            </a:r>
            <a:endParaRPr lang="el-GR" dirty="0"/>
          </a:p>
          <a:p>
            <a:endParaRPr lang="el-GR" dirty="0"/>
          </a:p>
        </p:txBody>
      </p:sp>
      <p:pic>
        <p:nvPicPr>
          <p:cNvPr id="27650" name="Picture 2" descr="ÎÏÎ¿ÏÎ­Î»ÎµÏÎ¼Î± ÎµÎ¹ÎºÏÎ½Î±Ï Î³Î¹Î± seyfert 1 v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5004" y="766031"/>
            <a:ext cx="6136996" cy="5647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967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ustard.phys.nd.edu/Phys171/lectures/4151st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9875" y="0"/>
            <a:ext cx="5806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555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4" y="0"/>
            <a:ext cx="9916885" cy="6676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       </a:t>
            </a:r>
            <a:r>
              <a:rPr lang="el-GR" sz="4800" dirty="0" smtClean="0"/>
              <a:t>Οι Κβάζαρ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82171"/>
            <a:ext cx="5065486" cy="617582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Ο </a:t>
            </a:r>
            <a:r>
              <a:rPr lang="el-GR" dirty="0"/>
              <a:t>διαχωρισμός των </a:t>
            </a:r>
            <a:r>
              <a:rPr lang="en-US" dirty="0"/>
              <a:t>Quasar</a:t>
            </a:r>
            <a:r>
              <a:rPr lang="el-GR" dirty="0"/>
              <a:t> (</a:t>
            </a:r>
            <a:r>
              <a:rPr lang="en-US" dirty="0"/>
              <a:t>Quasi</a:t>
            </a:r>
            <a:r>
              <a:rPr lang="el-GR" dirty="0"/>
              <a:t>- </a:t>
            </a:r>
            <a:r>
              <a:rPr lang="en-US" dirty="0"/>
              <a:t>stellar objects</a:t>
            </a:r>
            <a:r>
              <a:rPr lang="el-GR" dirty="0"/>
              <a:t>, </a:t>
            </a:r>
            <a:r>
              <a:rPr lang="en-US" dirty="0"/>
              <a:t>QSO</a:t>
            </a:r>
            <a:r>
              <a:rPr lang="el-GR" dirty="0"/>
              <a:t>) γίνεται για ιστορικούς λόγους, </a:t>
            </a:r>
            <a:r>
              <a:rPr lang="el-GR" dirty="0" smtClean="0"/>
              <a:t>αφού πολύ </a:t>
            </a:r>
            <a:r>
              <a:rPr lang="el-GR" dirty="0"/>
              <a:t>δύσκολα ξεχωρίζουν φασματοσκοπικά από τους </a:t>
            </a:r>
            <a:r>
              <a:rPr lang="en-US" dirty="0"/>
              <a:t>Seyfert</a:t>
            </a:r>
            <a:r>
              <a:rPr lang="el-GR" dirty="0"/>
              <a:t>.</a:t>
            </a:r>
          </a:p>
          <a:p>
            <a:r>
              <a:rPr lang="el-GR" dirty="0"/>
              <a:t>Λόγω της μεγάλης τους απόστασης (μετατόπιση στο </a:t>
            </a:r>
            <a:r>
              <a:rPr lang="el-GR" dirty="0" smtClean="0"/>
              <a:t>ερυθρό) </a:t>
            </a:r>
            <a:r>
              <a:rPr lang="el-GR" dirty="0"/>
              <a:t>και της ακραίας μεγάλης </a:t>
            </a:r>
            <a:r>
              <a:rPr lang="el-GR" dirty="0" smtClean="0"/>
              <a:t>λαμπρότητας </a:t>
            </a:r>
            <a:r>
              <a:rPr lang="el-GR" dirty="0"/>
              <a:t>του πυρήνα </a:t>
            </a:r>
            <a:r>
              <a:rPr lang="en-US" dirty="0" smtClean="0"/>
              <a:t> </a:t>
            </a:r>
            <a:r>
              <a:rPr lang="el-GR" dirty="0" smtClean="0"/>
              <a:t>διακρίνονται στις </a:t>
            </a:r>
            <a:r>
              <a:rPr lang="el-GR" dirty="0"/>
              <a:t>ουράνιες λήψεις ως </a:t>
            </a:r>
            <a:r>
              <a:rPr lang="el-GR" dirty="0" smtClean="0"/>
              <a:t>άστρα (σημειακές πηγές φωτός). </a:t>
            </a:r>
          </a:p>
          <a:p>
            <a:r>
              <a:rPr lang="el-GR" dirty="0" smtClean="0"/>
              <a:t>Μερικές </a:t>
            </a:r>
            <a:r>
              <a:rPr lang="el-GR" dirty="0"/>
              <a:t>σύγχρονες λήψεις </a:t>
            </a:r>
            <a:r>
              <a:rPr lang="el-GR" dirty="0" smtClean="0"/>
              <a:t>μας </a:t>
            </a:r>
            <a:r>
              <a:rPr lang="el-GR" dirty="0"/>
              <a:t>δείχνουν </a:t>
            </a:r>
            <a:r>
              <a:rPr lang="el-GR" dirty="0" smtClean="0"/>
              <a:t>και τον </a:t>
            </a:r>
            <a:r>
              <a:rPr lang="el-GR" dirty="0"/>
              <a:t>υπόλοιπο γαλαξία γύρω τους. </a:t>
            </a:r>
            <a:r>
              <a:rPr lang="el-GR" dirty="0" smtClean="0"/>
              <a:t>Η </a:t>
            </a:r>
            <a:r>
              <a:rPr lang="el-GR" dirty="0"/>
              <a:t>εκπομπή τους </a:t>
            </a:r>
            <a:r>
              <a:rPr lang="el-GR" dirty="0" smtClean="0"/>
              <a:t>κορυφώνεται </a:t>
            </a:r>
            <a:r>
              <a:rPr lang="el-GR" dirty="0"/>
              <a:t>στο </a:t>
            </a:r>
            <a:r>
              <a:rPr lang="el-GR" dirty="0" smtClean="0"/>
              <a:t>υπεριώδες. </a:t>
            </a:r>
            <a:endParaRPr lang="el-GR" dirty="0" smtClean="0"/>
          </a:p>
          <a:p>
            <a:r>
              <a:rPr lang="el-GR" dirty="0" smtClean="0"/>
              <a:t>Σήμερα </a:t>
            </a:r>
            <a:r>
              <a:rPr lang="el-GR" dirty="0" smtClean="0"/>
              <a:t>την </a:t>
            </a:r>
            <a:r>
              <a:rPr lang="el-GR" dirty="0"/>
              <a:t>παρατηρούμε στο οπτικό λόγω μεγάλης μετατόπισης στο </a:t>
            </a:r>
            <a:r>
              <a:rPr lang="el-GR" dirty="0" smtClean="0"/>
              <a:t>ερυθρό (πολύ μακρινοί γαλαξίες).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2" descr="http://csep10.phys.utk.edu/astr162/lect/active/96-35a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130" y="1190171"/>
            <a:ext cx="7120870" cy="56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062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7656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                   </a:t>
            </a:r>
            <a:r>
              <a:rPr lang="el-GR" sz="4800" dirty="0" smtClean="0"/>
              <a:t>Τα χαρακτηρηστικά τους</a:t>
            </a:r>
            <a:endParaRPr lang="el-G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40228"/>
            <a:ext cx="6081486" cy="611777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Είναι αντικείμενα με εμφάνιση άστρου, με ανώμαλη διασπορά ενέργειας στο φάσμα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Έχουν </a:t>
            </a:r>
            <a:r>
              <a:rPr lang="el-GR" dirty="0" smtClean="0"/>
              <a:t>πολύ πλατιές </a:t>
            </a:r>
            <a:r>
              <a:rPr lang="el-GR" dirty="0"/>
              <a:t>γραμμές εκπομπής σε μη αστρικό, μη θερμικό συνεχές και ακραία μετατόπιση </a:t>
            </a:r>
            <a:r>
              <a:rPr lang="el-GR" dirty="0" smtClean="0"/>
              <a:t>στο ερυθρό, </a:t>
            </a:r>
            <a:r>
              <a:rPr lang="el-GR" dirty="0"/>
              <a:t>ως </a:t>
            </a:r>
            <a:r>
              <a:rPr lang="el-GR" dirty="0" smtClean="0"/>
              <a:t>και </a:t>
            </a:r>
            <a:r>
              <a:rPr lang="en-US" dirty="0" smtClean="0"/>
              <a:t>z</a:t>
            </a:r>
            <a:r>
              <a:rPr lang="el-GR" dirty="0"/>
              <a:t>&gt; </a:t>
            </a:r>
            <a:r>
              <a:rPr lang="el-GR" dirty="0" smtClean="0"/>
              <a:t>6 (πρώιμο σύμπαν). </a:t>
            </a:r>
            <a:endParaRPr lang="el-GR" dirty="0" smtClean="0"/>
          </a:p>
          <a:p>
            <a:r>
              <a:rPr lang="el-GR" dirty="0" smtClean="0"/>
              <a:t>Πάνω </a:t>
            </a:r>
            <a:r>
              <a:rPr lang="el-GR" dirty="0"/>
              <a:t>από το 90% των </a:t>
            </a:r>
            <a:r>
              <a:rPr lang="el-GR" dirty="0" smtClean="0"/>
              <a:t>Κβάζαρ </a:t>
            </a:r>
            <a:r>
              <a:rPr lang="el-GR" dirty="0"/>
              <a:t>είναι ράδιο- </a:t>
            </a:r>
            <a:r>
              <a:rPr lang="el-GR" dirty="0" smtClean="0"/>
              <a:t>ήσυχα (</a:t>
            </a:r>
            <a:r>
              <a:rPr lang="en-US" dirty="0" smtClean="0"/>
              <a:t>radio- quiet) </a:t>
            </a:r>
            <a:r>
              <a:rPr lang="el-GR" dirty="0" smtClean="0"/>
              <a:t>. </a:t>
            </a:r>
            <a:endParaRPr lang="en-US" dirty="0" smtClean="0"/>
          </a:p>
          <a:p>
            <a:r>
              <a:rPr lang="el-GR" dirty="0" smtClean="0"/>
              <a:t>Πρόκειται </a:t>
            </a:r>
            <a:r>
              <a:rPr lang="el-GR" dirty="0"/>
              <a:t>για ιδιαίτερα ισχυρά </a:t>
            </a:r>
            <a:r>
              <a:rPr lang="en-US" dirty="0"/>
              <a:t>AGN </a:t>
            </a:r>
            <a:r>
              <a:rPr lang="el-GR" dirty="0"/>
              <a:t>και δεν αποτελούν κάποια ξεχωριστή, εξωτική κατηγορία γαλαξιών. </a:t>
            </a:r>
            <a:endParaRPr lang="en-US" dirty="0" smtClean="0"/>
          </a:p>
          <a:p>
            <a:r>
              <a:rPr lang="el-GR" dirty="0" smtClean="0"/>
              <a:t>Ξεχωρίζουν </a:t>
            </a:r>
            <a:r>
              <a:rPr lang="el-GR" dirty="0"/>
              <a:t>από τα </a:t>
            </a:r>
            <a:r>
              <a:rPr lang="en-US" dirty="0"/>
              <a:t>Seyfert </a:t>
            </a:r>
            <a:r>
              <a:rPr lang="el-GR" dirty="0"/>
              <a:t>λόγω της λαμπρότητάς τους. </a:t>
            </a:r>
            <a:r>
              <a:rPr lang="el-GR" dirty="0" smtClean="0"/>
              <a:t>Ένας </a:t>
            </a:r>
            <a:r>
              <a:rPr lang="en-US" dirty="0"/>
              <a:t>AGN</a:t>
            </a:r>
            <a:r>
              <a:rPr lang="el-GR" dirty="0"/>
              <a:t> με απόλυτη λαμπρότητα </a:t>
            </a:r>
            <a:r>
              <a:rPr lang="el-GR" dirty="0" smtClean="0"/>
              <a:t>-</a:t>
            </a:r>
            <a:r>
              <a:rPr lang="el-GR" dirty="0"/>
              <a:t>23,5</a:t>
            </a:r>
            <a:r>
              <a:rPr lang="en-US" dirty="0" smtClean="0"/>
              <a:t>mag </a:t>
            </a:r>
            <a:r>
              <a:rPr lang="el-GR" dirty="0"/>
              <a:t>χαρακτηρίζεται </a:t>
            </a:r>
            <a:r>
              <a:rPr lang="el-GR" dirty="0" smtClean="0"/>
              <a:t>ως </a:t>
            </a:r>
            <a:r>
              <a:rPr lang="el-GR" dirty="0"/>
              <a:t>Κβαζαρ.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pic>
        <p:nvPicPr>
          <p:cNvPr id="5" name="4 - Θέση περιεχομένου" descr="Quas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94400" y="660400"/>
            <a:ext cx="6197600" cy="6197600"/>
          </a:xfrm>
        </p:spPr>
      </p:pic>
    </p:spTree>
    <p:extLst>
      <p:ext uri="{BB962C8B-B14F-4D97-AF65-F5344CB8AC3E}">
        <p14:creationId xmlns:p14="http://schemas.microsoft.com/office/powerpoint/2010/main" xmlns="" val="215697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3142"/>
          </a:xfrm>
        </p:spPr>
        <p:txBody>
          <a:bodyPr>
            <a:normAutofit fontScale="90000"/>
          </a:bodyPr>
          <a:lstStyle/>
          <a:p>
            <a:r>
              <a:rPr lang="el-GR" sz="4800" dirty="0" smtClean="0"/>
              <a:t>                         Η μεγάλη λαμπρότητα</a:t>
            </a:r>
            <a:endParaRPr lang="el-GR" sz="4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696686"/>
            <a:ext cx="5486399" cy="616131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Μερικές φορές έχουν σύνθετη δομή. Σε όλα τα κοντινά Κβάζαρ ανακαλύψαμε τον γαλαξία τους, που είναι συνήθως ένας κανονικός ελλειπτικός ή σπειροειδής.</a:t>
            </a:r>
          </a:p>
          <a:p>
            <a:r>
              <a:rPr lang="el-GR" dirty="0" smtClean="0"/>
              <a:t>Η αναλογία λαμπρότητας πυρήνα/ λαμπρότητα γαλαξία αυξάνεται από τους κανονικούς γαλαξίες στους </a:t>
            </a:r>
            <a:r>
              <a:rPr lang="en-US" dirty="0" smtClean="0"/>
              <a:t>Seyfert </a:t>
            </a:r>
            <a:r>
              <a:rPr lang="el-GR" dirty="0" smtClean="0"/>
              <a:t>και κορυφώνεται στους Κβάζαρ (100 φορές αυξημένη). </a:t>
            </a:r>
            <a:endParaRPr lang="en-US" dirty="0" smtClean="0"/>
          </a:p>
          <a:p>
            <a:r>
              <a:rPr lang="el-GR" dirty="0" smtClean="0"/>
              <a:t>Περίπου </a:t>
            </a:r>
            <a:r>
              <a:rPr lang="el-GR" dirty="0" smtClean="0"/>
              <a:t>στους μισούς ράδιο- </a:t>
            </a:r>
            <a:r>
              <a:rPr lang="el-GR" dirty="0" smtClean="0"/>
              <a:t>θορυβώδεις</a:t>
            </a:r>
            <a:r>
              <a:rPr lang="en-US" dirty="0" smtClean="0"/>
              <a:t> (radio- loud) </a:t>
            </a:r>
            <a:r>
              <a:rPr lang="el-GR" dirty="0" smtClean="0"/>
              <a:t> </a:t>
            </a:r>
            <a:r>
              <a:rPr lang="el-GR" dirty="0" smtClean="0"/>
              <a:t>Κβάζαρ παρατηρούμε μια συμμετρική και εκτεταμένη διπλή πηγή εκπομπής (πίδακες). 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6" name="Picture 2" descr="http://www.latimes.com/media/photo/2013-03/74853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332" y="1219379"/>
            <a:ext cx="6708668" cy="54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817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54468" cy="5464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</a:t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l-GR" sz="4900" dirty="0" smtClean="0"/>
              <a:t>Αντικείμενα </a:t>
            </a:r>
            <a:r>
              <a:rPr lang="en-US" sz="4900" dirty="0"/>
              <a:t>BL</a:t>
            </a:r>
            <a:r>
              <a:rPr lang="el-GR" sz="4900" dirty="0"/>
              <a:t>- </a:t>
            </a:r>
            <a:r>
              <a:rPr lang="en-US" sz="4900" dirty="0"/>
              <a:t>Lacertae </a:t>
            </a:r>
            <a:r>
              <a:rPr lang="el-GR" sz="4900" dirty="0"/>
              <a:t>και </a:t>
            </a:r>
            <a:r>
              <a:rPr lang="en-US" sz="4900" dirty="0"/>
              <a:t>Blazar</a:t>
            </a:r>
            <a:r>
              <a:rPr lang="el-GR" sz="4900" dirty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7656"/>
            <a:ext cx="6734629" cy="61903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Στους </a:t>
            </a:r>
            <a:r>
              <a:rPr lang="en-US" dirty="0"/>
              <a:t>Blazar</a:t>
            </a:r>
            <a:r>
              <a:rPr lang="el-GR" dirty="0"/>
              <a:t> οι πίδακες (άρα και η ακτινοβολία γ) είναι σε πολύ μικρή γωνία με την γραμμή θέασης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Έτσι εμφανίζονται </a:t>
            </a:r>
            <a:r>
              <a:rPr lang="el-GR" dirty="0"/>
              <a:t>πολύ λαμπρότεροι </a:t>
            </a:r>
            <a:r>
              <a:rPr lang="el-GR" dirty="0" smtClean="0"/>
              <a:t>(λόγω σχετικιστικών φαινομένων) και </a:t>
            </a:r>
            <a:r>
              <a:rPr lang="el-GR" dirty="0"/>
              <a:t>οι παλμοί τους πιο βραχύχρονοι.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Η </a:t>
            </a:r>
            <a:r>
              <a:rPr lang="el-GR" dirty="0"/>
              <a:t>περίοδος της </a:t>
            </a:r>
            <a:r>
              <a:rPr lang="el-GR" dirty="0" smtClean="0"/>
              <a:t>μεταβλητότητας μπορεί </a:t>
            </a:r>
            <a:r>
              <a:rPr lang="el-GR" dirty="0"/>
              <a:t>να είναι μικρότερη από αυτή που δικαιολογεί το μέγεθος του ορίζοντα γεγονότων της </a:t>
            </a:r>
            <a:r>
              <a:rPr lang="el-GR" dirty="0" smtClean="0"/>
              <a:t>μαύρης τρύπας (το μέγεθος της πηγής </a:t>
            </a:r>
            <a:r>
              <a:rPr lang="el-GR" dirty="0" smtClean="0"/>
              <a:t>μετριέται σε δευτερόλεπτα φωτός).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Άρα οι </a:t>
            </a:r>
            <a:r>
              <a:rPr lang="el-GR" dirty="0"/>
              <a:t>παλμοί </a:t>
            </a:r>
            <a:r>
              <a:rPr lang="el-GR" dirty="0" smtClean="0"/>
              <a:t>μπορεί </a:t>
            </a:r>
            <a:r>
              <a:rPr lang="el-GR" dirty="0"/>
              <a:t>να δημιουργούνται τοπικά, μάλλον σε διακυμάνσεις του μαγνητικού πεδίου, με παρόμοιο μηχανισμό όπως στα παλσαρ. 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 descr="http://www.daviddarling.info/images/blazar_stru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171" y="613102"/>
            <a:ext cx="5413829" cy="624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493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1932</Words>
  <Application>Microsoft Office PowerPoint</Application>
  <PresentationFormat>Προσαρμογή</PresentationFormat>
  <Paragraphs>107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Office Theme</vt:lpstr>
      <vt:lpstr>Ενεργοί γαλαξιακοί πυρήνες</vt:lpstr>
      <vt:lpstr>               Ποιοι είναι οι AGN – ενεργοί γαλαξίες</vt:lpstr>
      <vt:lpstr>     Οι κατηγορίες τους- Seyfert</vt:lpstr>
      <vt:lpstr>         Τα χαρακτηρηστικά των Seyfert</vt:lpstr>
      <vt:lpstr>Διαφάνεια 5</vt:lpstr>
      <vt:lpstr>                            Οι Κβάζαρ</vt:lpstr>
      <vt:lpstr>                   Τα χαρακτηρηστικά τους</vt:lpstr>
      <vt:lpstr>                         Η μεγάλη λαμπρότητα</vt:lpstr>
      <vt:lpstr>                                    Αντικείμενα BL- Lacertae και Blazar. </vt:lpstr>
      <vt:lpstr>                         Φασματικές διαφορές</vt:lpstr>
      <vt:lpstr> Φάσματα με γραμμές μικρού πλάτους και χαμηλής κλίμακας ιονισμοί.</vt:lpstr>
      <vt:lpstr>           Ραδιοπηγές και εξωγαλαξιακές πηγές ακτίνων Χ </vt:lpstr>
      <vt:lpstr>            Η μεταβλητότητα στον ενεργό πυρήνα</vt:lpstr>
      <vt:lpstr>           Φυσικά μοντέλα για ενεργούς γαλαξίες</vt:lpstr>
      <vt:lpstr>                     Η επιβεβαίωση της μαύρης τρύπας</vt:lpstr>
      <vt:lpstr>Διαφάνεια 16</vt:lpstr>
      <vt:lpstr>    Η περιοχή των πλατιών γραμμών εκπομπής</vt:lpstr>
      <vt:lpstr>       Η περιοχή των στενών γραμμών εκπομπής (narrow line region, NLR)  </vt:lpstr>
      <vt:lpstr>                     Η προέλευση των ακτινών Χ.</vt:lpstr>
      <vt:lpstr>                Η προέλευση των ραδιοκυμάτων </vt:lpstr>
      <vt:lpstr>Η σύγκρουση του πίδακα με την γαλαξιακή ύλη</vt:lpstr>
      <vt:lpstr>Διαφάνεια 22</vt:lpstr>
      <vt:lpstr>                         Οι λοβοί των πιδάκων</vt:lpstr>
      <vt:lpstr>          Σχετικιστικά κύματα και υψηλές ενέργειες</vt:lpstr>
      <vt:lpstr>Διαφάνεια 25</vt:lpstr>
      <vt:lpstr> Το ίδιο αντικείμενο, ανάλογα από πού το κοιτάμε.</vt:lpstr>
      <vt:lpstr>                Οι AGN ως φάση γαλαξιακής εξέλιξης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Ενεργοί γαλαξιακοί πυρήνες</dc:title>
  <dc:creator>Λεων Παπασωτηριου</dc:creator>
  <cp:lastModifiedBy>Leon</cp:lastModifiedBy>
  <cp:revision>48</cp:revision>
  <dcterms:created xsi:type="dcterms:W3CDTF">2016-02-05T15:48:48Z</dcterms:created>
  <dcterms:modified xsi:type="dcterms:W3CDTF">2026-02-23T17:57:41Z</dcterms:modified>
</cp:coreProperties>
</file>