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62" r:id="rId5"/>
    <p:sldId id="273" r:id="rId6"/>
    <p:sldId id="274" r:id="rId7"/>
    <p:sldId id="275" r:id="rId8"/>
    <p:sldId id="276" r:id="rId9"/>
    <p:sldId id="277" r:id="rId10"/>
    <p:sldId id="270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9" autoAdjust="0"/>
    <p:restoredTop sz="94660"/>
  </p:normalViewPr>
  <p:slideViewPr>
    <p:cSldViewPr snapToGrid="0">
      <p:cViewPr varScale="1">
        <p:scale>
          <a:sx n="79" d="100"/>
          <a:sy n="79" d="100"/>
        </p:scale>
        <p:origin x="-180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157D-9EBC-42B5-A6CD-3FDF35910168}" type="datetimeFigureOut">
              <a:rPr lang="el-GR" smtClean="0"/>
              <a:pPr/>
              <a:t>23/2/2026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7AC5-C65E-48ED-9D14-13F96CA20D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441184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157D-9EBC-42B5-A6CD-3FDF35910168}" type="datetimeFigureOut">
              <a:rPr lang="el-GR" smtClean="0"/>
              <a:pPr/>
              <a:t>23/2/2026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7AC5-C65E-48ED-9D14-13F96CA20D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8019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157D-9EBC-42B5-A6CD-3FDF35910168}" type="datetimeFigureOut">
              <a:rPr lang="el-GR" smtClean="0"/>
              <a:pPr/>
              <a:t>23/2/2026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7AC5-C65E-48ED-9D14-13F96CA20D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835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157D-9EBC-42B5-A6CD-3FDF35910168}" type="datetimeFigureOut">
              <a:rPr lang="el-GR" smtClean="0"/>
              <a:pPr/>
              <a:t>23/2/2026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7AC5-C65E-48ED-9D14-13F96CA20D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675225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157D-9EBC-42B5-A6CD-3FDF35910168}" type="datetimeFigureOut">
              <a:rPr lang="el-GR" smtClean="0"/>
              <a:pPr/>
              <a:t>23/2/2026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7AC5-C65E-48ED-9D14-13F96CA20D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04568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157D-9EBC-42B5-A6CD-3FDF35910168}" type="datetimeFigureOut">
              <a:rPr lang="el-GR" smtClean="0"/>
              <a:pPr/>
              <a:t>23/2/2026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7AC5-C65E-48ED-9D14-13F96CA20D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572699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157D-9EBC-42B5-A6CD-3FDF35910168}" type="datetimeFigureOut">
              <a:rPr lang="el-GR" smtClean="0"/>
              <a:pPr/>
              <a:t>23/2/2026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7AC5-C65E-48ED-9D14-13F96CA20D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67105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157D-9EBC-42B5-A6CD-3FDF35910168}" type="datetimeFigureOut">
              <a:rPr lang="el-GR" smtClean="0"/>
              <a:pPr/>
              <a:t>23/2/2026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7AC5-C65E-48ED-9D14-13F96CA20D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77869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157D-9EBC-42B5-A6CD-3FDF35910168}" type="datetimeFigureOut">
              <a:rPr lang="el-GR" smtClean="0"/>
              <a:pPr/>
              <a:t>23/2/2026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7AC5-C65E-48ED-9D14-13F96CA20D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070714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157D-9EBC-42B5-A6CD-3FDF35910168}" type="datetimeFigureOut">
              <a:rPr lang="el-GR" smtClean="0"/>
              <a:pPr/>
              <a:t>23/2/2026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7AC5-C65E-48ED-9D14-13F96CA20D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271377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157D-9EBC-42B5-A6CD-3FDF35910168}" type="datetimeFigureOut">
              <a:rPr lang="el-GR" smtClean="0"/>
              <a:pPr/>
              <a:t>23/2/2026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7AC5-C65E-48ED-9D14-13F96CA20D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3437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3157D-9EBC-42B5-A6CD-3FDF35910168}" type="datetimeFigureOut">
              <a:rPr lang="el-GR" smtClean="0"/>
              <a:pPr/>
              <a:t>23/2/2026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87AC5-C65E-48ED-9D14-13F96CA20D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70947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673767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l-GR" dirty="0" smtClean="0"/>
              <a:t>            </a:t>
            </a:r>
            <a:r>
              <a:rPr lang="el-GR" dirty="0" smtClean="0"/>
              <a:t>          Η </a:t>
            </a:r>
            <a:r>
              <a:rPr lang="el-GR" dirty="0" smtClean="0"/>
              <a:t>ζωή μετά την κυρία ακολουθία</a:t>
            </a:r>
            <a:endParaRPr lang="el-GR" dirty="0"/>
          </a:p>
        </p:txBody>
      </p:sp>
      <p:pic>
        <p:nvPicPr>
          <p:cNvPr id="7" name="6 - Θέση περιεχομένου" descr="Star evoluti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712447"/>
            <a:ext cx="11999934" cy="6158079"/>
          </a:xfrm>
        </p:spPr>
      </p:pic>
    </p:spTree>
    <p:extLst>
      <p:ext uri="{BB962C8B-B14F-4D97-AF65-F5344CB8AC3E}">
        <p14:creationId xmlns:p14="http://schemas.microsoft.com/office/powerpoint/2010/main" xmlns="" val="2056257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62525"/>
          </a:xfrm>
        </p:spPr>
        <p:txBody>
          <a:bodyPr>
            <a:normAutofit fontScale="90000"/>
          </a:bodyPr>
          <a:lstStyle/>
          <a:p>
            <a:r>
              <a:rPr lang="el-GR" sz="2800" dirty="0" smtClean="0"/>
              <a:t>Η έκρηξη σουπερνόβα εμπλουτίζει τον μεσοαστρικό χώρο με μέταλλα, αλλά η κύρια επίδρασή της είναι ότι με το κρουστικό της κύμα διαταράσσει τα κοντινά της νεφελώματα, με αποτέλεσμα την </a:t>
            </a:r>
            <a:r>
              <a:rPr lang="el-GR" sz="2800" dirty="0" smtClean="0"/>
              <a:t>έντονη αστρογέννηση </a:t>
            </a:r>
            <a:r>
              <a:rPr lang="el-GR" sz="2800" dirty="0" smtClean="0"/>
              <a:t>σε αυτά. </a:t>
            </a:r>
            <a:endParaRPr lang="el-GR" sz="2800" dirty="0"/>
          </a:p>
        </p:txBody>
      </p:sp>
      <p:pic>
        <p:nvPicPr>
          <p:cNvPr id="1026" name="Picture 2" descr="http://1t2src2grpd01c037d42usfb.wpengine.netdna-cdn.com/wp-content/uploads/sites/2/2014/05/SN-2013cu-v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10096" y="1179095"/>
            <a:ext cx="7571873" cy="5678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25853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445167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                 Μετά </a:t>
            </a:r>
            <a:r>
              <a:rPr lang="el-GR" dirty="0" smtClean="0"/>
              <a:t>το </a:t>
            </a:r>
            <a:r>
              <a:rPr lang="el-GR" dirty="0" smtClean="0"/>
              <a:t>Υδρογόνο </a:t>
            </a:r>
            <a:r>
              <a:rPr lang="el-GR" dirty="0" smtClean="0"/>
              <a:t>στον πυρήνα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0" y="427980"/>
            <a:ext cx="4884821" cy="6430020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Τα αστέρια περνάνε το μεγαλύτερο διάστημα της ζωής τους στην κύρια ακολουθία</a:t>
            </a:r>
            <a:r>
              <a:rPr lang="el-GR" dirty="0" smtClean="0"/>
              <a:t>.</a:t>
            </a:r>
          </a:p>
          <a:p>
            <a:r>
              <a:rPr lang="el-GR" dirty="0" smtClean="0"/>
              <a:t> </a:t>
            </a:r>
            <a:r>
              <a:rPr lang="el-GR" dirty="0" smtClean="0"/>
              <a:t>Καίγοντας </a:t>
            </a:r>
            <a:r>
              <a:rPr lang="el-GR" dirty="0" smtClean="0"/>
              <a:t>Υδρογόνο </a:t>
            </a:r>
            <a:r>
              <a:rPr lang="el-GR" dirty="0" smtClean="0"/>
              <a:t>σε </a:t>
            </a:r>
            <a:r>
              <a:rPr lang="el-GR" dirty="0" smtClean="0"/>
              <a:t>Ήλιο </a:t>
            </a:r>
            <a:r>
              <a:rPr lang="el-GR" dirty="0" smtClean="0"/>
              <a:t>στους πυρήνες τους, παραμένουν σε </a:t>
            </a:r>
            <a:r>
              <a:rPr lang="el-GR" dirty="0" smtClean="0"/>
              <a:t>βαρυτική ισορροπία</a:t>
            </a:r>
            <a:r>
              <a:rPr lang="el-GR" dirty="0" smtClean="0"/>
              <a:t>.</a:t>
            </a:r>
          </a:p>
          <a:p>
            <a:r>
              <a:rPr lang="el-GR" dirty="0" smtClean="0"/>
              <a:t>Μόλις εξαντληθεί το </a:t>
            </a:r>
            <a:r>
              <a:rPr lang="el-GR" dirty="0" smtClean="0"/>
              <a:t>Υδρογόνο </a:t>
            </a:r>
            <a:r>
              <a:rPr lang="el-GR" dirty="0" smtClean="0"/>
              <a:t>στον πυρήνα, αρχίζει η καύση του σε φλοιό γύρω από τον πυρήνα. </a:t>
            </a:r>
            <a:endParaRPr lang="el-GR" dirty="0" smtClean="0"/>
          </a:p>
          <a:p>
            <a:r>
              <a:rPr lang="el-GR" dirty="0" smtClean="0"/>
              <a:t>Τότε </a:t>
            </a:r>
            <a:r>
              <a:rPr lang="el-GR" dirty="0" smtClean="0"/>
              <a:t>διαστέλλεται το αστέρι, αυξάνει σε λαμπρότητα και μειώνει την επιφανειακή του θερμοκρασία (τα </a:t>
            </a:r>
            <a:r>
              <a:rPr lang="el-GR" dirty="0" smtClean="0"/>
              <a:t>μικρής μάζας </a:t>
            </a:r>
            <a:r>
              <a:rPr lang="el-GR" dirty="0" smtClean="0"/>
              <a:t>αστέρια).</a:t>
            </a:r>
          </a:p>
          <a:p>
            <a:r>
              <a:rPr lang="el-GR" dirty="0" smtClean="0"/>
              <a:t>Η </a:t>
            </a:r>
            <a:r>
              <a:rPr lang="el-GR" dirty="0" smtClean="0"/>
              <a:t>κίνηση ενός αστεριού </a:t>
            </a:r>
            <a:r>
              <a:rPr lang="el-GR" dirty="0" smtClean="0"/>
              <a:t>στο διάγραμμα μας δείχνει αυτές τις μεταβολές στην κατάστασή του</a:t>
            </a:r>
            <a:r>
              <a:rPr lang="en-US" dirty="0" smtClean="0"/>
              <a:t> (</a:t>
            </a:r>
            <a:r>
              <a:rPr lang="el-GR" dirty="0" smtClean="0"/>
              <a:t>από το σημείο αποκοπής περνάει στον κλάδο των ερυθρών ή κυανών γιγάντων). </a:t>
            </a:r>
            <a:endParaRPr lang="el-GR" dirty="0" smtClean="0"/>
          </a:p>
          <a:p>
            <a:r>
              <a:rPr lang="el-GR" dirty="0" smtClean="0"/>
              <a:t> </a:t>
            </a:r>
            <a:r>
              <a:rPr lang="el-GR" dirty="0" smtClean="0"/>
              <a:t>Ακόμα, παρατηρούμε ότι οι γραμμές εξέλιξης των αστέρων διαφορετικής μάζας, μετά τα σημεία αποκοπής, συγκλίνουν μεταξύ τους.</a:t>
            </a:r>
            <a:endParaRPr lang="el-GR" dirty="0"/>
          </a:p>
        </p:txBody>
      </p:sp>
      <p:pic>
        <p:nvPicPr>
          <p:cNvPr id="5" name="4 - Θέση περιεχομένου" descr="Red giant- sun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85817" y="529390"/>
            <a:ext cx="7306183" cy="635320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4142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l-GR" dirty="0" smtClean="0"/>
              <a:t>            </a:t>
            </a:r>
            <a:r>
              <a:rPr lang="el-GR" dirty="0" smtClean="0"/>
              <a:t>          </a:t>
            </a:r>
            <a:r>
              <a:rPr lang="el-GR" dirty="0" smtClean="0"/>
              <a:t>Καίγοντας </a:t>
            </a:r>
            <a:r>
              <a:rPr lang="el-GR" dirty="0" smtClean="0"/>
              <a:t>Ήλιο </a:t>
            </a:r>
            <a:r>
              <a:rPr lang="el-GR" dirty="0" smtClean="0"/>
              <a:t>στον πυρήνα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-1" y="481264"/>
            <a:ext cx="4981075" cy="6376736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Όταν η θερμοκρασία στον πυρήνα αυξηθεί αρκετά, αρχίζει η καύση του </a:t>
            </a:r>
            <a:r>
              <a:rPr lang="el-GR" dirty="0" smtClean="0"/>
              <a:t>Η</a:t>
            </a:r>
            <a:r>
              <a:rPr lang="el-GR" dirty="0" smtClean="0"/>
              <a:t>λίου </a:t>
            </a:r>
            <a:r>
              <a:rPr lang="el-GR" dirty="0" smtClean="0"/>
              <a:t>(και συνεχίζει η καύση </a:t>
            </a:r>
            <a:r>
              <a:rPr lang="el-GR" dirty="0" smtClean="0"/>
              <a:t>Υδρογόνου </a:t>
            </a:r>
            <a:r>
              <a:rPr lang="el-GR" dirty="0" smtClean="0"/>
              <a:t>στον φλοιό). </a:t>
            </a:r>
            <a:endParaRPr lang="el-GR" dirty="0" smtClean="0"/>
          </a:p>
          <a:p>
            <a:r>
              <a:rPr lang="el-GR" dirty="0" smtClean="0"/>
              <a:t>Τότε </a:t>
            </a:r>
            <a:r>
              <a:rPr lang="el-GR" dirty="0" smtClean="0"/>
              <a:t>το αστέρι μπαίνει στον οριζόντιο κλάδο. Ένα αστέρι μάζας ως 2,25 ηλιακές περνάει την φάση της εκρηκτικής καύσης ηλίου (</a:t>
            </a:r>
            <a:r>
              <a:rPr lang="en-US" dirty="0" smtClean="0"/>
              <a:t>helium flash)</a:t>
            </a:r>
            <a:r>
              <a:rPr lang="el-GR" dirty="0" smtClean="0"/>
              <a:t>, λόγω της εκφυλισμένης ύλης στον πυρήνα του.</a:t>
            </a:r>
          </a:p>
          <a:p>
            <a:r>
              <a:rPr lang="el-GR" dirty="0" smtClean="0"/>
              <a:t>Στα αστέρια μεγαλύτερης μάζας δεν εκφυλίσετε η ύλη, λόγω μεγάλης θερμοκρασίας και μικρότερης πυκνότητας στον πυρήνα. Έτσι αυτά δεν περνάνε την φάση του </a:t>
            </a:r>
            <a:r>
              <a:rPr lang="en-US" dirty="0" smtClean="0"/>
              <a:t>helium flash.</a:t>
            </a:r>
          </a:p>
          <a:p>
            <a:r>
              <a:rPr lang="el-GR" dirty="0" smtClean="0"/>
              <a:t>Σε κάθε αλλαγή κατάστασης της </a:t>
            </a:r>
            <a:r>
              <a:rPr lang="el-GR" dirty="0" smtClean="0"/>
              <a:t>θερμοπυρηνικής σύντηξης </a:t>
            </a:r>
            <a:r>
              <a:rPr lang="el-GR" dirty="0" smtClean="0"/>
              <a:t>βλέπουμε να αλλάζει η κατεύθυνση του αστέρα στο διάγραμμα.  </a:t>
            </a:r>
          </a:p>
          <a:p>
            <a:endParaRPr lang="el-GR" dirty="0"/>
          </a:p>
        </p:txBody>
      </p:sp>
      <p:pic>
        <p:nvPicPr>
          <p:cNvPr id="5" name="Picture 2" descr="http://www.atnf.csiro.au/outreach/education/senior/astrophysics/images/stellarevolution/hrpostmainsuntrack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06716" y="516219"/>
            <a:ext cx="6206931" cy="6363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540041"/>
          </a:xfrm>
        </p:spPr>
        <p:txBody>
          <a:bodyPr>
            <a:normAutofit fontScale="90000"/>
          </a:bodyPr>
          <a:lstStyle/>
          <a:p>
            <a:r>
              <a:rPr lang="el-GR" sz="3200" dirty="0" smtClean="0">
                <a:solidFill>
                  <a:srgbClr val="FFFF00"/>
                </a:solidFill>
              </a:rPr>
              <a:t>                                      </a:t>
            </a:r>
            <a:r>
              <a:rPr lang="el-GR" sz="3200" dirty="0" smtClean="0">
                <a:solidFill>
                  <a:srgbClr val="FF0000"/>
                </a:solidFill>
              </a:rPr>
              <a:t>Όλα αυτά γίνονται &lt;σύντομα&gt;</a:t>
            </a:r>
            <a:r>
              <a:rPr lang="el-GR" sz="2400" dirty="0" smtClean="0"/>
              <a:t/>
            </a:r>
            <a:br>
              <a:rPr lang="el-GR" sz="2400" dirty="0" smtClean="0"/>
            </a:br>
            <a:r>
              <a:rPr lang="el-GR" sz="2400" dirty="0" smtClean="0"/>
              <a:t>Εδώ </a:t>
            </a:r>
            <a:r>
              <a:rPr lang="el-GR" sz="2400" dirty="0" smtClean="0"/>
              <a:t>να επισημάνουμε ότι όλα αυτά τα στάδια είναι πολύ σύντομα στην ζωή του αστέρα. Η καύση του </a:t>
            </a:r>
            <a:r>
              <a:rPr lang="el-GR" sz="2400" dirty="0" smtClean="0"/>
              <a:t>Υδρογόνου </a:t>
            </a:r>
            <a:r>
              <a:rPr lang="el-GR" sz="2400" dirty="0" smtClean="0"/>
              <a:t>είναι πολύ πιο αποδοτική από αυτή των άλλων </a:t>
            </a:r>
            <a:r>
              <a:rPr lang="el-GR" sz="2400" dirty="0" smtClean="0"/>
              <a:t>χημικών στοιχείων</a:t>
            </a:r>
            <a:r>
              <a:rPr lang="el-GR" sz="2400" dirty="0" smtClean="0"/>
              <a:t>. </a:t>
            </a:r>
            <a:r>
              <a:rPr lang="el-GR" sz="2400" dirty="0" smtClean="0"/>
              <a:t/>
            </a:r>
            <a:br>
              <a:rPr lang="el-GR" sz="2400" dirty="0" smtClean="0"/>
            </a:br>
            <a:r>
              <a:rPr lang="el-GR" sz="2400" dirty="0" smtClean="0"/>
              <a:t>Έτσι </a:t>
            </a:r>
            <a:r>
              <a:rPr lang="el-GR" sz="2400" dirty="0" smtClean="0"/>
              <a:t>πρέπει να επιταχύνεται η καύση των βαρύτερων </a:t>
            </a:r>
            <a:r>
              <a:rPr lang="el-GR" sz="2400" dirty="0" smtClean="0"/>
              <a:t>χημικών στοιχείων </a:t>
            </a:r>
            <a:r>
              <a:rPr lang="el-GR" sz="2400" dirty="0" smtClean="0"/>
              <a:t>όλο και περισσότερο, για να αντισταθμίσει την βαρυτική πίεση.</a:t>
            </a:r>
            <a:endParaRPr lang="el-GR" sz="2400" dirty="0"/>
          </a:p>
        </p:txBody>
      </p:sp>
      <p:pic>
        <p:nvPicPr>
          <p:cNvPr id="3074" name="Picture 2" descr="https://upload.wikimedia.org/wikipedia/commons/thumb/f/f8/Evolution_of_a_Sun-like_star.svg/2000px-Evolution_of_a_Sun-like_star.svg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25548" y="1486519"/>
            <a:ext cx="5786105" cy="5389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2861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1735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l-GR" dirty="0" smtClean="0"/>
              <a:t>                  </a:t>
            </a:r>
            <a:r>
              <a:rPr lang="el-GR" dirty="0" smtClean="0"/>
              <a:t>                  Το </a:t>
            </a:r>
            <a:r>
              <a:rPr lang="el-GR" dirty="0" smtClean="0"/>
              <a:t>αστέρι- κρεμμύδι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1"/>
          </p:nvPr>
        </p:nvSpPr>
        <p:spPr>
          <a:xfrm>
            <a:off x="0" y="529389"/>
            <a:ext cx="3898232" cy="6328611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Αλλάζοντας πάλι πορεία στο διάγραμμα, τα μέχρι 8 -10 ηλιακές μάζες αστέρια μπαίνουν στην τελική γραμμή τους, τον ασυμπτωτικό κλάδο. </a:t>
            </a:r>
            <a:endParaRPr lang="el-GR" dirty="0" smtClean="0"/>
          </a:p>
          <a:p>
            <a:r>
              <a:rPr lang="el-GR" dirty="0" smtClean="0"/>
              <a:t>Ο </a:t>
            </a:r>
            <a:r>
              <a:rPr lang="el-GR" dirty="0" smtClean="0"/>
              <a:t>πυρήνας από </a:t>
            </a:r>
            <a:r>
              <a:rPr lang="el-GR" dirty="0" smtClean="0"/>
              <a:t>Οξυγόνο </a:t>
            </a:r>
            <a:r>
              <a:rPr lang="el-GR" dirty="0" smtClean="0"/>
              <a:t>και </a:t>
            </a:r>
            <a:r>
              <a:rPr lang="el-GR" dirty="0" smtClean="0"/>
              <a:t>Άνθρακα </a:t>
            </a:r>
            <a:r>
              <a:rPr lang="el-GR" dirty="0" smtClean="0"/>
              <a:t>δεν μπορεί να συντηχθεί άλλο, και το αστέρι παρουσιάζει σύντηξη σε φλοιό καύσης </a:t>
            </a:r>
            <a:r>
              <a:rPr lang="el-GR" dirty="0" smtClean="0"/>
              <a:t>Ηλίου </a:t>
            </a:r>
            <a:r>
              <a:rPr lang="el-GR" dirty="0" smtClean="0"/>
              <a:t>και σε φλοιό καύσης </a:t>
            </a:r>
            <a:r>
              <a:rPr lang="el-GR" dirty="0" smtClean="0"/>
              <a:t>Υδρογόνου</a:t>
            </a:r>
            <a:r>
              <a:rPr lang="el-GR" dirty="0" smtClean="0"/>
              <a:t>.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 smtClean="0"/>
              <a:t>ιδιαιτερότητα της καύσης του </a:t>
            </a:r>
            <a:r>
              <a:rPr lang="el-GR" dirty="0" smtClean="0"/>
              <a:t>Ηλίου </a:t>
            </a:r>
            <a:r>
              <a:rPr lang="el-GR" dirty="0" smtClean="0"/>
              <a:t>το κάνει ασταθές (διαδικασία 3</a:t>
            </a:r>
            <a:r>
              <a:rPr lang="el-GR" baseline="30000" dirty="0" smtClean="0"/>
              <a:t> </a:t>
            </a:r>
            <a:r>
              <a:rPr lang="el-GR" dirty="0" smtClean="0"/>
              <a:t>α). </a:t>
            </a:r>
          </a:p>
          <a:p>
            <a:r>
              <a:rPr lang="el-GR" dirty="0" smtClean="0"/>
              <a:t>Το αστέρι χάνει τα εξωτερικά του στρώματα, που έχουν εμπλουτιστεί με βαρύτερα στοιχεία από την σύντηξη, και αναπτύσσει ένα κουκούλι, που θα σχηματίσει ένα πλανητικό νεφέλωμα. </a:t>
            </a:r>
            <a:endParaRPr lang="el-GR" dirty="0" smtClean="0"/>
          </a:p>
          <a:p>
            <a:r>
              <a:rPr lang="el-GR" dirty="0" smtClean="0"/>
              <a:t>Ο </a:t>
            </a:r>
            <a:r>
              <a:rPr lang="el-GR" dirty="0" smtClean="0"/>
              <a:t>πυρήνας θα καταλήξει ένας λευκός νάνος εκφυλισμένης ύλης. </a:t>
            </a:r>
          </a:p>
          <a:p>
            <a:endParaRPr lang="el-GR" dirty="0"/>
          </a:p>
        </p:txBody>
      </p:sp>
      <p:pic>
        <p:nvPicPr>
          <p:cNvPr id="7" name="Picture 2" descr="http://i.stack.imgur.com/1wix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8862" y="802164"/>
            <a:ext cx="7719118" cy="514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43313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l-GR" dirty="0" smtClean="0"/>
              <a:t>             Το τέλος των </a:t>
            </a:r>
            <a:r>
              <a:rPr lang="el-GR" dirty="0" smtClean="0"/>
              <a:t>αστεριών μικρής μάζας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0" y="397043"/>
            <a:ext cx="12192000" cy="1287378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Τα </a:t>
            </a:r>
            <a:r>
              <a:rPr lang="el-GR" dirty="0" smtClean="0"/>
              <a:t>αστέρια μικρής και μεσαίας μάζας τερματίζουν </a:t>
            </a:r>
            <a:r>
              <a:rPr lang="el-GR" dirty="0" smtClean="0"/>
              <a:t>την ζωή τους στον ασυμπτωτικό κλάδο. </a:t>
            </a:r>
            <a:endParaRPr lang="el-GR" dirty="0" smtClean="0"/>
          </a:p>
          <a:p>
            <a:r>
              <a:rPr lang="el-GR" dirty="0" smtClean="0"/>
              <a:t>Ο </a:t>
            </a:r>
            <a:r>
              <a:rPr lang="el-GR" dirty="0" smtClean="0"/>
              <a:t>πυρήνας </a:t>
            </a:r>
            <a:r>
              <a:rPr lang="el-GR" dirty="0" smtClean="0"/>
              <a:t>Οξυγόνου- </a:t>
            </a:r>
            <a:r>
              <a:rPr lang="el-GR" dirty="0" smtClean="0"/>
              <a:t>Ά</a:t>
            </a:r>
            <a:r>
              <a:rPr lang="el-GR" dirty="0" smtClean="0"/>
              <a:t>νθρακα </a:t>
            </a:r>
            <a:r>
              <a:rPr lang="el-GR" dirty="0" smtClean="0"/>
              <a:t>θα συρρικνωθεί σε λευκό νάνο εκφυλλισμένης ύλης.</a:t>
            </a:r>
          </a:p>
          <a:p>
            <a:r>
              <a:rPr lang="el-GR" dirty="0" smtClean="0"/>
              <a:t>Γύρω του θα αναπτυχθεί ένα πλανητικό νεφέλωμα από τα εξωτερικά στρώματα του αστεριού.</a:t>
            </a:r>
          </a:p>
          <a:p>
            <a:r>
              <a:rPr lang="el-GR" dirty="0" smtClean="0"/>
              <a:t>Αυτό θα ιονίζεται από τον καυτό λευκό νάνο και θα λάμπει για μερικές δεκάδες χιλιάδες χρόνια.  </a:t>
            </a:r>
            <a:endParaRPr lang="el-GR" dirty="0"/>
          </a:p>
        </p:txBody>
      </p:sp>
      <p:pic>
        <p:nvPicPr>
          <p:cNvPr id="5" name="Picture 2" descr="http://stargazerslounge.com/uploads/monthly_09_2014/post-21324-0-70321100-141023101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60092" y="1756611"/>
            <a:ext cx="7287698" cy="5101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73767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             </a:t>
            </a:r>
            <a:r>
              <a:rPr lang="en-US" dirty="0" smtClean="0"/>
              <a:t>      </a:t>
            </a:r>
            <a:r>
              <a:rPr lang="el-GR" dirty="0" smtClean="0"/>
              <a:t> </a:t>
            </a:r>
            <a:r>
              <a:rPr lang="el-GR" dirty="0" smtClean="0"/>
              <a:t>              Η </a:t>
            </a:r>
            <a:r>
              <a:rPr lang="el-GR" dirty="0" smtClean="0"/>
              <a:t>εκφυλλισμένη ύλη</a:t>
            </a:r>
            <a:endParaRPr lang="el-GR" dirty="0"/>
          </a:p>
        </p:txBody>
      </p:sp>
      <p:pic>
        <p:nvPicPr>
          <p:cNvPr id="7" name="6 - Θέση περιεχομένου" descr="baryon_degenerate_matter (1).gif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866275"/>
            <a:ext cx="8044412" cy="4022206"/>
          </a:xfrm>
        </p:spPr>
      </p:pic>
      <p:pic>
        <p:nvPicPr>
          <p:cNvPr id="9" name="8 - Θέση περιεχομένου" descr="degenmat.gif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8325853" y="708555"/>
            <a:ext cx="3866147" cy="5381676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3767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l-GR" dirty="0" smtClean="0"/>
              <a:t>          </a:t>
            </a:r>
            <a:r>
              <a:rPr lang="el-GR" dirty="0" smtClean="0"/>
              <a:t>      Τα αστέρια μεγάλης μάζας πεθαίνουν </a:t>
            </a:r>
            <a:r>
              <a:rPr lang="el-GR" dirty="0" smtClean="0"/>
              <a:t>νέα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0" y="718456"/>
            <a:ext cx="5173580" cy="6139543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Τα μεγαλύτερης μάζας αστέρια κινούνται στον οριζόντιο κλάδο, καίγοντας όλο και βαρύτερα στοιχεία, όλο και πιο γρήγορα. </a:t>
            </a:r>
            <a:endParaRPr lang="el-GR" dirty="0" smtClean="0"/>
          </a:p>
          <a:p>
            <a:r>
              <a:rPr lang="el-GR" dirty="0" smtClean="0"/>
              <a:t>Δεν </a:t>
            </a:r>
            <a:r>
              <a:rPr lang="el-GR" dirty="0" smtClean="0"/>
              <a:t>έχουν ασυμπτωτικό κλάδο. Βασικό ρόλο σε αυτές τις </a:t>
            </a:r>
            <a:r>
              <a:rPr lang="el-GR" dirty="0" smtClean="0"/>
              <a:t>θερμοπυρηνικές συντήξεις </a:t>
            </a:r>
            <a:r>
              <a:rPr lang="el-GR" dirty="0" smtClean="0"/>
              <a:t>έχουν οι πυρήνες ηλίου (σωματίδια α).</a:t>
            </a:r>
          </a:p>
          <a:p>
            <a:r>
              <a:rPr lang="el-GR" dirty="0" smtClean="0"/>
              <a:t>Η διαδικασία αυτή σταματάει στην ομάδα του </a:t>
            </a:r>
            <a:r>
              <a:rPr lang="el-GR" dirty="0" smtClean="0"/>
              <a:t>Σιδήρου (Σίδηρος</a:t>
            </a:r>
            <a:r>
              <a:rPr lang="el-GR" dirty="0" smtClean="0"/>
              <a:t>, </a:t>
            </a:r>
            <a:r>
              <a:rPr lang="el-GR" dirty="0" smtClean="0"/>
              <a:t>Χρώμιο</a:t>
            </a:r>
            <a:r>
              <a:rPr lang="el-GR" dirty="0" smtClean="0"/>
              <a:t>, </a:t>
            </a:r>
            <a:r>
              <a:rPr lang="el-GR" dirty="0" smtClean="0"/>
              <a:t>Μαγγάνιο</a:t>
            </a:r>
            <a:r>
              <a:rPr lang="el-GR" dirty="0" smtClean="0"/>
              <a:t>, </a:t>
            </a:r>
            <a:r>
              <a:rPr lang="el-GR" dirty="0" smtClean="0"/>
              <a:t>Κοβάλτιο </a:t>
            </a:r>
            <a:r>
              <a:rPr lang="el-GR" dirty="0" smtClean="0"/>
              <a:t>και </a:t>
            </a:r>
            <a:r>
              <a:rPr lang="el-GR" dirty="0" smtClean="0"/>
              <a:t>Νικέλιο</a:t>
            </a:r>
            <a:r>
              <a:rPr lang="el-GR" dirty="0" smtClean="0"/>
              <a:t>). </a:t>
            </a:r>
            <a:endParaRPr lang="el-GR" dirty="0" smtClean="0"/>
          </a:p>
          <a:p>
            <a:r>
              <a:rPr lang="el-GR" dirty="0" smtClean="0"/>
              <a:t>Αυτά </a:t>
            </a:r>
            <a:r>
              <a:rPr lang="el-GR" dirty="0" smtClean="0"/>
              <a:t>τα </a:t>
            </a:r>
            <a:r>
              <a:rPr lang="el-GR" dirty="0" smtClean="0"/>
              <a:t>χημικά στοιχεία </a:t>
            </a:r>
            <a:r>
              <a:rPr lang="el-GR" dirty="0" smtClean="0"/>
              <a:t>δεν παράγουν, αλλά απορροφούν ενέργεια κατά την παραγωγή τους, με αποτέλεσμα τον εκφυλισμό ηλεκτρονίων του πυρήνα. </a:t>
            </a:r>
            <a:endParaRPr lang="el-GR" dirty="0" smtClean="0"/>
          </a:p>
          <a:p>
            <a:r>
              <a:rPr lang="el-GR" dirty="0" smtClean="0"/>
              <a:t>Τα </a:t>
            </a:r>
            <a:r>
              <a:rPr lang="el-GR" dirty="0" smtClean="0"/>
              <a:t>ελαφρύτερα στοιχεία καίγονται στους φλοιούς του </a:t>
            </a:r>
            <a:r>
              <a:rPr lang="el-GR" dirty="0" smtClean="0"/>
              <a:t>αστεριού.</a:t>
            </a:r>
            <a:endParaRPr lang="el-GR" dirty="0"/>
          </a:p>
        </p:txBody>
      </p:sp>
      <p:pic>
        <p:nvPicPr>
          <p:cNvPr id="5" name="Picture 3" descr="http://www.atnf.csiro.au/outreach/education/senior/astrophysics/images/stellarevolution/redsupergiant.jpg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0147" y="1345474"/>
            <a:ext cx="6801854" cy="477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25641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               </a:t>
            </a:r>
            <a:r>
              <a:rPr lang="el-GR" dirty="0" smtClean="0"/>
              <a:t>                </a:t>
            </a:r>
            <a:r>
              <a:rPr lang="el-GR" dirty="0" smtClean="0"/>
              <a:t>Η απόλυτη καταστροφή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" y="625642"/>
            <a:ext cx="3765884" cy="6232357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Ο πυρήνας καταρρέει, λόγω μη παραγωγής ενέργειας που να μπορεί να αντισταθμίσει την βαρύτητα. </a:t>
            </a:r>
            <a:endParaRPr lang="el-GR" dirty="0" smtClean="0"/>
          </a:p>
          <a:p>
            <a:r>
              <a:rPr lang="el-GR" dirty="0" smtClean="0"/>
              <a:t>Θα </a:t>
            </a:r>
            <a:r>
              <a:rPr lang="el-GR" dirty="0" smtClean="0"/>
              <a:t>σταθεροποιηθεί όταν θα φτάσει σε πυρηνική πυκνότητα, λόγω της εκφυλιστικής πίεσης των νετρονίων (αστέρας νετρονίων), ή αν η μάζα είναι αρκετή, θα δημιουργηθεί μια μαύρη τρύπα.    </a:t>
            </a:r>
          </a:p>
          <a:p>
            <a:r>
              <a:rPr lang="el-GR" dirty="0" smtClean="0"/>
              <a:t>Ακολουθεί μια έκρηξης σουπερνόβα τύπου </a:t>
            </a:r>
            <a:r>
              <a:rPr lang="en-US" dirty="0" smtClean="0"/>
              <a:t>II</a:t>
            </a:r>
            <a:r>
              <a:rPr lang="el-GR" dirty="0" smtClean="0"/>
              <a:t>. Η εξωτερική ύλη του αστέρα  ακολουθεί την κατάρρευση του πυρήνα και αναπηδά σε αυτόν, με αποτέλεσμα να ωθηθεί προς τα έξω. </a:t>
            </a:r>
          </a:p>
          <a:p>
            <a:r>
              <a:rPr lang="el-GR" dirty="0" smtClean="0"/>
              <a:t>Το μεγαλύτερο μέρος των </a:t>
            </a:r>
            <a:r>
              <a:rPr lang="el-GR" dirty="0" smtClean="0"/>
              <a:t>χημικών στοιχείων </a:t>
            </a:r>
            <a:r>
              <a:rPr lang="el-GR" dirty="0" smtClean="0"/>
              <a:t>της ομάδας του </a:t>
            </a:r>
            <a:r>
              <a:rPr lang="el-GR" dirty="0" smtClean="0"/>
              <a:t>Σιδήρου </a:t>
            </a:r>
            <a:r>
              <a:rPr lang="el-GR" dirty="0" smtClean="0"/>
              <a:t>εγκλωβίζεται στο αστέρι νετρονίων ή την μαύρη τρύπα που δημιουργήθηκε κατά την </a:t>
            </a:r>
            <a:r>
              <a:rPr lang="el-GR" dirty="0" smtClean="0"/>
              <a:t>κατάρρευση.</a:t>
            </a:r>
            <a:endParaRPr lang="el-GR" dirty="0"/>
          </a:p>
        </p:txBody>
      </p:sp>
      <p:pic>
        <p:nvPicPr>
          <p:cNvPr id="5" name="Picture 3" descr="http://www.scienceinschool.org/sites/default/files/articleContentImages/5/fusion/issue5fusion3_large.jpg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94485" y="770020"/>
            <a:ext cx="8197516" cy="5907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658</Words>
  <Application>Microsoft Office PowerPoint</Application>
  <PresentationFormat>Προσαρμογή</PresentationFormat>
  <Paragraphs>38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Office Theme</vt:lpstr>
      <vt:lpstr>                      Η ζωή μετά την κυρία ακολουθία</vt:lpstr>
      <vt:lpstr>                 Μετά το Υδρογόνο στον πυρήνα</vt:lpstr>
      <vt:lpstr>                      Καίγοντας Ήλιο στον πυρήνα</vt:lpstr>
      <vt:lpstr>                                      Όλα αυτά γίνονται &lt;σύντομα&gt; Εδώ να επισημάνουμε ότι όλα αυτά τα στάδια είναι πολύ σύντομα στην ζωή του αστέρα. Η καύση του Υδρογόνου είναι πολύ πιο αποδοτική από αυτή των άλλων χημικών στοιχείων.  Έτσι πρέπει να επιταχύνεται η καύση των βαρύτερων χημικών στοιχείων όλο και περισσότερο, για να αντισταθμίσει την βαρυτική πίεση.</vt:lpstr>
      <vt:lpstr>                                    Το αστέρι- κρεμμύδι</vt:lpstr>
      <vt:lpstr>             Το τέλος των αστεριών μικρής μάζας</vt:lpstr>
      <vt:lpstr>                                  Η εκφυλλισμένη ύλη</vt:lpstr>
      <vt:lpstr>                Τα αστέρια μεγάλης μάζας πεθαίνουν νέα</vt:lpstr>
      <vt:lpstr>                               Η απόλυτη καταστροφή</vt:lpstr>
      <vt:lpstr>Η έκρηξη σουπερνόβα εμπλουτίζει τον μεσοαστρικό χώρο με μέταλλα, αλλά η κύρια επίδρασή της είναι ότι με το κρουστικό της κύμα διαταράσσει τα κοντινά της νεφελώματα, με αποτέλεσμα την έντονη αστρογέννηση σε αυτά.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ζωή μετά την κύρια ακολουθία.</dc:title>
  <dc:creator>Λεων Παπασωτηριου</dc:creator>
  <cp:lastModifiedBy>Leon</cp:lastModifiedBy>
  <cp:revision>18</cp:revision>
  <dcterms:created xsi:type="dcterms:W3CDTF">2016-01-14T09:37:38Z</dcterms:created>
  <dcterms:modified xsi:type="dcterms:W3CDTF">2026-02-23T18:14:01Z</dcterms:modified>
</cp:coreProperties>
</file>