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7" r:id="rId12"/>
    <p:sldId id="266"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D2250A3-D7F5-4FC2-A3BD-1D8395275BF1}" type="datetimeFigureOut">
              <a:rPr lang="el-GR" smtClean="0"/>
              <a:pPr/>
              <a:t>24/2/2026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7A55AE2-6BA4-4529-8E26-6479104B16F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250A3-D7F5-4FC2-A3BD-1D8395275BF1}" type="datetimeFigureOut">
              <a:rPr lang="el-GR" smtClean="0"/>
              <a:pPr/>
              <a:t>24/2/2026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55AE2-6BA4-4529-8E26-6479104B16F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www.astrotheory.gr/"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764704"/>
          </a:xfrm>
          <a:solidFill>
            <a:schemeClr val="bg1">
              <a:lumMod val="95000"/>
            </a:schemeClr>
          </a:solidFill>
        </p:spPr>
        <p:txBody>
          <a:bodyPr/>
          <a:lstStyle/>
          <a:p>
            <a:r>
              <a:rPr lang="el-GR" dirty="0" smtClean="0"/>
              <a:t>Η κοσμική σκόνη</a:t>
            </a:r>
            <a:endParaRPr lang="el-GR" dirty="0"/>
          </a:p>
        </p:txBody>
      </p:sp>
      <p:pic>
        <p:nvPicPr>
          <p:cNvPr id="6" name="5 - Θέση περιεχομένου" descr="cosmic dust ngc6726_wide_tanfull.jpg"/>
          <p:cNvPicPr>
            <a:picLocks noGrp="1" noChangeAspect="1"/>
          </p:cNvPicPr>
          <p:nvPr>
            <p:ph idx="1"/>
          </p:nvPr>
        </p:nvPicPr>
        <p:blipFill>
          <a:blip r:embed="rId2" cstate="print"/>
          <a:stretch>
            <a:fillRect/>
          </a:stretch>
        </p:blipFill>
        <p:spPr>
          <a:xfrm>
            <a:off x="32931" y="783954"/>
            <a:ext cx="9111069" cy="607404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normAutofit fontScale="90000"/>
          </a:bodyPr>
          <a:lstStyle/>
          <a:p>
            <a:r>
              <a:rPr lang="el-GR" dirty="0" smtClean="0"/>
              <a:t>Η πιο αρχαία σκόνη</a:t>
            </a:r>
            <a:endParaRPr lang="el-GR" dirty="0"/>
          </a:p>
        </p:txBody>
      </p:sp>
      <p:sp>
        <p:nvSpPr>
          <p:cNvPr id="3" name="2 - Θέση περιεχομένου"/>
          <p:cNvSpPr>
            <a:spLocks noGrp="1"/>
          </p:cNvSpPr>
          <p:nvPr>
            <p:ph sz="half" idx="1"/>
          </p:nvPr>
        </p:nvSpPr>
        <p:spPr>
          <a:xfrm>
            <a:off x="0" y="714356"/>
            <a:ext cx="3929058" cy="6143644"/>
          </a:xfrm>
        </p:spPr>
        <p:txBody>
          <a:bodyPr>
            <a:normAutofit lnSpcReduction="10000"/>
          </a:bodyPr>
          <a:lstStyle/>
          <a:p>
            <a:r>
              <a:rPr lang="el-GR" dirty="0" smtClean="0"/>
              <a:t>Η ανακάλυψη σκόνης στο νεαρό σύμπαν μας δείχνει την εποχή των πρώτων σουπερνόβα και γενικά το πότε τα πρώτα αστέρια φώτισαν το σύμπαν.</a:t>
            </a:r>
          </a:p>
          <a:p>
            <a:r>
              <a:rPr lang="el-GR" dirty="0" smtClean="0"/>
              <a:t>Η σκόνη από την εποχή που το σύμπαν είχε ηλικία μόλις 600 εκ. έτη ανιχνεύτηκε στον γαλαξία </a:t>
            </a:r>
            <a:r>
              <a:rPr lang="en-US" dirty="0" smtClean="0"/>
              <a:t>A2744_YD4</a:t>
            </a:r>
            <a:r>
              <a:rPr lang="el-GR" dirty="0" smtClean="0"/>
              <a:t> με την χρήση βαρυτικού φακού από το </a:t>
            </a:r>
            <a:r>
              <a:rPr lang="en-US" dirty="0" smtClean="0"/>
              <a:t>ALMA.</a:t>
            </a:r>
            <a:endParaRPr lang="el-GR" dirty="0"/>
          </a:p>
        </p:txBody>
      </p:sp>
      <p:pic>
        <p:nvPicPr>
          <p:cNvPr id="5" name="4 - Θέση περιεχομένου" descr="Ancient galaxy ALMA.jpg"/>
          <p:cNvPicPr>
            <a:picLocks noGrp="1" noChangeAspect="1"/>
          </p:cNvPicPr>
          <p:nvPr>
            <p:ph sz="half" idx="2"/>
          </p:nvPr>
        </p:nvPicPr>
        <p:blipFill>
          <a:blip r:embed="rId2" cstate="print"/>
          <a:stretch>
            <a:fillRect/>
          </a:stretch>
        </p:blipFill>
        <p:spPr>
          <a:xfrm>
            <a:off x="3971581" y="857232"/>
            <a:ext cx="5061527" cy="564360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urvival of polycyclic aromatic hydrocarbon knockout fragments in the interstellar  medium | Nature Communications"/>
          <p:cNvPicPr>
            <a:picLocks noChangeAspect="1" noChangeArrowheads="1"/>
          </p:cNvPicPr>
          <p:nvPr/>
        </p:nvPicPr>
        <p:blipFill>
          <a:blip r:embed="rId2" cstate="print"/>
          <a:srcRect/>
          <a:stretch>
            <a:fillRect/>
          </a:stretch>
        </p:blipFill>
        <p:spPr bwMode="auto">
          <a:xfrm>
            <a:off x="1259632" y="34916"/>
            <a:ext cx="7092280" cy="6823084"/>
          </a:xfrm>
          <a:prstGeom prst="rect">
            <a:avLst/>
          </a:prstGeom>
          <a:noFill/>
        </p:spPr>
      </p:pic>
      <p:sp>
        <p:nvSpPr>
          <p:cNvPr id="6" name="4 - Τίτλος"/>
          <p:cNvSpPr txBox="1">
            <a:spLocks/>
          </p:cNvSpPr>
          <p:nvPr/>
        </p:nvSpPr>
        <p:spPr>
          <a:xfrm>
            <a:off x="3275856" y="0"/>
            <a:ext cx="5076056" cy="620688"/>
          </a:xfrm>
          <a:prstGeom prst="rect">
            <a:avLst/>
          </a:prstGeom>
          <a:solidFill>
            <a:schemeClr val="accent2">
              <a:lumMod val="20000"/>
              <a:lumOff val="80000"/>
            </a:schemeClr>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Η σκόνη είναι πολύτιμη</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ARK CONSTELLATIONS OF THE INCA The center of the Milky Way galaxy is  visible in Earth's southern hemisphere, though it is almost entirely hidden  by thick clouds of interstellar gas and dust."/>
          <p:cNvPicPr>
            <a:picLocks noChangeAspect="1" noChangeArrowheads="1"/>
          </p:cNvPicPr>
          <p:nvPr/>
        </p:nvPicPr>
        <p:blipFill>
          <a:blip r:embed="rId2" cstate="print"/>
          <a:srcRect/>
          <a:stretch>
            <a:fillRect/>
          </a:stretch>
        </p:blipFill>
        <p:spPr bwMode="auto">
          <a:xfrm>
            <a:off x="-17491" y="2276872"/>
            <a:ext cx="9104632" cy="4581128"/>
          </a:xfrm>
          <a:prstGeom prst="rect">
            <a:avLst/>
          </a:prstGeom>
          <a:noFill/>
        </p:spPr>
      </p:pic>
      <p:sp>
        <p:nvSpPr>
          <p:cNvPr id="11" name="5 - Θέση περιεχομένου"/>
          <p:cNvSpPr txBox="1">
            <a:spLocks/>
          </p:cNvSpPr>
          <p:nvPr/>
        </p:nvSpPr>
        <p:spPr>
          <a:xfrm>
            <a:off x="755576" y="6065912"/>
            <a:ext cx="8229600" cy="792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rgbClr val="FF0000"/>
                </a:solidFill>
                <a:effectLst/>
                <a:uLnTx/>
                <a:uFillTx/>
                <a:latin typeface="+mn-lt"/>
                <a:ea typeface="+mn-ea"/>
                <a:cs typeface="+mn-cs"/>
              </a:rPr>
              <a:t>Σκοτεινοί αστερισμοί στο νότιο ημισφαίριο</a:t>
            </a:r>
            <a:endParaRPr kumimoji="0" lang="el-GR"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23558" name="Picture 6" descr="22,000+ Dusty Table Stock Photos, Pictures &amp; Royalty-Free Images - iStock |  Dusty surface, Dusty shelf, Dusty room"/>
          <p:cNvPicPr>
            <a:picLocks noChangeAspect="1" noChangeArrowheads="1"/>
          </p:cNvPicPr>
          <p:nvPr/>
        </p:nvPicPr>
        <p:blipFill>
          <a:blip r:embed="rId3" cstate="print"/>
          <a:srcRect/>
          <a:stretch>
            <a:fillRect/>
          </a:stretch>
        </p:blipFill>
        <p:spPr bwMode="auto">
          <a:xfrm>
            <a:off x="5672877" y="0"/>
            <a:ext cx="3471123" cy="2251693"/>
          </a:xfrm>
          <a:prstGeom prst="rect">
            <a:avLst/>
          </a:prstGeom>
          <a:noFill/>
        </p:spPr>
      </p:pic>
      <p:pic>
        <p:nvPicPr>
          <p:cNvPr id="23562" name="Picture 10" descr="Sunday Funnies: Interstellar Dust | Astrofauna"/>
          <p:cNvPicPr>
            <a:picLocks noChangeAspect="1" noChangeArrowheads="1"/>
          </p:cNvPicPr>
          <p:nvPr/>
        </p:nvPicPr>
        <p:blipFill>
          <a:blip r:embed="rId4" cstate="print"/>
          <a:srcRect/>
          <a:stretch>
            <a:fillRect/>
          </a:stretch>
        </p:blipFill>
        <p:spPr bwMode="auto">
          <a:xfrm>
            <a:off x="0" y="1"/>
            <a:ext cx="1835696" cy="2265127"/>
          </a:xfrm>
          <a:prstGeom prst="rect">
            <a:avLst/>
          </a:prstGeom>
          <a:noFill/>
        </p:spPr>
      </p:pic>
      <p:pic>
        <p:nvPicPr>
          <p:cNvPr id="23564" name="Picture 12" descr="Astronomers Detect Two New Polycyclic Aromatic Hydrocarbons in Interstellar  Medium | Astronomy | Sci-News.com"/>
          <p:cNvPicPr>
            <a:picLocks noChangeAspect="1" noChangeArrowheads="1"/>
          </p:cNvPicPr>
          <p:nvPr/>
        </p:nvPicPr>
        <p:blipFill>
          <a:blip r:embed="rId5" cstate="print"/>
          <a:srcRect/>
          <a:stretch>
            <a:fillRect/>
          </a:stretch>
        </p:blipFill>
        <p:spPr bwMode="auto">
          <a:xfrm>
            <a:off x="2051720" y="0"/>
            <a:ext cx="3160418" cy="2238629"/>
          </a:xfrm>
          <a:prstGeom prst="rect">
            <a:avLst/>
          </a:prstGeom>
          <a:noFill/>
        </p:spPr>
      </p:pic>
      <p:sp>
        <p:nvSpPr>
          <p:cNvPr id="19" name="18 - TextBox"/>
          <p:cNvSpPr txBox="1"/>
          <p:nvPr/>
        </p:nvSpPr>
        <p:spPr>
          <a:xfrm>
            <a:off x="2051720" y="0"/>
            <a:ext cx="3168352" cy="1015663"/>
          </a:xfrm>
          <a:prstGeom prst="rect">
            <a:avLst/>
          </a:prstGeom>
          <a:noFill/>
        </p:spPr>
        <p:txBody>
          <a:bodyPr wrap="square" rtlCol="0">
            <a:spAutoFit/>
          </a:bodyPr>
          <a:lstStyle/>
          <a:p>
            <a:r>
              <a:rPr lang="en-US" sz="2400" dirty="0" smtClean="0">
                <a:solidFill>
                  <a:srgbClr val="FF0000"/>
                </a:solidFill>
                <a:hlinkClick r:id="rId6"/>
              </a:rPr>
              <a:t>www.astrotheory.gr</a:t>
            </a:r>
            <a:endParaRPr lang="en-US" sz="2400" dirty="0" smtClean="0">
              <a:solidFill>
                <a:srgbClr val="FF0000"/>
              </a:solidFill>
            </a:endParaRPr>
          </a:p>
          <a:p>
            <a:r>
              <a:rPr lang="el-GR" dirty="0" smtClean="0">
                <a:solidFill>
                  <a:srgbClr val="FF0000"/>
                </a:solidFill>
              </a:rPr>
              <a:t>Ξεσκονίζουμε την θεωρητική     αστρονομία</a:t>
            </a:r>
            <a:endParaRPr lang="el-G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0" y="0"/>
            <a:ext cx="9144000" cy="692696"/>
          </a:xfrm>
          <a:solidFill>
            <a:schemeClr val="accent5">
              <a:lumMod val="20000"/>
              <a:lumOff val="80000"/>
            </a:schemeClr>
          </a:solidFill>
        </p:spPr>
        <p:txBody>
          <a:bodyPr>
            <a:normAutofit fontScale="90000"/>
          </a:bodyPr>
          <a:lstStyle/>
          <a:p>
            <a:r>
              <a:rPr lang="el-GR" dirty="0" smtClean="0"/>
              <a:t>Τι είναι η κοσμική σκόνη</a:t>
            </a:r>
            <a:endParaRPr lang="el-GR" dirty="0"/>
          </a:p>
        </p:txBody>
      </p:sp>
      <p:sp>
        <p:nvSpPr>
          <p:cNvPr id="10" name="9 - Θέση περιεχομένου"/>
          <p:cNvSpPr>
            <a:spLocks noGrp="1"/>
          </p:cNvSpPr>
          <p:nvPr>
            <p:ph sz="half" idx="1"/>
          </p:nvPr>
        </p:nvSpPr>
        <p:spPr>
          <a:xfrm>
            <a:off x="0" y="692696"/>
            <a:ext cx="5940152" cy="3240360"/>
          </a:xfrm>
        </p:spPr>
        <p:txBody>
          <a:bodyPr>
            <a:normAutofit/>
          </a:bodyPr>
          <a:lstStyle/>
          <a:p>
            <a:r>
              <a:rPr lang="el-GR" dirty="0" smtClean="0"/>
              <a:t>Πρόκειται για μικρούς κόκκους από </a:t>
            </a:r>
            <a:r>
              <a:rPr lang="el-GR" dirty="0" smtClean="0"/>
              <a:t>Πυρίτιο</a:t>
            </a:r>
            <a:r>
              <a:rPr lang="el-GR" dirty="0" smtClean="0"/>
              <a:t>, </a:t>
            </a:r>
            <a:r>
              <a:rPr lang="el-GR" dirty="0" smtClean="0"/>
              <a:t>Άνθρακα</a:t>
            </a:r>
            <a:r>
              <a:rPr lang="el-GR" dirty="0" smtClean="0"/>
              <a:t>, </a:t>
            </a:r>
            <a:r>
              <a:rPr lang="el-GR" dirty="0" smtClean="0"/>
              <a:t>Αλουμίνιο </a:t>
            </a:r>
            <a:r>
              <a:rPr lang="el-GR" dirty="0" smtClean="0"/>
              <a:t>ή ακόμα και </a:t>
            </a:r>
            <a:r>
              <a:rPr lang="el-GR" dirty="0" smtClean="0"/>
              <a:t>Σίδηρο</a:t>
            </a:r>
            <a:r>
              <a:rPr lang="el-GR" dirty="0" smtClean="0"/>
              <a:t>. </a:t>
            </a:r>
          </a:p>
          <a:p>
            <a:r>
              <a:rPr lang="el-GR" dirty="0" smtClean="0"/>
              <a:t>Αποτελούνται από έναν πυρήνα, τον πάγο που αναπτύσσεται γύρω του και την επιφάνεια.</a:t>
            </a:r>
            <a:endParaRPr lang="el-GR" dirty="0"/>
          </a:p>
        </p:txBody>
      </p:sp>
      <p:pic>
        <p:nvPicPr>
          <p:cNvPr id="12" name="11 - Θέση περιεχομένου" descr="dustgrain1a.jpg"/>
          <p:cNvPicPr>
            <a:picLocks noGrp="1" noChangeAspect="1"/>
          </p:cNvPicPr>
          <p:nvPr>
            <p:ph sz="half" idx="2"/>
          </p:nvPr>
        </p:nvPicPr>
        <p:blipFill>
          <a:blip r:embed="rId2" cstate="print"/>
          <a:stretch>
            <a:fillRect/>
          </a:stretch>
        </p:blipFill>
        <p:spPr>
          <a:xfrm>
            <a:off x="3541020" y="4000480"/>
            <a:ext cx="5602980" cy="2857520"/>
          </a:xfrm>
        </p:spPr>
      </p:pic>
      <p:pic>
        <p:nvPicPr>
          <p:cNvPr id="9218" name="Picture 2" descr="Interstellar Medium: Dust"/>
          <p:cNvPicPr>
            <a:picLocks noChangeAspect="1" noChangeArrowheads="1"/>
          </p:cNvPicPr>
          <p:nvPr/>
        </p:nvPicPr>
        <p:blipFill>
          <a:blip r:embed="rId3" cstate="print"/>
          <a:srcRect/>
          <a:stretch>
            <a:fillRect/>
          </a:stretch>
        </p:blipFill>
        <p:spPr bwMode="auto">
          <a:xfrm>
            <a:off x="5964397" y="692696"/>
            <a:ext cx="3179603" cy="3456384"/>
          </a:xfrm>
          <a:prstGeom prst="rect">
            <a:avLst/>
          </a:prstGeom>
          <a:noFill/>
        </p:spPr>
      </p:pic>
      <p:pic>
        <p:nvPicPr>
          <p:cNvPr id="9220" name="Picture 4" descr="Exploring the dusty prehistory of the solar system"/>
          <p:cNvPicPr>
            <a:picLocks noChangeAspect="1" noChangeArrowheads="1"/>
          </p:cNvPicPr>
          <p:nvPr/>
        </p:nvPicPr>
        <p:blipFill>
          <a:blip r:embed="rId4" cstate="print"/>
          <a:srcRect/>
          <a:stretch>
            <a:fillRect/>
          </a:stretch>
        </p:blipFill>
        <p:spPr bwMode="auto">
          <a:xfrm>
            <a:off x="-1" y="4437112"/>
            <a:ext cx="3512711" cy="24208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accent3">
              <a:lumMod val="20000"/>
              <a:lumOff val="80000"/>
            </a:schemeClr>
          </a:solidFill>
        </p:spPr>
        <p:txBody>
          <a:bodyPr>
            <a:normAutofit/>
          </a:bodyPr>
          <a:lstStyle/>
          <a:p>
            <a:r>
              <a:rPr lang="el-GR" dirty="0" smtClean="0"/>
              <a:t>Μερικά χαρακτηριστικά των κόκκων</a:t>
            </a:r>
            <a:endParaRPr lang="el-GR" dirty="0"/>
          </a:p>
        </p:txBody>
      </p:sp>
      <p:sp>
        <p:nvSpPr>
          <p:cNvPr id="3" name="2 - Θέση περιεχομένου"/>
          <p:cNvSpPr>
            <a:spLocks noGrp="1"/>
          </p:cNvSpPr>
          <p:nvPr>
            <p:ph sz="half" idx="1"/>
          </p:nvPr>
        </p:nvSpPr>
        <p:spPr>
          <a:xfrm>
            <a:off x="0" y="857232"/>
            <a:ext cx="8892480" cy="2283736"/>
          </a:xfrm>
        </p:spPr>
        <p:txBody>
          <a:bodyPr>
            <a:normAutofit fontScale="77500" lnSpcReduction="20000"/>
          </a:bodyPr>
          <a:lstStyle/>
          <a:p>
            <a:r>
              <a:rPr lang="el-GR" dirty="0" smtClean="0"/>
              <a:t>Για να διατηρηθεί ο πάγος σε έναν κόκκο σκόνης πρέπει αυτός να διατηρείται σε χαμηλή θερμοκρασία και να μην εκτεθεί σε ισχυρή ακτινοβολία. </a:t>
            </a:r>
          </a:p>
          <a:p>
            <a:r>
              <a:rPr lang="el-GR" dirty="0" smtClean="0"/>
              <a:t>Το σχήμα των κόκκων είναι ασύμμετρο, και το μέγεθός τους κυμαίνεται. </a:t>
            </a:r>
            <a:endParaRPr lang="en-US" dirty="0" smtClean="0"/>
          </a:p>
          <a:p>
            <a:r>
              <a:rPr lang="el-GR" dirty="0" smtClean="0"/>
              <a:t>Αν </a:t>
            </a:r>
            <a:r>
              <a:rPr lang="el-GR" dirty="0" smtClean="0"/>
              <a:t>έχουμε μικρότερους κόκκους σημαίνει ότι αυξάνεται η συνολική επιφάνειά τους για την δημιουργία πάγου.</a:t>
            </a:r>
          </a:p>
          <a:p>
            <a:endParaRPr lang="el-GR" dirty="0"/>
          </a:p>
        </p:txBody>
      </p:sp>
      <p:pic>
        <p:nvPicPr>
          <p:cNvPr id="5" name="4 - Θέση περιεχομένου" descr="dust_grain.gif"/>
          <p:cNvPicPr>
            <a:picLocks noGrp="1" noChangeAspect="1"/>
          </p:cNvPicPr>
          <p:nvPr>
            <p:ph sz="half" idx="2"/>
          </p:nvPr>
        </p:nvPicPr>
        <p:blipFill>
          <a:blip r:embed="rId2" cstate="print"/>
          <a:stretch>
            <a:fillRect/>
          </a:stretch>
        </p:blipFill>
        <p:spPr>
          <a:xfrm>
            <a:off x="0" y="3286100"/>
            <a:ext cx="4480221" cy="3571900"/>
          </a:xfrm>
        </p:spPr>
      </p:pic>
      <p:pic>
        <p:nvPicPr>
          <p:cNvPr id="8194" name="Picture 2" descr="Ice in space: surface science investigations of the thermal desorption of  model interstellar ices on dust grain analogue surfaces - Physical  Chemistry Chemical Physics (RSC Publishing)"/>
          <p:cNvPicPr>
            <a:picLocks noChangeAspect="1" noChangeArrowheads="1"/>
          </p:cNvPicPr>
          <p:nvPr/>
        </p:nvPicPr>
        <p:blipFill>
          <a:blip r:embed="rId3" cstate="print"/>
          <a:srcRect/>
          <a:stretch>
            <a:fillRect/>
          </a:stretch>
        </p:blipFill>
        <p:spPr bwMode="auto">
          <a:xfrm>
            <a:off x="4539866" y="3429000"/>
            <a:ext cx="4604134" cy="26369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a:solidFill>
            <a:schemeClr val="accent2">
              <a:lumMod val="20000"/>
              <a:lumOff val="80000"/>
            </a:schemeClr>
          </a:solidFill>
        </p:spPr>
        <p:txBody>
          <a:bodyPr/>
          <a:lstStyle/>
          <a:p>
            <a:r>
              <a:rPr lang="el-GR" dirty="0" smtClean="0"/>
              <a:t>Η </a:t>
            </a:r>
            <a:r>
              <a:rPr lang="el-GR" dirty="0" smtClean="0"/>
              <a:t>μεγάλη σημασία της </a:t>
            </a:r>
            <a:r>
              <a:rPr lang="el-GR" dirty="0" smtClean="0"/>
              <a:t>σκόνης</a:t>
            </a:r>
            <a:endParaRPr lang="el-GR" dirty="0"/>
          </a:p>
        </p:txBody>
      </p:sp>
      <p:sp>
        <p:nvSpPr>
          <p:cNvPr id="3" name="2 - Θέση περιεχομένου"/>
          <p:cNvSpPr>
            <a:spLocks noGrp="1"/>
          </p:cNvSpPr>
          <p:nvPr>
            <p:ph sz="half" idx="1"/>
          </p:nvPr>
        </p:nvSpPr>
        <p:spPr>
          <a:xfrm>
            <a:off x="0" y="836712"/>
            <a:ext cx="3635896" cy="6021288"/>
          </a:xfrm>
        </p:spPr>
        <p:txBody>
          <a:bodyPr>
            <a:normAutofit fontScale="92500" lnSpcReduction="20000"/>
          </a:bodyPr>
          <a:lstStyle/>
          <a:p>
            <a:r>
              <a:rPr lang="el-GR" dirty="0" smtClean="0"/>
              <a:t>Οι  κόκκοι σκόνης είναι ιδανικοί καταλύτες για τον σχηματισμό πολύπλοκων μορίων (οι συνθήκες ώστε να ενωθούν τα άτομα).</a:t>
            </a:r>
          </a:p>
          <a:p>
            <a:r>
              <a:rPr lang="el-GR" dirty="0" smtClean="0"/>
              <a:t>Το πάγωμα στην επιφάνεια των κόκκων διατηρεί αυτά τα μόρια από την μια γενιά αστεριών στην επόμενη.</a:t>
            </a:r>
          </a:p>
          <a:p>
            <a:r>
              <a:rPr lang="el-GR" dirty="0" smtClean="0"/>
              <a:t>Ακόμα και το πιο σύνηθες μόριο, το μοριακό </a:t>
            </a:r>
            <a:r>
              <a:rPr lang="el-GR" dirty="0" smtClean="0"/>
              <a:t>Υδρογόνο</a:t>
            </a:r>
            <a:r>
              <a:rPr lang="el-GR" dirty="0" smtClean="0"/>
              <a:t>, δημιουργείται στους κόκκους σκόνης.</a:t>
            </a:r>
            <a:endParaRPr lang="el-GR" dirty="0"/>
          </a:p>
        </p:txBody>
      </p:sp>
      <p:pic>
        <p:nvPicPr>
          <p:cNvPr id="5" name="4 - Θέση περιεχομένου" descr="Dust-grains-in-cold-dense-clouds-will-accrete-molecules-and-atoms-from-the-gas-phase.png"/>
          <p:cNvPicPr>
            <a:picLocks noGrp="1" noChangeAspect="1"/>
          </p:cNvPicPr>
          <p:nvPr>
            <p:ph sz="half" idx="2"/>
          </p:nvPr>
        </p:nvPicPr>
        <p:blipFill>
          <a:blip r:embed="rId2" cstate="print"/>
          <a:stretch>
            <a:fillRect/>
          </a:stretch>
        </p:blipFill>
        <p:spPr>
          <a:xfrm>
            <a:off x="3739105" y="764704"/>
            <a:ext cx="5404896" cy="2664296"/>
          </a:xfrm>
        </p:spPr>
      </p:pic>
      <p:pic>
        <p:nvPicPr>
          <p:cNvPr id="7170" name="Picture 2" descr="Interstellar Ices: A Factory of the Origin-of-Life Molecules - Astrobiology"/>
          <p:cNvPicPr>
            <a:picLocks noChangeAspect="1" noChangeArrowheads="1"/>
          </p:cNvPicPr>
          <p:nvPr/>
        </p:nvPicPr>
        <p:blipFill>
          <a:blip r:embed="rId3" cstate="print"/>
          <a:srcRect/>
          <a:stretch>
            <a:fillRect/>
          </a:stretch>
        </p:blipFill>
        <p:spPr bwMode="auto">
          <a:xfrm>
            <a:off x="3560058" y="3717032"/>
            <a:ext cx="5583942" cy="31409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2">
              <a:lumMod val="20000"/>
              <a:lumOff val="80000"/>
            </a:schemeClr>
          </a:solidFill>
        </p:spPr>
        <p:txBody>
          <a:bodyPr>
            <a:normAutofit fontScale="90000"/>
          </a:bodyPr>
          <a:lstStyle/>
          <a:p>
            <a:r>
              <a:rPr lang="el-GR" dirty="0" smtClean="0"/>
              <a:t>Η χημεία στους κόκκους</a:t>
            </a:r>
            <a:endParaRPr lang="el-GR" dirty="0"/>
          </a:p>
        </p:txBody>
      </p:sp>
      <p:sp>
        <p:nvSpPr>
          <p:cNvPr id="3" name="2 - Θέση περιεχομένου"/>
          <p:cNvSpPr>
            <a:spLocks noGrp="1"/>
          </p:cNvSpPr>
          <p:nvPr>
            <p:ph sz="half" idx="1"/>
          </p:nvPr>
        </p:nvSpPr>
        <p:spPr>
          <a:xfrm>
            <a:off x="0" y="692696"/>
            <a:ext cx="4211960" cy="6165304"/>
          </a:xfrm>
        </p:spPr>
        <p:txBody>
          <a:bodyPr/>
          <a:lstStyle/>
          <a:p>
            <a:r>
              <a:rPr lang="el-GR" dirty="0" smtClean="0"/>
              <a:t>Η λίστα με τα μόρια που ανιχνεύουμε στο σύμπαν είναι πολύ μεγάλη. </a:t>
            </a:r>
            <a:endParaRPr lang="en-US" dirty="0" smtClean="0"/>
          </a:p>
          <a:p>
            <a:r>
              <a:rPr lang="el-GR" dirty="0" smtClean="0"/>
              <a:t>Ανάμεσα </a:t>
            </a:r>
            <a:r>
              <a:rPr lang="el-GR" dirty="0" smtClean="0"/>
              <a:t>σε αυτά και αρκετά οργανικά μόρια, πολυκυκλικοί αρωματικοί υδρογονάνθρακες κ.α.</a:t>
            </a:r>
          </a:p>
          <a:p>
            <a:r>
              <a:rPr lang="el-GR" dirty="0" smtClean="0"/>
              <a:t>Η σκόνη επιτρέπει την δημιουργία αυτών των πολύπλοκων μορίων, βασικών συστατικών για την δημιουργία ζωής.</a:t>
            </a:r>
          </a:p>
          <a:p>
            <a:endParaRPr lang="el-GR" dirty="0"/>
          </a:p>
        </p:txBody>
      </p:sp>
      <p:pic>
        <p:nvPicPr>
          <p:cNvPr id="5" name="4 - Θέση περιεχομένου" descr="Grapsdustytrail.jpg"/>
          <p:cNvPicPr>
            <a:picLocks noGrp="1" noChangeAspect="1"/>
          </p:cNvPicPr>
          <p:nvPr>
            <p:ph sz="half" idx="2"/>
          </p:nvPr>
        </p:nvPicPr>
        <p:blipFill>
          <a:blip r:embed="rId2" cstate="print"/>
          <a:stretch>
            <a:fillRect/>
          </a:stretch>
        </p:blipFill>
        <p:spPr>
          <a:xfrm>
            <a:off x="4357685" y="1214422"/>
            <a:ext cx="4786957" cy="2500330"/>
          </a:xfrm>
        </p:spPr>
      </p:pic>
      <p:pic>
        <p:nvPicPr>
          <p:cNvPr id="6146" name="Picture 2" descr="LASSIE FP7 ITN - Concept and Project Objectives"/>
          <p:cNvPicPr>
            <a:picLocks noChangeAspect="1" noChangeArrowheads="1"/>
          </p:cNvPicPr>
          <p:nvPr/>
        </p:nvPicPr>
        <p:blipFill>
          <a:blip r:embed="rId3" cstate="print"/>
          <a:srcRect/>
          <a:stretch>
            <a:fillRect/>
          </a:stretch>
        </p:blipFill>
        <p:spPr bwMode="auto">
          <a:xfrm>
            <a:off x="4427984" y="3833598"/>
            <a:ext cx="4716016" cy="30244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chemeClr val="accent1">
              <a:lumMod val="20000"/>
              <a:lumOff val="80000"/>
            </a:schemeClr>
          </a:solidFill>
        </p:spPr>
        <p:txBody>
          <a:bodyPr>
            <a:normAutofit fontScale="90000"/>
          </a:bodyPr>
          <a:lstStyle/>
          <a:p>
            <a:r>
              <a:rPr lang="el-GR" dirty="0" smtClean="0"/>
              <a:t>Πάγωμα και ξεπάγωμα</a:t>
            </a:r>
            <a:endParaRPr lang="el-GR" dirty="0"/>
          </a:p>
        </p:txBody>
      </p:sp>
      <p:sp>
        <p:nvSpPr>
          <p:cNvPr id="3" name="2 - Θέση περιεχομένου"/>
          <p:cNvSpPr>
            <a:spLocks noGrp="1"/>
          </p:cNvSpPr>
          <p:nvPr>
            <p:ph sz="half" idx="1"/>
          </p:nvPr>
        </p:nvSpPr>
        <p:spPr>
          <a:xfrm>
            <a:off x="0" y="548680"/>
            <a:ext cx="9144000" cy="2304256"/>
          </a:xfrm>
        </p:spPr>
        <p:txBody>
          <a:bodyPr>
            <a:normAutofit fontScale="85000" lnSpcReduction="10000"/>
          </a:bodyPr>
          <a:lstStyle/>
          <a:p>
            <a:r>
              <a:rPr lang="el-GR" dirty="0" smtClean="0"/>
              <a:t>Ο πάγος δημιουργείται και διατηρείται στους κόκκους που είναι μακριά από το πρώτο-αστέρι (όριο του χιονιού). </a:t>
            </a:r>
            <a:endParaRPr lang="en-US" dirty="0" smtClean="0"/>
          </a:p>
          <a:p>
            <a:r>
              <a:rPr lang="el-GR" dirty="0" smtClean="0"/>
              <a:t>Διατηρείται </a:t>
            </a:r>
            <a:r>
              <a:rPr lang="el-GR" dirty="0" smtClean="0"/>
              <a:t>σε συμπυκνώματα μέσα σε πυκνά </a:t>
            </a:r>
            <a:r>
              <a:rPr lang="el-GR" dirty="0" smtClean="0"/>
              <a:t>μοριακά νεφελώματα.</a:t>
            </a:r>
            <a:endParaRPr lang="el-GR" dirty="0" smtClean="0"/>
          </a:p>
          <a:p>
            <a:r>
              <a:rPr lang="el-GR" dirty="0" smtClean="0"/>
              <a:t>Όταν θερμανθεί ή δεχτεί ισχυρή ακτινοβολία ή κρουστικό κύμα ο πάγος &lt;λειώνει&gt; και απελευθερώνονται τα μόρια που τον αποτελούν.</a:t>
            </a:r>
          </a:p>
          <a:p>
            <a:pPr>
              <a:buNone/>
            </a:pPr>
            <a:endParaRPr lang="el-GR" dirty="0" smtClean="0"/>
          </a:p>
          <a:p>
            <a:endParaRPr lang="el-GR" dirty="0"/>
          </a:p>
        </p:txBody>
      </p:sp>
      <p:pic>
        <p:nvPicPr>
          <p:cNvPr id="5" name="4 - Θέση περιεχομένου" descr="cosmic ice.jpg"/>
          <p:cNvPicPr>
            <a:picLocks noGrp="1" noChangeAspect="1"/>
          </p:cNvPicPr>
          <p:nvPr>
            <p:ph sz="half" idx="2"/>
          </p:nvPr>
        </p:nvPicPr>
        <p:blipFill>
          <a:blip r:embed="rId2" cstate="print"/>
          <a:stretch>
            <a:fillRect/>
          </a:stretch>
        </p:blipFill>
        <p:spPr>
          <a:xfrm>
            <a:off x="5364088" y="2855742"/>
            <a:ext cx="3779912" cy="3777707"/>
          </a:xfrm>
        </p:spPr>
      </p:pic>
      <p:pic>
        <p:nvPicPr>
          <p:cNvPr id="5122" name="Picture 2" descr="TMT International Observatory"/>
          <p:cNvPicPr>
            <a:picLocks noChangeAspect="1" noChangeArrowheads="1"/>
          </p:cNvPicPr>
          <p:nvPr/>
        </p:nvPicPr>
        <p:blipFill>
          <a:blip r:embed="rId3" cstate="print"/>
          <a:srcRect/>
          <a:stretch>
            <a:fillRect/>
          </a:stretch>
        </p:blipFill>
        <p:spPr bwMode="auto">
          <a:xfrm>
            <a:off x="0" y="3356992"/>
            <a:ext cx="5085730" cy="25649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accent3">
              <a:lumMod val="20000"/>
              <a:lumOff val="80000"/>
            </a:schemeClr>
          </a:solidFill>
        </p:spPr>
        <p:txBody>
          <a:bodyPr>
            <a:normAutofit fontScale="90000"/>
          </a:bodyPr>
          <a:lstStyle/>
          <a:p>
            <a:r>
              <a:rPr lang="el-GR" dirty="0" smtClean="0"/>
              <a:t>Πως ανιχνεύουμε την </a:t>
            </a:r>
            <a:r>
              <a:rPr lang="el-GR" dirty="0" smtClean="0"/>
              <a:t>κοσμική σκόνη</a:t>
            </a:r>
            <a:endParaRPr lang="el-GR" dirty="0"/>
          </a:p>
        </p:txBody>
      </p:sp>
      <p:sp>
        <p:nvSpPr>
          <p:cNvPr id="3" name="2 - Θέση περιεχομένου"/>
          <p:cNvSpPr>
            <a:spLocks noGrp="1"/>
          </p:cNvSpPr>
          <p:nvPr>
            <p:ph sz="half" idx="1"/>
          </p:nvPr>
        </p:nvSpPr>
        <p:spPr>
          <a:xfrm>
            <a:off x="0" y="548680"/>
            <a:ext cx="3563888" cy="3600400"/>
          </a:xfrm>
        </p:spPr>
        <p:txBody>
          <a:bodyPr>
            <a:normAutofit fontScale="77500" lnSpcReduction="20000"/>
          </a:bodyPr>
          <a:lstStyle/>
          <a:p>
            <a:r>
              <a:rPr lang="el-GR" dirty="0" smtClean="0"/>
              <a:t>Η κοσμική σκόνη απορροφάει το ορατό και υπεριώδες φως των άστρων και εκπέμπει στο υπέρυθρο.</a:t>
            </a:r>
          </a:p>
          <a:p>
            <a:r>
              <a:rPr lang="el-GR" dirty="0" smtClean="0"/>
              <a:t>Έτσι οι περιοχές με σκόνη εμφανίζονται μαύρες στο ορατό.</a:t>
            </a:r>
          </a:p>
          <a:p>
            <a:r>
              <a:rPr lang="el-GR" dirty="0" smtClean="0"/>
              <a:t>Και τα μικροκύματα μας προσφέρουν πολλές πληροφορίες για την σκόνη.</a:t>
            </a:r>
          </a:p>
          <a:p>
            <a:endParaRPr lang="el-GR" dirty="0"/>
          </a:p>
        </p:txBody>
      </p:sp>
      <p:pic>
        <p:nvPicPr>
          <p:cNvPr id="5" name="4 - Θέση περιεχομένου" descr="Dust galaxy infrared.jpg"/>
          <p:cNvPicPr>
            <a:picLocks noGrp="1" noChangeAspect="1"/>
          </p:cNvPicPr>
          <p:nvPr>
            <p:ph sz="half" idx="2"/>
          </p:nvPr>
        </p:nvPicPr>
        <p:blipFill>
          <a:blip r:embed="rId2" cstate="print"/>
          <a:stretch>
            <a:fillRect/>
          </a:stretch>
        </p:blipFill>
        <p:spPr>
          <a:xfrm>
            <a:off x="3586478" y="764704"/>
            <a:ext cx="5557522" cy="3071833"/>
          </a:xfrm>
        </p:spPr>
      </p:pic>
      <p:pic>
        <p:nvPicPr>
          <p:cNvPr id="4098" name="Picture 2" descr="Interstellar Dust - B.T. Draine"/>
          <p:cNvPicPr>
            <a:picLocks noChangeAspect="1" noChangeArrowheads="1"/>
          </p:cNvPicPr>
          <p:nvPr/>
        </p:nvPicPr>
        <p:blipFill>
          <a:blip r:embed="rId3" cstate="print"/>
          <a:srcRect/>
          <a:stretch>
            <a:fillRect/>
          </a:stretch>
        </p:blipFill>
        <p:spPr bwMode="auto">
          <a:xfrm>
            <a:off x="4644008" y="3933056"/>
            <a:ext cx="3891766" cy="2924944"/>
          </a:xfrm>
          <a:prstGeom prst="rect">
            <a:avLst/>
          </a:prstGeom>
          <a:noFill/>
        </p:spPr>
      </p:pic>
      <p:pic>
        <p:nvPicPr>
          <p:cNvPr id="4100" name="Picture 4" descr="Interstellar Carbon Dust"/>
          <p:cNvPicPr>
            <a:picLocks noChangeAspect="1" noChangeArrowheads="1"/>
          </p:cNvPicPr>
          <p:nvPr/>
        </p:nvPicPr>
        <p:blipFill>
          <a:blip r:embed="rId4" cstate="print"/>
          <a:srcRect/>
          <a:stretch>
            <a:fillRect/>
          </a:stretch>
        </p:blipFill>
        <p:spPr bwMode="auto">
          <a:xfrm>
            <a:off x="0" y="3943364"/>
            <a:ext cx="4067944" cy="29146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bg2">
              <a:lumMod val="90000"/>
            </a:schemeClr>
          </a:solidFill>
        </p:spPr>
        <p:txBody>
          <a:bodyPr>
            <a:normAutofit fontScale="90000"/>
          </a:bodyPr>
          <a:lstStyle/>
          <a:p>
            <a:r>
              <a:rPr lang="el-GR" dirty="0" smtClean="0"/>
              <a:t>Τι μας δείχνει το υπέρυθρο</a:t>
            </a:r>
            <a:endParaRPr lang="el-GR" dirty="0"/>
          </a:p>
        </p:txBody>
      </p:sp>
      <p:sp>
        <p:nvSpPr>
          <p:cNvPr id="3" name="2 - Θέση περιεχομένου"/>
          <p:cNvSpPr>
            <a:spLocks noGrp="1"/>
          </p:cNvSpPr>
          <p:nvPr>
            <p:ph sz="half" idx="1"/>
          </p:nvPr>
        </p:nvSpPr>
        <p:spPr>
          <a:xfrm>
            <a:off x="0" y="548680"/>
            <a:ext cx="4932040" cy="2880320"/>
          </a:xfrm>
        </p:spPr>
        <p:txBody>
          <a:bodyPr>
            <a:normAutofit fontScale="92500" lnSpcReduction="10000"/>
          </a:bodyPr>
          <a:lstStyle/>
          <a:p>
            <a:r>
              <a:rPr lang="el-GR" dirty="0" smtClean="0"/>
              <a:t>Μπορούμε να συμπεράνουμε την θερμοκρασία της σκόνης.</a:t>
            </a:r>
          </a:p>
          <a:p>
            <a:r>
              <a:rPr lang="el-GR" dirty="0" smtClean="0"/>
              <a:t>Το μέγεθος των κόκκων.</a:t>
            </a:r>
          </a:p>
          <a:p>
            <a:r>
              <a:rPr lang="el-GR" dirty="0" smtClean="0"/>
              <a:t>Την χημική αφθονία </a:t>
            </a:r>
            <a:r>
              <a:rPr lang="el-GR" dirty="0" smtClean="0"/>
              <a:t>(φασματικές γραμμές </a:t>
            </a:r>
            <a:r>
              <a:rPr lang="el-GR" dirty="0" smtClean="0"/>
              <a:t>μορίων).</a:t>
            </a:r>
          </a:p>
          <a:p>
            <a:r>
              <a:rPr lang="el-GR" dirty="0" smtClean="0"/>
              <a:t>Το πώς σχηματίζεται ένα αστέρι και οι πλανήτες του.</a:t>
            </a:r>
            <a:endParaRPr lang="el-GR" dirty="0"/>
          </a:p>
        </p:txBody>
      </p:sp>
      <p:pic>
        <p:nvPicPr>
          <p:cNvPr id="5" name="4 - Θέση περιεχομένου" descr="Planet formation infrared.jpg"/>
          <p:cNvPicPr>
            <a:picLocks noGrp="1" noChangeAspect="1"/>
          </p:cNvPicPr>
          <p:nvPr>
            <p:ph sz="half" idx="2"/>
          </p:nvPr>
        </p:nvPicPr>
        <p:blipFill>
          <a:blip r:embed="rId2" cstate="print"/>
          <a:stretch>
            <a:fillRect/>
          </a:stretch>
        </p:blipFill>
        <p:spPr>
          <a:xfrm>
            <a:off x="0" y="3485424"/>
            <a:ext cx="4932040" cy="3372576"/>
          </a:xfrm>
        </p:spPr>
      </p:pic>
      <p:pic>
        <p:nvPicPr>
          <p:cNvPr id="3074" name="Picture 2" descr="What is interstellar dust?"/>
          <p:cNvPicPr>
            <a:picLocks noChangeAspect="1" noChangeArrowheads="1"/>
          </p:cNvPicPr>
          <p:nvPr/>
        </p:nvPicPr>
        <p:blipFill>
          <a:blip r:embed="rId3" cstate="print"/>
          <a:srcRect/>
          <a:stretch>
            <a:fillRect/>
          </a:stretch>
        </p:blipFill>
        <p:spPr bwMode="auto">
          <a:xfrm>
            <a:off x="4932041" y="530171"/>
            <a:ext cx="4211960" cy="63278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1">
              <a:lumMod val="20000"/>
              <a:lumOff val="80000"/>
            </a:schemeClr>
          </a:solidFill>
        </p:spPr>
        <p:txBody>
          <a:bodyPr>
            <a:normAutofit fontScale="90000"/>
          </a:bodyPr>
          <a:lstStyle/>
          <a:p>
            <a:r>
              <a:rPr lang="el-GR" dirty="0" smtClean="0"/>
              <a:t>Τα μικροκύματα (</a:t>
            </a:r>
            <a:r>
              <a:rPr lang="en-US" dirty="0" smtClean="0"/>
              <a:t>ALMA)</a:t>
            </a:r>
            <a:endParaRPr lang="el-GR" dirty="0"/>
          </a:p>
        </p:txBody>
      </p:sp>
      <p:sp>
        <p:nvSpPr>
          <p:cNvPr id="3" name="2 - Θέση περιεχομένου"/>
          <p:cNvSpPr>
            <a:spLocks noGrp="1"/>
          </p:cNvSpPr>
          <p:nvPr>
            <p:ph sz="half" idx="1"/>
          </p:nvPr>
        </p:nvSpPr>
        <p:spPr>
          <a:xfrm>
            <a:off x="0" y="764704"/>
            <a:ext cx="3131840" cy="6093296"/>
          </a:xfrm>
        </p:spPr>
        <p:txBody>
          <a:bodyPr>
            <a:normAutofit fontScale="85000" lnSpcReduction="20000"/>
          </a:bodyPr>
          <a:lstStyle/>
          <a:p>
            <a:r>
              <a:rPr lang="el-GR" dirty="0" smtClean="0"/>
              <a:t>Το </a:t>
            </a:r>
            <a:r>
              <a:rPr lang="en-US" dirty="0" smtClean="0"/>
              <a:t>ALMA </a:t>
            </a:r>
            <a:r>
              <a:rPr lang="el-GR" dirty="0" smtClean="0"/>
              <a:t>μελετάει όλες τις φάσεις δημιουργίας των πλανητών. </a:t>
            </a:r>
            <a:endParaRPr lang="en-US" dirty="0" smtClean="0"/>
          </a:p>
          <a:p>
            <a:r>
              <a:rPr lang="el-GR" dirty="0" smtClean="0"/>
              <a:t>Ξεχωρίζει </a:t>
            </a:r>
            <a:r>
              <a:rPr lang="el-GR" dirty="0" smtClean="0"/>
              <a:t>τους πλανήτες από την αύξηση της λαμπρότητας και της θερμοκρασίας τους.</a:t>
            </a:r>
          </a:p>
          <a:p>
            <a:r>
              <a:rPr lang="el-GR" dirty="0" smtClean="0"/>
              <a:t>Ανιχνεύει τους γιγάντιους πλανήτες από το &lt;καθάρισμα&gt; της τροχιάς τους. </a:t>
            </a:r>
          </a:p>
          <a:p>
            <a:r>
              <a:rPr lang="el-GR" dirty="0" smtClean="0"/>
              <a:t>Το</a:t>
            </a:r>
            <a:r>
              <a:rPr lang="en-US" dirty="0" smtClean="0"/>
              <a:t> ALMA </a:t>
            </a:r>
            <a:r>
              <a:rPr lang="el-GR" dirty="0" smtClean="0"/>
              <a:t>ανιχνεύει τους δίσκους σκόνης και θραυσμάτων (</a:t>
            </a:r>
            <a:r>
              <a:rPr lang="en-US" dirty="0" smtClean="0"/>
              <a:t>debris</a:t>
            </a:r>
            <a:r>
              <a:rPr lang="el-GR" dirty="0" smtClean="0"/>
              <a:t>)</a:t>
            </a:r>
            <a:r>
              <a:rPr lang="en-US" dirty="0" smtClean="0"/>
              <a:t> </a:t>
            </a:r>
            <a:r>
              <a:rPr lang="el-GR" dirty="0" smtClean="0"/>
              <a:t>γύρω από νεαρά πλανητικά συστήματα.</a:t>
            </a:r>
            <a:endParaRPr lang="el-GR" dirty="0"/>
          </a:p>
        </p:txBody>
      </p:sp>
      <p:pic>
        <p:nvPicPr>
          <p:cNvPr id="5" name="4 - Θέση περιεχομένου" descr="ALMA planetary system.jpg"/>
          <p:cNvPicPr>
            <a:picLocks noGrp="1" noChangeAspect="1"/>
          </p:cNvPicPr>
          <p:nvPr>
            <p:ph sz="half" idx="2"/>
          </p:nvPr>
        </p:nvPicPr>
        <p:blipFill>
          <a:blip r:embed="rId2" cstate="print"/>
          <a:stretch>
            <a:fillRect/>
          </a:stretch>
        </p:blipFill>
        <p:spPr>
          <a:xfrm>
            <a:off x="3851920" y="692696"/>
            <a:ext cx="4849621" cy="2786082"/>
          </a:xfrm>
        </p:spPr>
      </p:pic>
      <p:pic>
        <p:nvPicPr>
          <p:cNvPr id="2050" name="Picture 2" descr="ALMA Observatory and the Epoch of Planet Formation"/>
          <p:cNvPicPr>
            <a:picLocks noChangeAspect="1" noChangeArrowheads="1"/>
          </p:cNvPicPr>
          <p:nvPr/>
        </p:nvPicPr>
        <p:blipFill>
          <a:blip r:embed="rId3" cstate="print"/>
          <a:srcRect/>
          <a:stretch>
            <a:fillRect/>
          </a:stretch>
        </p:blipFill>
        <p:spPr bwMode="auto">
          <a:xfrm>
            <a:off x="3176015" y="3501008"/>
            <a:ext cx="5967985" cy="3356992"/>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459</Words>
  <Application>Microsoft Office PowerPoint</Application>
  <PresentationFormat>Προβολή στην οθόνη (4:3)</PresentationFormat>
  <Paragraphs>41</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Η κοσμική σκόνη</vt:lpstr>
      <vt:lpstr>Τι είναι η κοσμική σκόνη</vt:lpstr>
      <vt:lpstr>Μερικά χαρακτηριστικά των κόκκων</vt:lpstr>
      <vt:lpstr>Η μεγάλη σημασία της σκόνης</vt:lpstr>
      <vt:lpstr>Η χημεία στους κόκκους</vt:lpstr>
      <vt:lpstr>Πάγωμα και ξεπάγωμα</vt:lpstr>
      <vt:lpstr>Πως ανιχνεύουμε την κοσμική σκόνη</vt:lpstr>
      <vt:lpstr>Τι μας δείχνει το υπέρυθρο</vt:lpstr>
      <vt:lpstr>Τα μικροκύματα (ALMA)</vt:lpstr>
      <vt:lpstr>Η πιο αρχαία σκόνη</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κοσμική σκόνη</dc:title>
  <dc:creator>Λεων Παπασωτηριου</dc:creator>
  <cp:lastModifiedBy>Leon</cp:lastModifiedBy>
  <cp:revision>18</cp:revision>
  <dcterms:created xsi:type="dcterms:W3CDTF">2018-02-27T16:32:11Z</dcterms:created>
  <dcterms:modified xsi:type="dcterms:W3CDTF">2026-02-24T10:48:32Z</dcterms:modified>
</cp:coreProperties>
</file>