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00B"/>
    <a:srgbClr val="CCFFCC"/>
    <a:srgbClr val="CC0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68D6-DFE4-4844-99E5-DEC0B08CD7E2}" type="datetimeFigureOut">
              <a:rPr lang="el-GR" smtClean="0"/>
              <a:pPr/>
              <a:t>24/2/2026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3B0B-DA0F-4E33-AE4F-EBCA3B70F6A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theory.gr/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μεσοαστρική και η μεσογαλαξιακή ύλη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6237312"/>
            <a:ext cx="9144000" cy="62068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l-GR" dirty="0" smtClean="0"/>
              <a:t>Η εξωτική βαρυονική ύλη</a:t>
            </a:r>
            <a:endParaRPr lang="el-GR" dirty="0"/>
          </a:p>
        </p:txBody>
      </p:sp>
      <p:pic>
        <p:nvPicPr>
          <p:cNvPr id="1026" name="Picture 2" descr="Where Did the Interstellar Medium Come From? | Science at Your Doorst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8686"/>
            <a:ext cx="9144000" cy="5296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l-GR" dirty="0" smtClean="0"/>
              <a:t>Το </a:t>
            </a:r>
            <a:r>
              <a:rPr lang="el-GR" dirty="0" smtClean="0"/>
              <a:t>περιγαλάξιο αέριο </a:t>
            </a:r>
            <a:r>
              <a:rPr lang="el-GR" dirty="0" smtClean="0"/>
              <a:t>(</a:t>
            </a:r>
            <a:r>
              <a:rPr lang="en-US" dirty="0" smtClean="0"/>
              <a:t>CGM)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4067944" cy="609329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l-GR" dirty="0" smtClean="0"/>
              <a:t>Είναι το πολύ καυτό, ιονισμένο αραιό αέριο που δεσμεύεται βαρυτικά σε έναν γαλαξία  αλλά βρίσκεται στην άλω, πέρα από τον αστρικό πληθυσμό.</a:t>
            </a:r>
          </a:p>
          <a:p>
            <a:r>
              <a:rPr lang="el-GR" dirty="0" smtClean="0"/>
              <a:t>Σχηματίζει τεράστια νέφη αερίων (</a:t>
            </a:r>
            <a:r>
              <a:rPr lang="en-US" dirty="0" smtClean="0"/>
              <a:t>HVC), </a:t>
            </a:r>
            <a:r>
              <a:rPr lang="el-GR" dirty="0" smtClean="0"/>
              <a:t>που κατανέμονται στο γαλαξιακό επίπεδο.</a:t>
            </a:r>
            <a:endParaRPr lang="el-GR" dirty="0"/>
          </a:p>
        </p:txBody>
      </p:sp>
      <p:pic>
        <p:nvPicPr>
          <p:cNvPr id="4" name="3 - Εικόνα" descr="Gas projection in the simulated Magellanic System (red scale) plotted... |  Download Scientific Diagr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012" y="764704"/>
            <a:ext cx="506898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εσωσμηνική ύλη (</a:t>
            </a:r>
            <a:r>
              <a:rPr lang="en-US" dirty="0" smtClean="0"/>
              <a:t>IM)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94421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Αυτό το επίσης καυτό, αραιό ιονισμένο αέριο δεν δεσμεύεται βαρυτικά από έναν γαλαξία, αλλά από την ομάδα ή το γαλαξιακό σμήνος.  Έχει πολύ μεγάλη μάζα.</a:t>
            </a:r>
          </a:p>
          <a:p>
            <a:r>
              <a:rPr lang="el-GR" dirty="0" smtClean="0"/>
              <a:t>Η συνολική μάζα του σμήνους  της Κώμης (2Χ (10^15) ηλιακές μάζες) ισούται με 25 ως 50 φορές την αστρική του μάζα. </a:t>
            </a:r>
            <a:endParaRPr lang="el-GR" dirty="0" smtClean="0"/>
          </a:p>
          <a:p>
            <a:r>
              <a:rPr lang="el-GR" dirty="0" smtClean="0"/>
              <a:t>Παρατηρούμε </a:t>
            </a:r>
            <a:r>
              <a:rPr lang="el-GR" dirty="0" smtClean="0"/>
              <a:t>διαφορά ταχυτήτων (</a:t>
            </a:r>
            <a:r>
              <a:rPr lang="en-US" dirty="0" smtClean="0"/>
              <a:t>velocity dispersion</a:t>
            </a:r>
            <a:r>
              <a:rPr lang="el-GR" dirty="0" smtClean="0"/>
              <a:t>) των γαλαξιών ως 1000 </a:t>
            </a:r>
            <a:r>
              <a:rPr lang="en-US" dirty="0" smtClean="0"/>
              <a:t>km</a:t>
            </a:r>
            <a:r>
              <a:rPr lang="el-GR" dirty="0" smtClean="0"/>
              <a:t>/</a:t>
            </a:r>
            <a:r>
              <a:rPr lang="en-US" dirty="0" smtClean="0"/>
              <a:t>s</a:t>
            </a:r>
            <a:r>
              <a:rPr lang="el-GR" dirty="0" smtClean="0"/>
              <a:t>, που σημαίνει ότι είναι απαραίτητη η παρουσία τόσο μεγάλης μάζας ώστε το σμήνος να διατηρήσει την </a:t>
            </a:r>
            <a:r>
              <a:rPr lang="el-GR" dirty="0" smtClean="0"/>
              <a:t>βαρυτική συνοχή </a:t>
            </a:r>
            <a:r>
              <a:rPr lang="el-GR" dirty="0" smtClean="0"/>
              <a:t>του. </a:t>
            </a:r>
          </a:p>
          <a:p>
            <a:endParaRPr lang="el-GR" dirty="0"/>
          </a:p>
        </p:txBody>
      </p:sp>
      <p:pic>
        <p:nvPicPr>
          <p:cNvPr id="22530" name="Picture 2" descr="Where is intracluster medium found? | Socr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266" y="2492896"/>
            <a:ext cx="6427734" cy="4365104"/>
          </a:xfrm>
          <a:prstGeom prst="rect">
            <a:avLst/>
          </a:prstGeom>
          <a:noFill/>
        </p:spPr>
      </p:pic>
      <p:pic>
        <p:nvPicPr>
          <p:cNvPr id="22532" name="Picture 4" descr="A) A composite map of radio and X-ray emissions from the galaxy... |  Download Scientific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717805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διάχυτη μεσογαλαξιακή ύλη </a:t>
            </a:r>
            <a:r>
              <a:rPr lang="en-US" dirty="0" smtClean="0"/>
              <a:t>(DIM)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20688"/>
            <a:ext cx="9144000" cy="24482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Η  ύλη (τα αστέρια, η μεσοαστρική , περιγαλαξιακή και μεσοσμηνική ύλη), που είναι βαρυτικά δεσμευμένη σε δομές όπως οι γαλαξίες και τα σμήνη τους, αποτελεί μόλις το 15% της συνολικής βαρυονικής ύλης του σύμπαντος.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smtClean="0"/>
              <a:t>μεγαλύτερο ποσοστό της βαρυονικής ύλης βρίσκεται στην αραιή ιονισμένη μεσογαλαξιακή ύλη (</a:t>
            </a:r>
            <a:r>
              <a:rPr lang="en-US" dirty="0" smtClean="0"/>
              <a:t>IGM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Στην τεράστια χωρική κλίμακα του μεσογαλαξιακού αερίου είναι πλέον σημαντική η συμπαντική διαστολή. Η πυκνότητα του μεσογαλαξιακού αερίου σε βαρυόνια ελαττώνεται με την εξέλιξη του σύμπαντος. 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>
          <a:xfrm>
            <a:off x="5436096" y="3068960"/>
            <a:ext cx="3707904" cy="1008112"/>
          </a:xfrm>
          <a:solidFill>
            <a:srgbClr val="92D050"/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Το δάσος </a:t>
            </a:r>
            <a:r>
              <a:rPr lang="en-US" dirty="0" smtClean="0"/>
              <a:t>Lyman,</a:t>
            </a:r>
            <a:r>
              <a:rPr lang="el-GR" dirty="0" smtClean="0"/>
              <a:t> η φασματοσκοπική απόδειξη της μεσογαλαξιακής ύλης.</a:t>
            </a:r>
            <a:endParaRPr lang="el-GR" dirty="0"/>
          </a:p>
        </p:txBody>
      </p:sp>
      <p:sp>
        <p:nvSpPr>
          <p:cNvPr id="1028" name="AutoShape 4" descr="Have astronomers found the missing mass in the Univers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 descr="The metallicity of the intergalactic medium and 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77071"/>
            <a:ext cx="3707904" cy="2780929"/>
          </a:xfrm>
          <a:prstGeom prst="rect">
            <a:avLst/>
          </a:prstGeom>
          <a:noFill/>
        </p:spPr>
      </p:pic>
      <p:pic>
        <p:nvPicPr>
          <p:cNvPr id="1032" name="Picture 8" descr="The Circumgalactic Medium at Cosmic Noon with KC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5375"/>
            <a:ext cx="5436096" cy="379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Η θερμή – καυτή </a:t>
            </a:r>
            <a:r>
              <a:rPr lang="el-GR" sz="3600" dirty="0" smtClean="0"/>
              <a:t>μεσογαλάξια </a:t>
            </a:r>
            <a:r>
              <a:rPr lang="el-GR" sz="3600" dirty="0" smtClean="0"/>
              <a:t>ύλη (</a:t>
            </a:r>
            <a:r>
              <a:rPr lang="en-US" sz="3600" dirty="0" smtClean="0"/>
              <a:t>WHIM)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2232247"/>
          </a:xfrm>
          <a:solidFill>
            <a:schemeClr val="bg1">
              <a:lumMod val="8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Έχει θερμοκρασία 100.000 Κ ως 10 εκατομμύρια Κ και είναι σχεδόν πλήρως ιονισμένη. Ενώ έχει παρόμοια θερμοκρασία με την θερμή και καυτή μεσοαστρική ύλη του Γαλαξία μας, είναι πολύ πιο αραιή, με πολύ χαμηλή μεταλλικότητα. </a:t>
            </a:r>
          </a:p>
          <a:p>
            <a:r>
              <a:rPr lang="el-GR" dirty="0" smtClean="0"/>
              <a:t>Οι γαλαξίες δημιουργούν κρουστικά κύματα που θερμαίνουν την μεσογαλαξιακή ύλη. Σε ηλικία του σύμπαντος </a:t>
            </a:r>
            <a:r>
              <a:rPr lang="en-US" dirty="0" smtClean="0"/>
              <a:t>z</a:t>
            </a:r>
            <a:r>
              <a:rPr lang="el-GR" dirty="0" smtClean="0"/>
              <a:t>= 7 το 84% της βαρυονικής μάζας ήταν στην διάχυτη μεσογαλαξιακή ύλη, ενώ σήμερα είναι μόλις το 45%.  </a:t>
            </a:r>
          </a:p>
          <a:p>
            <a:r>
              <a:rPr lang="el-GR" dirty="0" smtClean="0"/>
              <a:t>Σχηματίζει μεγάλα κοσμικά νήματα, αντίθετα με την διάχυτη </a:t>
            </a:r>
            <a:r>
              <a:rPr lang="el-GR" dirty="0" smtClean="0"/>
              <a:t>μεσογαλάξια </a:t>
            </a:r>
            <a:r>
              <a:rPr lang="el-GR" dirty="0" smtClean="0"/>
              <a:t>ύλη. Στις πυκνές περιοχές που ενώνονται τα νήματα υπάρχουν τα γαλαξιακά σμήνη.</a:t>
            </a:r>
          </a:p>
          <a:p>
            <a:endParaRPr lang="el-GR" dirty="0"/>
          </a:p>
        </p:txBody>
      </p:sp>
      <p:pic>
        <p:nvPicPr>
          <p:cNvPr id="25602" name="Picture 2" descr="The structure of the intergalactic medium can be illustrated by the... | 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Ανακεφαλαίωση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22322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Η περισσότερη βαρυονική ύλη βρίσκεται ανάμεσα στα σμήνη γαλαξιών.</a:t>
            </a:r>
          </a:p>
          <a:p>
            <a:r>
              <a:rPr lang="el-GR" dirty="0" smtClean="0"/>
              <a:t>Στον Γαλαξία μας το μοριακό αέριο κατέχει σημαντικό ποσοστό της συνολικής  μεσοαστρικής μάζας σε πολύ μικρό χώρο.</a:t>
            </a:r>
          </a:p>
          <a:p>
            <a:r>
              <a:rPr lang="el-GR" dirty="0" smtClean="0"/>
              <a:t>Τα αστέρια ιονίζουν το αέριο γύρω τους, και οι εκρήξεις σουπερνόβα δημιουργούν τεράστιες φούσκες αραιού καυτού ιονισμένου αερίου.</a:t>
            </a:r>
          </a:p>
          <a:p>
            <a:r>
              <a:rPr lang="el-GR" dirty="0" smtClean="0"/>
              <a:t>Η σκόνη, παρά την ελάχιστη αναλογία της στην συνολική ύλη, είναι πολύ σημαντική στην εξέλιξη των γαλαξιών.</a:t>
            </a:r>
          </a:p>
          <a:p>
            <a:endParaRPr lang="el-GR" dirty="0"/>
          </a:p>
        </p:txBody>
      </p:sp>
      <p:pic>
        <p:nvPicPr>
          <p:cNvPr id="1026" name="Picture 2" descr="What part of the Milky Way do we see? - Physics Stack Exch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710" y="2924944"/>
            <a:ext cx="5961289" cy="3933056"/>
          </a:xfrm>
          <a:prstGeom prst="rect">
            <a:avLst/>
          </a:prstGeom>
          <a:noFill/>
        </p:spPr>
      </p:pic>
      <p:pic>
        <p:nvPicPr>
          <p:cNvPr id="1028" name="Picture 4" descr="Something Strange Is Happening in the Fermi Bubbles | 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4233"/>
            <a:ext cx="3203848" cy="1803767"/>
          </a:xfrm>
          <a:prstGeom prst="rect">
            <a:avLst/>
          </a:prstGeom>
          <a:noFill/>
        </p:spPr>
      </p:pic>
      <p:pic>
        <p:nvPicPr>
          <p:cNvPr id="1030" name="Picture 6" descr="Clouds of interstellar dust and gas — Astron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3203848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l-GR" sz="3600" dirty="0" smtClean="0"/>
              <a:t>Στο σύμπαν τίποτε δεν είναι όπως φαίνεται</a:t>
            </a:r>
            <a:endParaRPr lang="el-GR" sz="3600" dirty="0"/>
          </a:p>
        </p:txBody>
      </p:sp>
      <p:pic>
        <p:nvPicPr>
          <p:cNvPr id="27650" name="Picture 2" descr="astronomy humor Archives - The Happy Middle - Comics by W. Brian &amp;amp; Rose  Co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1582" y="1052736"/>
            <a:ext cx="2582418" cy="2895998"/>
          </a:xfrm>
          <a:prstGeom prst="rect">
            <a:avLst/>
          </a:prstGeom>
          <a:noFill/>
        </p:spPr>
      </p:pic>
      <p:pic>
        <p:nvPicPr>
          <p:cNvPr id="27652" name="Picture 4" descr="تويتر \ Antonio Paris على تويتر: &amp;quot;Good morning! Astronomy joke of the day!  https://t.co/1F4lEkHn1l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2538" y="1052736"/>
            <a:ext cx="2779933" cy="2880320"/>
          </a:xfrm>
          <a:prstGeom prst="rect">
            <a:avLst/>
          </a:prstGeom>
          <a:noFill/>
        </p:spPr>
      </p:pic>
      <p:pic>
        <p:nvPicPr>
          <p:cNvPr id="27654" name="Picture 6" descr="Astronomy Jokes - The Astro Lounge - Stargazers Lou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7" y="3978445"/>
            <a:ext cx="4067944" cy="2879556"/>
          </a:xfrm>
          <a:prstGeom prst="rect">
            <a:avLst/>
          </a:prstGeom>
          <a:noFill/>
        </p:spPr>
      </p:pic>
      <p:pic>
        <p:nvPicPr>
          <p:cNvPr id="27656" name="Picture 8" descr="Astronomy Hum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97561"/>
            <a:ext cx="2715065" cy="3960439"/>
          </a:xfrm>
          <a:prstGeom prst="rect">
            <a:avLst/>
          </a:prstGeom>
          <a:noFill/>
        </p:spPr>
      </p:pic>
      <p:pic>
        <p:nvPicPr>
          <p:cNvPr id="27658" name="Picture 10" descr="Quantitative easing is, by some accounts, an unorthodox monetary tool. |  Currency Fund Grou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912873"/>
            <a:ext cx="2520280" cy="2945127"/>
          </a:xfrm>
          <a:prstGeom prst="rect">
            <a:avLst/>
          </a:prstGeom>
          <a:noFill/>
        </p:spPr>
      </p:pic>
      <p:pic>
        <p:nvPicPr>
          <p:cNvPr id="27660" name="Picture 12" descr="Antonio Paris on Twitter: &amp;quot;#astronomy joke of the day!  https://t.co/ONOkkrmtve&amp;quot; / Twit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2496"/>
            <a:ext cx="3707904" cy="2425936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4445534" y="620688"/>
            <a:ext cx="469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/>
              </a:rPr>
              <a:t>www.astrotheory.gr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Τα μυστικά του σύμπαντος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l-GR" dirty="0" smtClean="0"/>
              <a:t>Η βαρυονική ύλη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2952327"/>
          </a:xfrm>
          <a:solidFill>
            <a:srgbClr val="CCFFCC"/>
          </a:solidFill>
        </p:spPr>
        <p:txBody>
          <a:bodyPr>
            <a:normAutofit fontScale="62500" lnSpcReduction="20000"/>
          </a:bodyPr>
          <a:lstStyle/>
          <a:p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7% της βαρυονικής ύλης βρίσκεται στα αστέρια, κυρίας ακολουθίας ή εξελιγμένα, και αστρικά πτώματα. </a:t>
            </a:r>
            <a:endParaRPr lang="el-GR" dirty="0" smtClean="0"/>
          </a:p>
          <a:p>
            <a:r>
              <a:rPr lang="el-GR" dirty="0" smtClean="0"/>
              <a:t>Το 2% είναι </a:t>
            </a:r>
            <a:r>
              <a:rPr lang="el-GR" dirty="0"/>
              <a:t>διάχυτο αέριο ανάμεσα στα αστέρια, </a:t>
            </a:r>
            <a:r>
              <a:rPr lang="el-GR" dirty="0" smtClean="0"/>
              <a:t>η </a:t>
            </a:r>
            <a:r>
              <a:rPr lang="el-GR" dirty="0"/>
              <a:t>μεσοαστρική </a:t>
            </a:r>
            <a:r>
              <a:rPr lang="el-GR" dirty="0" smtClean="0"/>
              <a:t>ύλη.</a:t>
            </a:r>
          </a:p>
          <a:p>
            <a:r>
              <a:rPr lang="el-GR" dirty="0" smtClean="0"/>
              <a:t>Το </a:t>
            </a:r>
            <a:r>
              <a:rPr lang="el-GR" dirty="0"/>
              <a:t>5% είναι περιγαλαξιακό </a:t>
            </a:r>
            <a:r>
              <a:rPr lang="el-GR" dirty="0" smtClean="0"/>
              <a:t>αέριο. Δεν </a:t>
            </a:r>
            <a:r>
              <a:rPr lang="el-GR" dirty="0"/>
              <a:t>συνδέεται με τα αστέρια ενός γαλαξία αλλά είναι βαρυτικά δεσμευμένο σε </a:t>
            </a:r>
            <a:r>
              <a:rPr lang="el-GR" dirty="0" smtClean="0"/>
              <a:t>αυτόν, μέσα στην σκοτεινή άλω του. </a:t>
            </a:r>
          </a:p>
          <a:p>
            <a:r>
              <a:rPr lang="el-GR" dirty="0" smtClean="0"/>
              <a:t>Το </a:t>
            </a:r>
            <a:r>
              <a:rPr lang="el-GR" dirty="0"/>
              <a:t>4% </a:t>
            </a:r>
            <a:r>
              <a:rPr lang="el-GR" dirty="0" smtClean="0"/>
              <a:t>είναι το </a:t>
            </a:r>
            <a:r>
              <a:rPr lang="el-GR" dirty="0"/>
              <a:t>καυτό εσωσμηνικό </a:t>
            </a:r>
            <a:r>
              <a:rPr lang="el-GR" dirty="0" smtClean="0"/>
              <a:t>αέριο </a:t>
            </a:r>
            <a:r>
              <a:rPr lang="el-GR" dirty="0"/>
              <a:t>που δεν ανήκει σε κάποιον συγκεκριμένο γαλαξία, αλλά είναι </a:t>
            </a:r>
            <a:r>
              <a:rPr lang="el-GR" dirty="0" smtClean="0"/>
              <a:t>δεσμευμένο </a:t>
            </a:r>
            <a:r>
              <a:rPr lang="el-GR" dirty="0"/>
              <a:t>σε γαλαξιακά σμήνη.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38</a:t>
            </a:r>
            <a:r>
              <a:rPr lang="el-GR" dirty="0" smtClean="0"/>
              <a:t>% </a:t>
            </a:r>
            <a:r>
              <a:rPr lang="el-GR" dirty="0"/>
              <a:t>είναι το διάχυτο μεσογαλαξιακό </a:t>
            </a:r>
            <a:r>
              <a:rPr lang="el-GR" dirty="0" smtClean="0"/>
              <a:t>αέριο, </a:t>
            </a:r>
            <a:r>
              <a:rPr lang="el-GR" dirty="0"/>
              <a:t>που αποτελείται από μικρής πυκνότητας και βασικά φωτοιονισμένο αέριο θερμοκρασίας 10^5 Κ.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44% </a:t>
            </a:r>
            <a:r>
              <a:rPr lang="el-GR" dirty="0" smtClean="0"/>
              <a:t>είναι το </a:t>
            </a:r>
            <a:r>
              <a:rPr lang="el-GR" dirty="0"/>
              <a:t>θερμό- καυτό </a:t>
            </a:r>
            <a:r>
              <a:rPr lang="el-GR" dirty="0" smtClean="0"/>
              <a:t>ιονισμένο μεσογαλαξιακό αέριο, 10^5 </a:t>
            </a:r>
            <a:r>
              <a:rPr lang="el-GR" dirty="0"/>
              <a:t>Κ- 10^7 Κ. </a:t>
            </a:r>
          </a:p>
          <a:p>
            <a:endParaRPr lang="el-GR" dirty="0"/>
          </a:p>
        </p:txBody>
      </p:sp>
      <p:pic>
        <p:nvPicPr>
          <p:cNvPr id="13314" name="Picture 2" descr="Dispatches From Turtle Island: More about MOND v. Dark 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7667924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μεσοαστρική ύλη (</a:t>
            </a:r>
            <a:r>
              <a:rPr lang="en-US" dirty="0" smtClean="0"/>
              <a:t>ISM):</a:t>
            </a:r>
            <a:r>
              <a:rPr lang="el-GR" dirty="0" smtClean="0"/>
              <a:t>Μοριακά νέφη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3635896" cy="6093296"/>
          </a:xfrm>
          <a:solidFill>
            <a:srgbClr val="CCFFCC"/>
          </a:solidFill>
        </p:spPr>
        <p:txBody>
          <a:bodyPr>
            <a:normAutofit fontScale="70000" lnSpcReduction="20000"/>
          </a:bodyPr>
          <a:lstStyle/>
          <a:p>
            <a:r>
              <a:rPr lang="el-GR" dirty="0"/>
              <a:t>Τα μοριακά νέφη (</a:t>
            </a:r>
            <a:r>
              <a:rPr lang="en-US" dirty="0"/>
              <a:t>molecular clouds</a:t>
            </a:r>
            <a:r>
              <a:rPr lang="el-GR" dirty="0"/>
              <a:t>) περιέχουν ως κυρίαρχη μορφή Υδρογόνου το </a:t>
            </a:r>
            <a:r>
              <a:rPr lang="en-US" dirty="0"/>
              <a:t>H</a:t>
            </a:r>
            <a:r>
              <a:rPr lang="el-GR" dirty="0"/>
              <a:t>2. </a:t>
            </a:r>
            <a:endParaRPr lang="el-GR" dirty="0" smtClean="0"/>
          </a:p>
          <a:p>
            <a:r>
              <a:rPr lang="el-GR" dirty="0" smtClean="0"/>
              <a:t>Φτάνουν </a:t>
            </a:r>
            <a:r>
              <a:rPr lang="el-GR" dirty="0"/>
              <a:t>τοπικά σε </a:t>
            </a:r>
            <a:r>
              <a:rPr lang="el-GR" dirty="0" smtClean="0"/>
              <a:t>μεγάλη πυκνότητα </a:t>
            </a:r>
            <a:r>
              <a:rPr lang="en-US" dirty="0" smtClean="0"/>
              <a:t>. </a:t>
            </a:r>
            <a:r>
              <a:rPr lang="el-GR" dirty="0" smtClean="0"/>
              <a:t>Έτσι δημιουργούνται </a:t>
            </a:r>
            <a:r>
              <a:rPr lang="el-GR" dirty="0"/>
              <a:t>αστέρια μέσω </a:t>
            </a:r>
            <a:r>
              <a:rPr lang="el-GR" dirty="0" smtClean="0"/>
              <a:t> τοπικής βαρυτικής κατάρρευσης </a:t>
            </a:r>
            <a:r>
              <a:rPr lang="el-GR" dirty="0"/>
              <a:t>της </a:t>
            </a:r>
            <a:r>
              <a:rPr lang="el-GR" dirty="0" smtClean="0"/>
              <a:t>ύλης.</a:t>
            </a:r>
          </a:p>
          <a:p>
            <a:r>
              <a:rPr lang="el-GR" dirty="0" smtClean="0"/>
              <a:t> </a:t>
            </a:r>
            <a:r>
              <a:rPr lang="el-GR" dirty="0"/>
              <a:t>Αν και καταλαμβάνουν ελάχιστο όγκο της μεσοαστρικής ύλης, λόγω μεγάλης </a:t>
            </a:r>
            <a:r>
              <a:rPr lang="el-GR" dirty="0" smtClean="0"/>
              <a:t>πυκνότητας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/>
              <a:t>περιέχουν σημαντικό μέρος της συνολικής μάζας της (το 20%).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θερμοκρασία τους είναι στους 15Κ.</a:t>
            </a:r>
          </a:p>
          <a:p>
            <a:endParaRPr lang="el-GR" dirty="0" smtClean="0"/>
          </a:p>
        </p:txBody>
      </p:sp>
      <p:sp>
        <p:nvSpPr>
          <p:cNvPr id="16388" name="AutoShape 4" descr="Molecular Clouds and Dark Nebul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90" name="Picture 6" descr="ESO Captures Dazzling Image of Newly-Forming Stars in the L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215" y="764704"/>
            <a:ext cx="5528785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Ψυχρό ουδέτερο αέριο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187220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/>
              <a:t>Σ</a:t>
            </a:r>
            <a:r>
              <a:rPr lang="el-GR" dirty="0" smtClean="0"/>
              <a:t>το </a:t>
            </a:r>
            <a:r>
              <a:rPr lang="el-GR" dirty="0"/>
              <a:t>ψυχρό ουδέτερο αέριο (</a:t>
            </a:r>
            <a:r>
              <a:rPr lang="en-US" dirty="0"/>
              <a:t>cold neutral medium</a:t>
            </a:r>
            <a:r>
              <a:rPr lang="el-GR" dirty="0"/>
              <a:t>, </a:t>
            </a:r>
            <a:r>
              <a:rPr lang="en-US" dirty="0"/>
              <a:t>CNM</a:t>
            </a:r>
            <a:r>
              <a:rPr lang="el-GR" dirty="0"/>
              <a:t>) κυριαρχεί το ατομικό αέριο (</a:t>
            </a:r>
            <a:r>
              <a:rPr lang="en-US" dirty="0"/>
              <a:t>HI</a:t>
            </a:r>
            <a:r>
              <a:rPr lang="el-GR" dirty="0"/>
              <a:t>). Καταλαμβάνει μόνο το 1% του όγκου της μεσοαστρικής ύλης </a:t>
            </a:r>
            <a:r>
              <a:rPr lang="el-GR" dirty="0" smtClean="0"/>
              <a:t>με </a:t>
            </a:r>
            <a:r>
              <a:rPr lang="el-GR" dirty="0"/>
              <a:t>θερμοκρασία </a:t>
            </a:r>
            <a:r>
              <a:rPr lang="el-GR" dirty="0" smtClean="0"/>
              <a:t>80Κ. </a:t>
            </a:r>
            <a:r>
              <a:rPr lang="el-GR" dirty="0"/>
              <a:t>Η μέση πυκνότητα του ψυχρού ουδέτερου αερίου στον Γαλαξία μας είναι 1 άτομο ανά κυβικό εκατοστό!</a:t>
            </a:r>
          </a:p>
          <a:p>
            <a:r>
              <a:rPr lang="el-GR" dirty="0"/>
              <a:t>Στην γειτονιά του Ηλίου, σε ακτίνα 100 </a:t>
            </a:r>
            <a:r>
              <a:rPr lang="en-US" dirty="0"/>
              <a:t>pc</a:t>
            </a:r>
            <a:r>
              <a:rPr lang="el-GR" dirty="0"/>
              <a:t>, δεν υπάρχει πολύ ψυχρό ουδέτερο </a:t>
            </a:r>
            <a:r>
              <a:rPr lang="el-GR" dirty="0" smtClean="0"/>
              <a:t>αέριο, </a:t>
            </a:r>
            <a:r>
              <a:rPr lang="el-GR" dirty="0"/>
              <a:t>λόγω της τοπικής &lt;φούσκας&gt; σουπερνόβα.</a:t>
            </a:r>
          </a:p>
          <a:p>
            <a:endParaRPr lang="el-GR" dirty="0"/>
          </a:p>
        </p:txBody>
      </p:sp>
      <p:pic>
        <p:nvPicPr>
          <p:cNvPr id="17410" name="Picture 2" descr="ARTICLE: A Theory of the Interstellar Medium: Three Components Regulated by  Supernova Explosions in an Inhomogeneous Substrate | ISM and Star 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50841"/>
            <a:ext cx="9162322" cy="4307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Θερμό ουδέτερο αέριο (</a:t>
            </a:r>
            <a:r>
              <a:rPr lang="en-US" dirty="0" smtClean="0"/>
              <a:t>WNM)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2304256"/>
          </a:xfrm>
          <a:solidFill>
            <a:schemeClr val="accent6"/>
          </a:solidFill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Το θερμό και το ψυχρό ουδέτερο αέριο αποτελούν πάνω από την μισή μάζα του μεσοαστρικού αερίου του Γαλαξία μας.</a:t>
            </a:r>
          </a:p>
          <a:p>
            <a:r>
              <a:rPr lang="el-GR" dirty="0" smtClean="0"/>
              <a:t>Το θερμό</a:t>
            </a:r>
            <a:r>
              <a:rPr lang="en-US" dirty="0" smtClean="0"/>
              <a:t> </a:t>
            </a:r>
            <a:r>
              <a:rPr lang="el-GR" dirty="0" smtClean="0"/>
              <a:t>ουδέτερο αέριο αποτελείται επίσης κυρίως από ατομικό Υδρογόνο, αλλά θερμοκρασίας 6000 </a:t>
            </a:r>
            <a:r>
              <a:rPr lang="en-US" dirty="0" smtClean="0"/>
              <a:t>K.</a:t>
            </a:r>
            <a:endParaRPr lang="el-GR" dirty="0"/>
          </a:p>
        </p:txBody>
      </p:sp>
      <p:sp>
        <p:nvSpPr>
          <p:cNvPr id="19458" name="AutoShape 2" descr="PDF] Physical Processes in the Interstellar Medium | Semantic Scho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0" name="Picture 4" descr="PDF] Physical Processes in the Interstellar Medium | Semantic Sch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8626005" cy="3547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0000"/>
          </a:solidFill>
        </p:spPr>
        <p:txBody>
          <a:bodyPr/>
          <a:lstStyle/>
          <a:p>
            <a:r>
              <a:rPr lang="el-GR" dirty="0" smtClean="0"/>
              <a:t>Θερμό ιονισμένο αέριο (</a:t>
            </a:r>
            <a:r>
              <a:rPr lang="en-US" dirty="0" smtClean="0"/>
              <a:t>WIM)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6712"/>
            <a:ext cx="3923928" cy="6021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</a:t>
            </a:r>
            <a:r>
              <a:rPr lang="el-GR" dirty="0" smtClean="0"/>
              <a:t>ο </a:t>
            </a:r>
            <a:r>
              <a:rPr lang="el-GR" dirty="0"/>
              <a:t>θερμό και το καυτό ιονισμένο αέριο περιέχουν κυρίως ιονισμένο Υδρογόνο. 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l-GR" dirty="0"/>
              <a:t> </a:t>
            </a:r>
            <a:r>
              <a:rPr lang="el-GR" dirty="0" smtClean="0"/>
              <a:t>πολύ αραιό θερμό (8000 Κ) ιονισμένο αέριο αποτελεί </a:t>
            </a:r>
            <a:r>
              <a:rPr lang="el-GR" dirty="0"/>
              <a:t>μόλις το 12% της μάζας της μεσοαστρικής ύλης του Γαλαξία. </a:t>
            </a:r>
            <a:endParaRPr lang="en-US" dirty="0" smtClean="0"/>
          </a:p>
          <a:p>
            <a:r>
              <a:rPr lang="el-GR" dirty="0"/>
              <a:t>Η σφαίρα </a:t>
            </a:r>
            <a:r>
              <a:rPr lang="en-US" dirty="0"/>
              <a:t>Stromgren</a:t>
            </a:r>
            <a:r>
              <a:rPr lang="el-GR" dirty="0"/>
              <a:t> είναι η περιοχή όπου κυριαρχεί η ακτινοβολία </a:t>
            </a:r>
            <a:r>
              <a:rPr lang="el-GR" dirty="0" smtClean="0"/>
              <a:t>ενός αστεριού σε </a:t>
            </a:r>
            <a:r>
              <a:rPr lang="el-GR" dirty="0"/>
              <a:t>μια συγκεκριμένη ακτίνα του αερίου γύρω </a:t>
            </a:r>
            <a:r>
              <a:rPr lang="el-GR" dirty="0" smtClean="0"/>
              <a:t>του.</a:t>
            </a:r>
            <a:endParaRPr lang="el-GR" dirty="0"/>
          </a:p>
          <a:p>
            <a:endParaRPr lang="el-GR" dirty="0"/>
          </a:p>
        </p:txBody>
      </p:sp>
      <p:pic>
        <p:nvPicPr>
          <p:cNvPr id="18434" name="Picture 2" descr="Interstellar Turbulence and the Plasma Environment of t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836711"/>
            <a:ext cx="5292080" cy="3240361"/>
          </a:xfrm>
          <a:prstGeom prst="rect">
            <a:avLst/>
          </a:prstGeom>
          <a:noFill/>
        </p:spPr>
      </p:pic>
      <p:sp>
        <p:nvSpPr>
          <p:cNvPr id="18436" name="AutoShape 4" descr="25th IAP conference 2009 July 6-10, Paris Spectroscopy of a Strömgren  system. Jacques Moret-Bai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38" name="Picture 6" descr="Bubbles in the Early Universe | MSSL Ast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4739854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C00000"/>
          </a:solidFill>
        </p:spPr>
        <p:txBody>
          <a:bodyPr/>
          <a:lstStyle/>
          <a:p>
            <a:r>
              <a:rPr lang="el-GR" dirty="0" smtClean="0"/>
              <a:t>Καυτό ιονισμένο αέριο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764704"/>
            <a:ext cx="3059832" cy="60932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sz="3200" dirty="0" smtClean="0"/>
              <a:t>Είναι πιο αραιό από το ηλιακό στέμμα, με παρόμοια (10^6) θερμοκρασία.     Πρόκειται για αέριο που θερμάνθηκε από κρουστικά κύματα των εκρήξεων σουπερνόβα. </a:t>
            </a:r>
          </a:p>
          <a:p>
            <a:r>
              <a:rPr lang="el-GR" sz="3200" dirty="0" smtClean="0"/>
              <a:t>Σχηματίζει αραιές τοπικές φούσκες (μέσα σε μια φούσκα μεγέθους 100 </a:t>
            </a:r>
            <a:r>
              <a:rPr lang="en-US" sz="3200" dirty="0" smtClean="0"/>
              <a:t>pc</a:t>
            </a:r>
            <a:r>
              <a:rPr lang="el-GR" sz="3200" dirty="0" smtClean="0"/>
              <a:t> βρίσκεται και ο ήλιος μας</a:t>
            </a:r>
            <a:r>
              <a:rPr lang="el-GR" sz="3200" dirty="0" smtClean="0"/>
              <a:t>).</a:t>
            </a:r>
          </a:p>
          <a:p>
            <a:r>
              <a:rPr lang="el-GR" sz="3200" dirty="0" smtClean="0"/>
              <a:t> </a:t>
            </a:r>
            <a:r>
              <a:rPr lang="el-GR" sz="3200" dirty="0" smtClean="0"/>
              <a:t>Αν και καταλαμβάνει τον περισσότερο όγκο της μεσοαστρικής ύλης, περιέχει μόλις το 3% της μάζας της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3059832" y="6093296"/>
            <a:ext cx="6084168" cy="764704"/>
          </a:xfrm>
          <a:solidFill>
            <a:srgbClr val="0070C0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                                  </a:t>
            </a:r>
          </a:p>
          <a:p>
            <a:pPr>
              <a:buNone/>
            </a:pPr>
            <a:r>
              <a:rPr lang="el-GR" sz="3400" b="1" dirty="0" smtClean="0">
                <a:solidFill>
                  <a:srgbClr val="C00000"/>
                </a:solidFill>
              </a:rPr>
              <a:t>                            Η τοπική φούσκα</a:t>
            </a:r>
            <a:endParaRPr lang="el-GR" sz="3400" b="1" dirty="0">
              <a:solidFill>
                <a:srgbClr val="C00000"/>
              </a:solidFill>
            </a:endParaRPr>
          </a:p>
        </p:txBody>
      </p:sp>
      <p:pic>
        <p:nvPicPr>
          <p:cNvPr id="4" name="3 - Εικόνα" descr="Τοπική Φυσαλίδα - Βικιπαίδει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764704"/>
            <a:ext cx="60841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μεσοαστρική σκόνη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1"/>
            <a:ext cx="9144000" cy="2232248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Είναι πολύ σημαντική για διεργασίες όπως η δημιουργία μορίων.</a:t>
            </a:r>
          </a:p>
          <a:p>
            <a:r>
              <a:rPr lang="el-GR" dirty="0" smtClean="0"/>
              <a:t>Η συνολική μάζα της μεσοαστρικής ύλης του Γαλαξία εκτιμάται σε 7 δις ηλιακές. </a:t>
            </a:r>
            <a:endParaRPr lang="el-GR" dirty="0" smtClean="0"/>
          </a:p>
          <a:p>
            <a:r>
              <a:rPr lang="el-GR" dirty="0" smtClean="0"/>
              <a:t>Ενώ </a:t>
            </a:r>
            <a:r>
              <a:rPr lang="el-GR" dirty="0" smtClean="0"/>
              <a:t>σχεδόν όλη αυτή η μάζα αποτελείται από Υδρογόνο, η σκόνη του Γαλαξία εκτιμάται στις 500.000 ηλιακές μάζες.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μισή από την συνολική ύλη των βαρύτερων χημικών στοιχείων από το </a:t>
            </a:r>
            <a:r>
              <a:rPr lang="el-GR" dirty="0" smtClean="0"/>
              <a:t>Ήλιο </a:t>
            </a:r>
            <a:r>
              <a:rPr lang="el-GR" dirty="0" smtClean="0"/>
              <a:t>είναι διασπαρμένη με την μορφή σκόνης. </a:t>
            </a:r>
            <a:endParaRPr lang="el-GR" dirty="0"/>
          </a:p>
        </p:txBody>
      </p:sp>
      <p:pic>
        <p:nvPicPr>
          <p:cNvPr id="2050" name="Picture 2" descr="Model for an interstellar dust particle with a silicate core and an... | 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203" y="2924944"/>
            <a:ext cx="4721798" cy="3933056"/>
          </a:xfrm>
          <a:prstGeom prst="rect">
            <a:avLst/>
          </a:prstGeom>
          <a:noFill/>
        </p:spPr>
      </p:pic>
      <p:pic>
        <p:nvPicPr>
          <p:cNvPr id="2052" name="Picture 4" descr="Graphene oxide proposed as significant component of interstellar dust |  Graphene-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4427984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l-GR" dirty="0" smtClean="0"/>
              <a:t>Η μεσοαστρική ύλη με μια ματιά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16561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κατανομή της μεσοαστρικής ύλη στον Γαλαξία μας εξαρτάται από τις τοπικές συνθήκες.</a:t>
            </a:r>
          </a:p>
          <a:p>
            <a:r>
              <a:rPr lang="el-GR" dirty="0" smtClean="0"/>
              <a:t>Ο λεπτός δίσκος και η κεντρική περιοχή του Γαλαξία είναι οι πιο ενεργές του περιοχές.</a:t>
            </a:r>
            <a:endParaRPr lang="el-GR" dirty="0"/>
          </a:p>
        </p:txBody>
      </p:sp>
      <p:pic>
        <p:nvPicPr>
          <p:cNvPr id="15362" name="Picture 2" descr="VISUALS – ASPE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851" y="2420888"/>
            <a:ext cx="5916149" cy="4437112"/>
          </a:xfrm>
          <a:prstGeom prst="rect">
            <a:avLst/>
          </a:prstGeom>
          <a:noFill/>
        </p:spPr>
      </p:pic>
      <p:pic>
        <p:nvPicPr>
          <p:cNvPr id="1026" name="Picture 2" descr="Tom Ruen na Twitteru: &amp;quot;https://t.co/s2ejh8frZX The Local Bubble is a  relative cavity in the interstellar medium in Orion Arm, contains Local  Interstellar Cloud, which contains the sun, 300ly across, result of  supernov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3203848" cy="3159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996</Words>
  <Application>Microsoft Office PowerPoint</Application>
  <PresentationFormat>Προβολή στην οθόνη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Η μεσοαστρική και η μεσογαλαξιακή ύλη</vt:lpstr>
      <vt:lpstr>Η βαρυονική ύλη</vt:lpstr>
      <vt:lpstr>Η μεσοαστρική ύλη (ISM):Μοριακά νέφη</vt:lpstr>
      <vt:lpstr>Ψυχρό ουδέτερο αέριο</vt:lpstr>
      <vt:lpstr> Θερμό ουδέτερο αέριο (WNM)</vt:lpstr>
      <vt:lpstr>Θερμό ιονισμένο αέριο (WIM)</vt:lpstr>
      <vt:lpstr>Καυτό ιονισμένο αέριο</vt:lpstr>
      <vt:lpstr>Η μεσοαστρική σκόνη</vt:lpstr>
      <vt:lpstr>Η μεσοαστρική ύλη με μια ματιά</vt:lpstr>
      <vt:lpstr>Το περιγαλάξιο αέριο (CGM)</vt:lpstr>
      <vt:lpstr>Η εσωσμηνική ύλη (IM)</vt:lpstr>
      <vt:lpstr>Η διάχυτη μεσογαλαξιακή ύλη (DIM)</vt:lpstr>
      <vt:lpstr>Η θερμή – καυτή μεσογαλάξια ύλη (WHIM)</vt:lpstr>
      <vt:lpstr>Ανακεφαλαίωση</vt:lpstr>
      <vt:lpstr>Στο σύμπαν τίποτε δεν είναι όπως φαίνεται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μεσοαστρική και η μεσογαλαξιακή ύλη</dc:title>
  <dc:creator>Leon</dc:creator>
  <cp:lastModifiedBy>Leon</cp:lastModifiedBy>
  <cp:revision>31</cp:revision>
  <dcterms:created xsi:type="dcterms:W3CDTF">2021-10-02T17:36:35Z</dcterms:created>
  <dcterms:modified xsi:type="dcterms:W3CDTF">2026-02-24T11:07:29Z</dcterms:modified>
</cp:coreProperties>
</file>