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6" r:id="rId11"/>
    <p:sldId id="275" r:id="rId12"/>
    <p:sldId id="274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705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9164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8626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1062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9521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9904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7219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4345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2296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886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704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3216-3804-4F95-AC7A-38CD010FE491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54471-9497-4849-9E9E-90150E3B062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0861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08000" y="5494427"/>
            <a:ext cx="9708444" cy="4656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Η δημιουργία χημείας στο σύμπαν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7" name="Picture 2" descr="http://www.kis.uni-freiburg.de/~sveta/Lectures/Organic_Ehrenfre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2706773" y="5261446"/>
            <a:ext cx="3862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Πως δημιουργούνται οι χημικές </a:t>
            </a:r>
            <a:r>
              <a:rPr lang="el-GR" sz="2400" dirty="0" smtClean="0">
                <a:solidFill>
                  <a:srgbClr val="FF0000"/>
                </a:solidFill>
              </a:rPr>
              <a:t>ενώσεις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στο σύμπαν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954253" cy="505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χημεία του σύμπαντος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05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71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</a:t>
            </a:r>
            <a:r>
              <a:rPr lang="el-GR" dirty="0" smtClean="0"/>
              <a:t>Σε γαλαξιακή κλίμακα.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514"/>
            <a:ext cx="12192000" cy="6335485"/>
          </a:xfrm>
        </p:spPr>
        <p:txBody>
          <a:bodyPr/>
          <a:lstStyle/>
          <a:p>
            <a:r>
              <a:rPr lang="el-GR" sz="2000" dirty="0" smtClean="0"/>
              <a:t>Η χημεία κάθε γαλαξία είναι ανάλογη του ρυθμού αστρογέννησης. </a:t>
            </a:r>
            <a:endParaRPr lang="en-US" sz="2000" dirty="0" smtClean="0"/>
          </a:p>
          <a:p>
            <a:r>
              <a:rPr lang="el-GR" sz="2000" dirty="0" smtClean="0"/>
              <a:t>Οι </a:t>
            </a:r>
            <a:r>
              <a:rPr lang="el-GR" sz="2000" dirty="0" smtClean="0"/>
              <a:t>μακρινοί γαλαξίες στο πρώιμο σύμπαν ανέπτυξαν μια πιο φτωχή, λόγω ελάχιστων διαθέσιμων βαρύτερων </a:t>
            </a:r>
            <a:r>
              <a:rPr lang="en-US" sz="2000" dirty="0" smtClean="0"/>
              <a:t> </a:t>
            </a:r>
            <a:r>
              <a:rPr lang="el-GR" sz="2000" dirty="0" smtClean="0"/>
              <a:t>χημικών στοιχείων</a:t>
            </a:r>
            <a:r>
              <a:rPr lang="el-GR" sz="2000" dirty="0" smtClean="0"/>
              <a:t>, χημεία. </a:t>
            </a:r>
            <a:endParaRPr lang="el-GR" sz="2000" dirty="0" smtClean="0"/>
          </a:p>
          <a:p>
            <a:r>
              <a:rPr lang="el-GR" sz="2000" dirty="0" smtClean="0"/>
              <a:t>Λόγω μεγάλης απόστασης καταγράφουμε </a:t>
            </a:r>
            <a:r>
              <a:rPr lang="el-GR" sz="2000" dirty="0" smtClean="0"/>
              <a:t>μόνο </a:t>
            </a:r>
            <a:r>
              <a:rPr lang="el-GR" sz="2000" dirty="0" smtClean="0"/>
              <a:t>συνολικά φάσματα από </a:t>
            </a:r>
            <a:r>
              <a:rPr lang="el-GR" sz="2000" dirty="0" smtClean="0"/>
              <a:t>αυτούς, δεν μπορούμε να τους αναλύσουμε. </a:t>
            </a:r>
            <a:endParaRPr lang="el-GR" sz="2000" dirty="0" smtClean="0"/>
          </a:p>
          <a:p>
            <a:r>
              <a:rPr lang="el-GR" sz="2000" dirty="0" smtClean="0"/>
              <a:t>Από τα διαφορετικά μόρια (φάσμα) μπορούμε να συμπεράνουμε τις τοπικές συνθήκες (πυκνότητα, θερμοκρασία, επίδραση από κάποια πηγή ενέργειας).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2050" name="Picture 2" descr="ÎÏÎ¿ÏÎ­Î»ÎµÏÎ¼Î± ÎµÎ¹ÎºÏÎ½Î±Ï Î³Î¹Î± galaxy molecu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4033"/>
            <a:ext cx="6221907" cy="3713967"/>
          </a:xfrm>
          <a:prstGeom prst="rect">
            <a:avLst/>
          </a:prstGeom>
          <a:noFill/>
        </p:spPr>
      </p:pic>
      <p:pic>
        <p:nvPicPr>
          <p:cNvPr id="3074" name="Picture 2" descr="PPT - ALMA DOES GALAXIES! PowerPoint Presentation, free download -  ID:4006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937" y="2843408"/>
            <a:ext cx="5352789" cy="4014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080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3861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 μεγάλη ποικιλία μορίων διευκολύνει την ύπαρξη ζωής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544705"/>
            <a:ext cx="12192000" cy="1008522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</a:t>
            </a:r>
            <a:r>
              <a:rPr lang="el-GR" dirty="0" smtClean="0"/>
              <a:t>ο σύμπαν περιέχει </a:t>
            </a:r>
            <a:r>
              <a:rPr lang="el-GR" dirty="0" smtClean="0"/>
              <a:t>μεγάλη ποικιλία πολύπλοκων μορίων. </a:t>
            </a:r>
            <a:endParaRPr lang="en-US" dirty="0" smtClean="0"/>
          </a:p>
          <a:p>
            <a:r>
              <a:rPr lang="el-GR" dirty="0" smtClean="0"/>
              <a:t>Πολλά </a:t>
            </a:r>
            <a:r>
              <a:rPr lang="el-GR" dirty="0" smtClean="0"/>
              <a:t>από αυτά χαρακτηρίζονται απαραίτητα για το φαινόμενο της ζωής.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ποικιλομορφία </a:t>
            </a:r>
            <a:r>
              <a:rPr lang="el-GR" dirty="0" smtClean="0"/>
              <a:t>αυξάνεται στις επόμενες γενιές αστεριών και πλανητών</a:t>
            </a:r>
            <a:endParaRPr lang="el-GR" dirty="0"/>
          </a:p>
        </p:txBody>
      </p:sp>
      <p:pic>
        <p:nvPicPr>
          <p:cNvPr id="7" name="6 - Θέση περιεχομένου" descr="Chemical-Precursors-to-Life-Found-in-Space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632857"/>
            <a:ext cx="12192000" cy="522514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3532340" y="0"/>
            <a:ext cx="8659660" cy="563671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4000" dirty="0" smtClean="0"/>
              <a:t>           Τελικά είμαστε από αστερόσκονη! </a:t>
            </a:r>
            <a:endParaRPr lang="el-GR" sz="4000" dirty="0"/>
          </a:p>
        </p:txBody>
      </p:sp>
      <p:pic>
        <p:nvPicPr>
          <p:cNvPr id="7" name="Picture 2" descr="http://www.esa.int/var/esa/storage/images/esa_multimedia/videos/2011/04/m31_the_andromeda_galaxy/8099900-7-eng-GB/M31_the_Andromeda_Galaxy_video_production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9907"/>
            <a:ext cx="7107721" cy="3998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Life's chemistry may begin in the cold darkness of space | ScienceDai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Computational Prediction For The Formation Of Amides And Thioamides In The  Gas Phase Interstellar Medium - Astrobi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9394" y="4030575"/>
            <a:ext cx="5022606" cy="2827425"/>
          </a:xfrm>
          <a:prstGeom prst="rect">
            <a:avLst/>
          </a:prstGeom>
          <a:noFill/>
        </p:spPr>
      </p:pic>
      <p:pic>
        <p:nvPicPr>
          <p:cNvPr id="1030" name="Picture 6" descr="Open questions on carbon-based molecules in space | Communications Chemist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3755" y="613775"/>
            <a:ext cx="5088245" cy="3409805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2855934"/>
            <a:ext cx="545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www. astrotheory.gr </a:t>
            </a:r>
            <a:r>
              <a:rPr lang="el-GR" dirty="0" smtClean="0">
                <a:solidFill>
                  <a:srgbClr val="FF0000"/>
                </a:solidFill>
              </a:rPr>
              <a:t>η &lt;χημεία&gt; μας με την αστρονομία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32" name="Picture 8" descr="List of interstellar and circumstellar molecules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3554260" cy="2843407"/>
          </a:xfrm>
          <a:prstGeom prst="rect">
            <a:avLst/>
          </a:prstGeom>
          <a:noFill/>
        </p:spPr>
      </p:pic>
      <p:pic>
        <p:nvPicPr>
          <p:cNvPr id="1034" name="Picture 10" descr="What is Chemical Space? - Extrapolatio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5074" y="561762"/>
            <a:ext cx="3293866" cy="2281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291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7478038" cy="5895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            Ο </a:t>
            </a:r>
            <a:r>
              <a:rPr lang="el-GR" sz="3600" dirty="0" smtClean="0"/>
              <a:t>χημικός εμπλουτισμός </a:t>
            </a:r>
            <a:endParaRPr lang="el-GR" sz="36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-1" y="589547"/>
            <a:ext cx="6087291" cy="626845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Παρατηρούμε (φασματοσκοπικά) ότι στα σημερινά μεσοαστρικά νεφελώματα ήδη υπάρχει πλούσια χημεία, ενώ παλαιότερα στο φτωχότερο σε χημικά στοιχεία σύμπαν, οι χημικές αντιδράσεις ήταν περιορισμένες. 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 smtClean="0"/>
              <a:t>Όταν δημιουργείται </a:t>
            </a:r>
            <a:r>
              <a:rPr lang="el-GR" dirty="0" smtClean="0"/>
              <a:t>ένα </a:t>
            </a:r>
            <a:r>
              <a:rPr lang="el-GR" dirty="0" smtClean="0"/>
              <a:t>αστέρι (μαζί του δημιουργούνται και οι πλανήτες),  λόγω </a:t>
            </a:r>
            <a:r>
              <a:rPr lang="el-GR" dirty="0" smtClean="0"/>
              <a:t>βαρυτικής κατάρρευσης </a:t>
            </a:r>
            <a:r>
              <a:rPr lang="el-GR" dirty="0" smtClean="0"/>
              <a:t>τμήματος ενός μοριακού νεφελώματος, το νέο αυτό αστέρι είναι εμπλουτισμένο σε βαρύτερα </a:t>
            </a:r>
            <a:r>
              <a:rPr lang="el-GR" dirty="0" smtClean="0"/>
              <a:t>χημικά στοιχεία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Οι πρωτοπλανητικοί δίσκοι περιλαμβάνουν την ύλη γύρω από ένα νεαρό αστέρι, από την οποία θα δημιουργηθούν οι πλανήτες. </a:t>
            </a:r>
            <a:endParaRPr lang="el-GR" dirty="0" smtClean="0"/>
          </a:p>
          <a:p>
            <a:r>
              <a:rPr lang="el-GR" dirty="0" smtClean="0"/>
              <a:t>Ιδίως </a:t>
            </a:r>
            <a:r>
              <a:rPr lang="el-GR" dirty="0" smtClean="0"/>
              <a:t>σε αυτούς παρατηρούμε αρκετά σύνθετη χημεία, λόγω ειδικών συνθηκών (χαμηλή θερμοκρασία, παρουσία σκόνης και πάγου, άρα προστασία από την υπερβολική αστρική ακτινοβολία).</a:t>
            </a:r>
          </a:p>
          <a:p>
            <a:endParaRPr lang="el-GR" dirty="0"/>
          </a:p>
        </p:txBody>
      </p:sp>
      <p:pic>
        <p:nvPicPr>
          <p:cNvPr id="6" name="5 - Θέση περιεχομένου" descr="protoplanetar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82472" y="2782389"/>
            <a:ext cx="6009528" cy="4075611"/>
          </a:xfrm>
        </p:spPr>
      </p:pic>
      <p:sp>
        <p:nvSpPr>
          <p:cNvPr id="15362" name="AutoShape 2" descr="Sketch of the physical and chemical structure of a protoplanetary disk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364" name="AutoShape 4" descr="Sketch of the physical and chemical structure of a protoplanetary disk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6" name="Picture 6" descr="Read &quot;Origins, Worlds, and Life: A Decadal Strategy for Planetary Science  and Astrobiology 2023-2032&quot; at NAP.e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039" y="0"/>
            <a:ext cx="4713962" cy="2667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398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015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</a:t>
            </a:r>
            <a:r>
              <a:rPr lang="el-GR" dirty="0" smtClean="0"/>
              <a:t>Πως δημιουργήθηκαν τα χημικά στοιχεία στο σύμπαν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-1" y="610172"/>
            <a:ext cx="5912285" cy="62478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Η χημεία δημιουργήθηκε αρχικά στα μεγάλα μεσοαστρικά νέφη. </a:t>
            </a:r>
            <a:endParaRPr lang="en-US" dirty="0" smtClean="0"/>
          </a:p>
          <a:p>
            <a:r>
              <a:rPr lang="el-GR" dirty="0" smtClean="0"/>
              <a:t>Το Υδρογόνο </a:t>
            </a:r>
            <a:r>
              <a:rPr lang="el-GR" dirty="0" smtClean="0"/>
              <a:t>μετατρέπεται σε </a:t>
            </a:r>
            <a:r>
              <a:rPr lang="el-GR" dirty="0" smtClean="0"/>
              <a:t>μοριακό </a:t>
            </a:r>
            <a:r>
              <a:rPr lang="el-GR" dirty="0" smtClean="0"/>
              <a:t>(</a:t>
            </a:r>
            <a:r>
              <a:rPr lang="en-US" dirty="0" smtClean="0"/>
              <a:t>H2</a:t>
            </a:r>
            <a:r>
              <a:rPr lang="el-GR" dirty="0" smtClean="0"/>
              <a:t>) βασικά στις επιφάνειες των κόκκων σκόνης. </a:t>
            </a:r>
          </a:p>
          <a:p>
            <a:r>
              <a:rPr lang="el-GR" dirty="0" smtClean="0"/>
              <a:t>Αυτή η μετατροπή </a:t>
            </a:r>
            <a:r>
              <a:rPr lang="el-GR" dirty="0" smtClean="0"/>
              <a:t>έχει μεγάλη σημασία, γιατί βοηθάει να ψυχθεί το νέφος αρκετά ώστε να μπορεί να αρχίσει η </a:t>
            </a:r>
            <a:r>
              <a:rPr lang="el-GR" dirty="0" smtClean="0"/>
              <a:t>αστρογένεση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Τα βαρύτερα υλικά (σκόνη) δίνουν την δυνατότητα να καταρρεύσουν </a:t>
            </a:r>
            <a:r>
              <a:rPr lang="el-GR" dirty="0" smtClean="0"/>
              <a:t>βαρυτικά </a:t>
            </a:r>
            <a:r>
              <a:rPr lang="el-GR" dirty="0" smtClean="0"/>
              <a:t>και </a:t>
            </a:r>
            <a:r>
              <a:rPr lang="el-GR" dirty="0" smtClean="0"/>
              <a:t>πιο μικρές περιοχές </a:t>
            </a:r>
            <a:r>
              <a:rPr lang="el-GR" dirty="0" smtClean="0"/>
              <a:t>ενός νεφελώματος, λόγω </a:t>
            </a:r>
            <a:r>
              <a:rPr lang="el-GR" dirty="0" smtClean="0"/>
              <a:t>μεγαλύτερης </a:t>
            </a:r>
            <a:r>
              <a:rPr lang="el-GR" dirty="0" smtClean="0"/>
              <a:t>ψύξης</a:t>
            </a:r>
            <a:r>
              <a:rPr lang="el-GR" dirty="0" smtClean="0"/>
              <a:t>.</a:t>
            </a:r>
            <a:r>
              <a:rPr lang="el-GR" dirty="0" smtClean="0"/>
              <a:t> </a:t>
            </a:r>
          </a:p>
          <a:p>
            <a:r>
              <a:rPr lang="el-GR" dirty="0" smtClean="0"/>
              <a:t>Το</a:t>
            </a:r>
            <a:r>
              <a:rPr lang="el-GR" dirty="0" smtClean="0"/>
              <a:t> </a:t>
            </a:r>
            <a:r>
              <a:rPr lang="el-GR" dirty="0" smtClean="0"/>
              <a:t>αποτέλεσμα </a:t>
            </a:r>
            <a:r>
              <a:rPr lang="el-GR" dirty="0" smtClean="0"/>
              <a:t>είναι να </a:t>
            </a:r>
            <a:r>
              <a:rPr lang="el-GR" dirty="0" smtClean="0"/>
              <a:t>έχουμε αστέρια σαν τον ήλιο μας και ακόμα πιο </a:t>
            </a:r>
            <a:r>
              <a:rPr lang="el-GR" dirty="0" smtClean="0"/>
              <a:t>μικρής μάζας. </a:t>
            </a:r>
          </a:p>
          <a:p>
            <a:r>
              <a:rPr lang="el-GR" dirty="0" smtClean="0"/>
              <a:t>Τα αστέρια μικρής μάζας &lt;ζούνε&gt; </a:t>
            </a:r>
            <a:r>
              <a:rPr lang="el-GR" dirty="0" smtClean="0"/>
              <a:t>για πολύ, έτσι μπόρεσε να εξελιχτεί η ζωή στον πλανήτη μας.</a:t>
            </a:r>
          </a:p>
          <a:p>
            <a:endParaRPr lang="el-GR" dirty="0"/>
          </a:p>
        </p:txBody>
      </p:sp>
      <p:pic>
        <p:nvPicPr>
          <p:cNvPr id="6" name="5 - Θέση περιεχομένου" descr="Molecular cloud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5130" y="576101"/>
            <a:ext cx="6326870" cy="2898798"/>
          </a:xfrm>
        </p:spPr>
      </p:pic>
      <p:pic>
        <p:nvPicPr>
          <p:cNvPr id="13316" name="Picture 4" descr="Newfound Molecule in Space Dust Offers Clues to Life's Origins |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106" y="3520212"/>
            <a:ext cx="5402893" cy="3337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2120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76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Οι μηχανισμοί της χημείας στο σύμπαν.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661738"/>
            <a:ext cx="4463717" cy="6196262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χημεία εμπλουτίζεται στα νεφελώματα με </a:t>
            </a:r>
          </a:p>
          <a:p>
            <a:r>
              <a:rPr lang="el-GR" dirty="0" smtClean="0"/>
              <a:t>1) Την ακτινοβολία από τα αστέρια, που δίνει αρκετή ενέργεια στα άτομα ώστε να ιονιστούν και να σχηματίσουν μόρια.</a:t>
            </a:r>
          </a:p>
          <a:p>
            <a:r>
              <a:rPr lang="el-GR" dirty="0" smtClean="0"/>
              <a:t>2) Την κοσμική ακτινοβολία (φορτισμένα σωματίδια) που ιονίζει τα άτομα σε μεγαλύτερο βάθος στα </a:t>
            </a:r>
            <a:r>
              <a:rPr lang="el-GR" dirty="0" smtClean="0"/>
              <a:t>νεφελώματα, </a:t>
            </a:r>
            <a:r>
              <a:rPr lang="el-GR" dirty="0" smtClean="0"/>
              <a:t>με αποτέλεσμα την δημιουργία μορίων.</a:t>
            </a:r>
          </a:p>
          <a:p>
            <a:r>
              <a:rPr lang="el-GR" dirty="0" smtClean="0"/>
              <a:t>3) Τα κρουστικά μέτωπα. Όταν συγκρούονται </a:t>
            </a:r>
            <a:r>
              <a:rPr lang="el-GR" dirty="0" smtClean="0"/>
              <a:t>νεφελώματα </a:t>
            </a:r>
            <a:r>
              <a:rPr lang="el-GR" dirty="0" smtClean="0"/>
              <a:t>μεταξύ τους, αυτά θερμαίνονται και ιονίζονται.</a:t>
            </a:r>
          </a:p>
          <a:p>
            <a:r>
              <a:rPr lang="el-GR" dirty="0" smtClean="0"/>
              <a:t>Οι παράγοντες αυτοί συνήθως συνδυάζονται. Πρέπει να είναι στην σωστή ένταση, γιατί όταν είναι υπερβολικά ισχυροί η χημεία καταστρέφεται.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1266" name="Picture 2" descr="Astrochemistry: Ingredients of life in space - ScienceDir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1219" y="625643"/>
            <a:ext cx="4440782" cy="3023363"/>
          </a:xfrm>
          <a:prstGeom prst="rect">
            <a:avLst/>
          </a:prstGeom>
          <a:noFill/>
        </p:spPr>
      </p:pic>
      <p:pic>
        <p:nvPicPr>
          <p:cNvPr id="11268" name="Picture 4" descr="Prebiotic Astrochemistry and the Formation of Molecules of Astrobiological  Interest in Interstellar Clouds and Protostellar Disks | Chemical Revi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266" y="662785"/>
            <a:ext cx="2705622" cy="3037444"/>
          </a:xfrm>
          <a:prstGeom prst="rect">
            <a:avLst/>
          </a:prstGeom>
          <a:noFill/>
        </p:spPr>
      </p:pic>
      <p:pic>
        <p:nvPicPr>
          <p:cNvPr id="11270" name="Picture 6" descr="Surface diffusion of carbon atoms as a driver of interstellar organic  chemistry | Nature Astrono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3153" y="3695178"/>
            <a:ext cx="3858848" cy="2540643"/>
          </a:xfrm>
          <a:prstGeom prst="rect">
            <a:avLst/>
          </a:prstGeom>
          <a:noFill/>
        </p:spPr>
      </p:pic>
      <p:pic>
        <p:nvPicPr>
          <p:cNvPr id="8" name="Picture 2" descr="http://www.ita.uni-heidelberg.de/~szucsl/images/clou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4" y="3728692"/>
            <a:ext cx="3915701" cy="3129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54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564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</a:t>
            </a:r>
            <a:r>
              <a:rPr lang="el-GR" dirty="0" smtClean="0"/>
              <a:t>Η σκόνη και ο πάγος.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1580"/>
            <a:ext cx="4427621" cy="6268452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σκόνη (μικρές συγκεντρώσεις </a:t>
            </a:r>
            <a:r>
              <a:rPr lang="el-GR" dirty="0" smtClean="0"/>
              <a:t>Άνθρακα </a:t>
            </a:r>
            <a:r>
              <a:rPr lang="el-GR" dirty="0" smtClean="0"/>
              <a:t>ή </a:t>
            </a:r>
            <a:r>
              <a:rPr lang="el-GR" dirty="0" smtClean="0"/>
              <a:t>Πυρίτιο</a:t>
            </a:r>
            <a:r>
              <a:rPr lang="el-GR" dirty="0" smtClean="0"/>
              <a:t>) έχει </a:t>
            </a:r>
            <a:r>
              <a:rPr lang="el-GR" dirty="0" smtClean="0"/>
              <a:t>τον </a:t>
            </a:r>
            <a:r>
              <a:rPr lang="el-GR" dirty="0" smtClean="0"/>
              <a:t>σημαντικό ρόλο του καταλύτη. </a:t>
            </a:r>
            <a:endParaRPr lang="el-GR" dirty="0" smtClean="0"/>
          </a:p>
          <a:p>
            <a:r>
              <a:rPr lang="el-GR" dirty="0" smtClean="0"/>
              <a:t>Στους </a:t>
            </a:r>
            <a:r>
              <a:rPr lang="el-GR" dirty="0" smtClean="0"/>
              <a:t>κόκκους της σκόνης επικάθονται και άλλα </a:t>
            </a:r>
            <a:r>
              <a:rPr lang="el-GR" dirty="0" smtClean="0"/>
              <a:t>χημικά στοιχεία</a:t>
            </a:r>
            <a:r>
              <a:rPr lang="el-GR" dirty="0" smtClean="0"/>
              <a:t>, με αποτέλεσμα να ενωθούν σε μόρια.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 smtClean="0"/>
              <a:t>μηχανισμός αυτός είναι πολύ πιο γρήγορος από την δημιουργία μορίων στα αέρια. </a:t>
            </a:r>
            <a:endParaRPr lang="el-GR" dirty="0" smtClean="0"/>
          </a:p>
          <a:p>
            <a:r>
              <a:rPr lang="el-GR" dirty="0" smtClean="0"/>
              <a:t>Αποτελεί </a:t>
            </a:r>
            <a:r>
              <a:rPr lang="el-GR" dirty="0" smtClean="0"/>
              <a:t>την κύρια πηγή δημιουργίας μοριακού </a:t>
            </a:r>
            <a:r>
              <a:rPr lang="el-GR" dirty="0" smtClean="0"/>
              <a:t>Υδρογόνου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Σε χαμηλές θερμοκρασίες μπορεί να αναπτυχθεί πάγος μορίων στη σκόνη (νερό, διοξείδιο του </a:t>
            </a:r>
            <a:r>
              <a:rPr lang="el-GR" dirty="0" smtClean="0"/>
              <a:t>Άνθρακα).</a:t>
            </a:r>
          </a:p>
          <a:p>
            <a:r>
              <a:rPr lang="el-GR" dirty="0" smtClean="0"/>
              <a:t> </a:t>
            </a:r>
            <a:r>
              <a:rPr lang="el-GR" dirty="0" smtClean="0"/>
              <a:t>Όταν αναθερμανθεί και λειώσει, όπως κατά την δημιουργία ενός νέου άστρου και πλανητικού συστήματος, τα μόρια αυτά απελευθερώνονται, εμπλουτίζοντας την τοπική χημεία.</a:t>
            </a:r>
            <a:endParaRPr lang="el-GR" dirty="0"/>
          </a:p>
        </p:txBody>
      </p:sp>
      <p:pic>
        <p:nvPicPr>
          <p:cNvPr id="5" name="Picture 2" descr="http://www.biology-online.org/user_files/Image/Origin%20of%20Life/OL-moleculesF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9" y="613283"/>
            <a:ext cx="6910138" cy="6244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912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175332" cy="13903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200" i="1" dirty="0" smtClean="0"/>
              <a:t>Χημικές αντιδράσεις σε </a:t>
            </a:r>
            <a:r>
              <a:rPr lang="el-GR" sz="3200" i="1" dirty="0" smtClean="0"/>
              <a:t>διαφορετικά περιβάλλοντα</a:t>
            </a:r>
            <a:r>
              <a:rPr lang="el-GR" sz="3200" dirty="0" smtClean="0"/>
              <a:t>.  </a:t>
            </a:r>
            <a:r>
              <a:rPr lang="el-GR" sz="2700" dirty="0" smtClean="0"/>
              <a:t>Αστρική ακτινοβολία και ακτίνες Χ</a:t>
            </a:r>
            <a:endParaRPr lang="el-G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7863"/>
            <a:ext cx="5185775" cy="5480137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Σε έναν γαλαξία η χημεία αναπτύσσεται ανάλογα τις συνθήκες κάθε περιοχής του. </a:t>
            </a:r>
            <a:endParaRPr lang="el-GR" dirty="0" smtClean="0"/>
          </a:p>
          <a:p>
            <a:r>
              <a:rPr lang="el-GR" dirty="0" smtClean="0"/>
              <a:t>Έτσι</a:t>
            </a:r>
            <a:r>
              <a:rPr lang="el-GR" dirty="0" smtClean="0"/>
              <a:t>, σε περιοχές αστρογέννησης κυριαρχεί η χημεία της ακτινοβολίας των αστεριών, που όμως δεν μπορεί να διεισδύσει βαθιά μέσα στα νέφη.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διείσδυση είναι πιο έντονη κοντά σε αστέρια μεγάλης μάζας, που εκπέμπουν </a:t>
            </a:r>
            <a:r>
              <a:rPr lang="el-GR" dirty="0" smtClean="0"/>
              <a:t> </a:t>
            </a:r>
            <a:r>
              <a:rPr lang="el-GR" dirty="0" err="1" smtClean="0"/>
              <a:t>ισχυρη</a:t>
            </a:r>
            <a:r>
              <a:rPr lang="el-GR" dirty="0" smtClean="0"/>
              <a:t> </a:t>
            </a:r>
            <a:r>
              <a:rPr lang="el-GR" dirty="0" smtClean="0"/>
              <a:t>υπεριώδης ακτινοβολία. Χαρακτηρηστικά μόρια είναι τα (</a:t>
            </a:r>
            <a:r>
              <a:rPr lang="en-US" dirty="0" smtClean="0"/>
              <a:t>CO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r>
              <a:rPr lang="el-GR" dirty="0" smtClean="0"/>
              <a:t>(</a:t>
            </a:r>
            <a:r>
              <a:rPr lang="en-US" dirty="0" smtClean="0"/>
              <a:t>CN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r>
              <a:rPr lang="el-GR" dirty="0" smtClean="0"/>
              <a:t>(</a:t>
            </a:r>
            <a:r>
              <a:rPr lang="en-US" dirty="0" smtClean="0"/>
              <a:t>CH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Σε περιοχές κοντά σε αντικείμενα που εκπέμπουν ακτίνες Χ, οι χημικές αντιδράσεις συμβαίνουν μέχρι βαθιά στο εσωτερικό των νεφών, αλλά η ακτινοβολία αυτή μάλλον καταστρέφει παρά δημιουργεί μόρια. </a:t>
            </a:r>
            <a:endParaRPr lang="el-GR" dirty="0" smtClean="0"/>
          </a:p>
          <a:p>
            <a:r>
              <a:rPr lang="el-GR" dirty="0" smtClean="0"/>
              <a:t>Αυτό </a:t>
            </a:r>
            <a:r>
              <a:rPr lang="el-GR" dirty="0" smtClean="0"/>
              <a:t>έχει να κάνει με το αν ο ρυθμός δημιουργίας των μορίων είναι μεγαλύτερος ή μικρότερος από αυτόν της καταστροφής τους. Χαρακτηρηστικά μόρια είναι τα ιόντα (</a:t>
            </a:r>
            <a:r>
              <a:rPr lang="en-US" dirty="0" smtClean="0"/>
              <a:t>CO+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r>
              <a:rPr lang="el-GR" dirty="0" smtClean="0"/>
              <a:t>(</a:t>
            </a:r>
            <a:r>
              <a:rPr lang="en-US" dirty="0" smtClean="0"/>
              <a:t>H3+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radiation chemist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6443" y="0"/>
            <a:ext cx="6015557" cy="4512995"/>
          </a:xfrm>
        </p:spPr>
      </p:pic>
      <p:pic>
        <p:nvPicPr>
          <p:cNvPr id="8194" name="Picture 2" descr="Star Formation Triggered by Cloud–Cloud Collisions | NAOJ: National  Astronomical Observatory of Japan - Engl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4340" y="4559827"/>
            <a:ext cx="4087660" cy="2298173"/>
          </a:xfrm>
          <a:prstGeom prst="rect">
            <a:avLst/>
          </a:prstGeom>
          <a:noFill/>
        </p:spPr>
      </p:pic>
      <p:pic>
        <p:nvPicPr>
          <p:cNvPr id="8196" name="Picture 4" descr="Scientists detected a new organic molecule in our galaxy's molecular 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150" y="4509371"/>
            <a:ext cx="2723049" cy="234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628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260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el-GR" dirty="0" smtClean="0"/>
              <a:t>Περιοχές </a:t>
            </a:r>
            <a:r>
              <a:rPr lang="el-GR" dirty="0" smtClean="0"/>
              <a:t>χημείας από </a:t>
            </a:r>
            <a:r>
              <a:rPr lang="el-GR" dirty="0" smtClean="0"/>
              <a:t>την κοσμική </a:t>
            </a:r>
            <a:r>
              <a:rPr lang="el-GR" dirty="0" smtClean="0"/>
              <a:t>ακτινοβολία.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01041"/>
            <a:ext cx="12192000" cy="2329841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Έντονη κοσμική ακτινοβολία έχουμε στις περιοχές μεγάλης αστρογέννησης, αφού ξέρουμε ότι αυτή προέρχεται από εκρήξεις σουπερνόβα (</a:t>
            </a:r>
            <a:r>
              <a:rPr lang="el-GR" dirty="0" smtClean="0"/>
              <a:t>μεγάλης μάζας </a:t>
            </a:r>
            <a:r>
              <a:rPr lang="el-GR" dirty="0" smtClean="0"/>
              <a:t>βραχύβιων αστερίων).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κοσμική ακτινοβολία διεισδύει βαθιά μέσα στα νέφη και αν έχει πολύ μεγάλη ένταση διαλύει παρά σχηματίζει μόρια.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 smtClean="0"/>
              <a:t>πολύ σημαντική, γιατί υπάρχει χωρίς να συνδυάζεται με κάποια συγκεκριμένη πηγή. Όλοι σχεδόν οι γαλαξίες έχουν υπόβαθρο κοσμικής ακτινοβολίας. </a:t>
            </a:r>
            <a:endParaRPr lang="el-GR" dirty="0" smtClean="0"/>
          </a:p>
          <a:p>
            <a:r>
              <a:rPr lang="el-GR" dirty="0" smtClean="0"/>
              <a:t>Σχεδόν </a:t>
            </a:r>
            <a:r>
              <a:rPr lang="el-GR" dirty="0" smtClean="0"/>
              <a:t>πάντα δρα συνδυαστικά με την αστρική ακτινοβολία. Χαρακτηρηστικά μόρια είναι το (</a:t>
            </a:r>
            <a:r>
              <a:rPr lang="en-US" dirty="0" smtClean="0"/>
              <a:t>H2+</a:t>
            </a:r>
            <a:r>
              <a:rPr lang="el-GR" dirty="0" smtClean="0"/>
              <a:t>) και το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CO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σε ψυχρά </a:t>
            </a:r>
            <a:r>
              <a:rPr lang="el-GR" dirty="0" smtClean="0"/>
              <a:t>νεφελώματα.</a:t>
            </a:r>
            <a:r>
              <a:rPr lang="en-US" dirty="0" smtClean="0"/>
              <a:t> </a:t>
            </a:r>
            <a:endParaRPr lang="el-GR" dirty="0"/>
          </a:p>
          <a:p>
            <a:r>
              <a:rPr lang="el-GR" dirty="0" smtClean="0"/>
              <a:t>Ο συνδυασμός της κοσμικής με την αστρική ακτινοβολία δημιουργεί τις συνθήκες παραγωγής νερού (</a:t>
            </a:r>
            <a:r>
              <a:rPr lang="en-US" dirty="0" smtClean="0"/>
              <a:t>H2O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5" name="Picture 2" descr="http://www.astro.ulg.ac.be/~debecker/home/MSM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48" y="2656607"/>
            <a:ext cx="4901852" cy="4201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SOblog - How old is our water? | E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2699"/>
            <a:ext cx="6488482" cy="4055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874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56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Τα κρουστικά μέτωπα στα </a:t>
            </a:r>
            <a:r>
              <a:rPr lang="el-GR" dirty="0" smtClean="0"/>
              <a:t>νεφελώματα.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649706"/>
            <a:ext cx="9950117" cy="2045368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Όταν ένα </a:t>
            </a:r>
            <a:r>
              <a:rPr lang="el-GR" dirty="0" smtClean="0"/>
              <a:t>νεφέλωμα </a:t>
            </a:r>
            <a:r>
              <a:rPr lang="el-GR" dirty="0" smtClean="0"/>
              <a:t>συγκρουστεί με ένα άλλο με τοπική υπερηχητική ταχύτητα, παράγονται χημικές αντιδράσεις.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σύγκρουση συμβαίνει συνήθως όταν ένα </a:t>
            </a:r>
            <a:r>
              <a:rPr lang="el-GR" dirty="0" smtClean="0"/>
              <a:t>νεφέλωμα ή τμήμα του</a:t>
            </a:r>
            <a:r>
              <a:rPr lang="el-GR" dirty="0" smtClean="0"/>
              <a:t> </a:t>
            </a:r>
            <a:r>
              <a:rPr lang="el-GR" dirty="0" smtClean="0"/>
              <a:t>ωθούμενο από αστρικό άνεμο ή έκρηξη σουπερνόβα συγκρούεται ως κρουστικό κύμα με ένα μεσοαστρικό νεφέλωμα. </a:t>
            </a:r>
            <a:endParaRPr lang="en-US" dirty="0" smtClean="0"/>
          </a:p>
          <a:p>
            <a:r>
              <a:rPr lang="el-GR" dirty="0" smtClean="0"/>
              <a:t>Συνήθως </a:t>
            </a:r>
            <a:r>
              <a:rPr lang="el-GR" dirty="0" smtClean="0"/>
              <a:t>αναπτύσσεται μαγνητικό πεδίο μετά το κρουστικό κύμα (λόγω των ιόντων). Και εδώ το νερό είναι ένα </a:t>
            </a:r>
            <a:r>
              <a:rPr lang="el-GR" dirty="0" smtClean="0"/>
              <a:t>χαρακτηριστικό </a:t>
            </a:r>
            <a:r>
              <a:rPr lang="el-GR" dirty="0" smtClean="0"/>
              <a:t>μόριο. </a:t>
            </a:r>
          </a:p>
          <a:p>
            <a:r>
              <a:rPr lang="el-GR" dirty="0" smtClean="0"/>
              <a:t>Αν απλά διεισδύσει ένα νέφος με αργ</a:t>
            </a:r>
            <a:r>
              <a:rPr lang="el-GR" dirty="0"/>
              <a:t>ή</a:t>
            </a:r>
            <a:r>
              <a:rPr lang="el-GR" dirty="0" smtClean="0"/>
              <a:t> ταχύτητα σε ένα άλλο, έχουμε την παραγωγή δευτερίου (</a:t>
            </a:r>
            <a:r>
              <a:rPr lang="en-US" dirty="0" smtClean="0"/>
              <a:t>D)</a:t>
            </a:r>
            <a:r>
              <a:rPr lang="el-GR" dirty="0" smtClean="0"/>
              <a:t>, ένα σημαντικό ισότοπο για την μεσοαστρική χημεία.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2" descr="http://lifeng.lamost.org/courses/astrotoday/CHAISSON/AT319/IMAGES/AT19FG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20" y="2843284"/>
            <a:ext cx="4335380" cy="4014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apter 19, Sectio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8242" y="623552"/>
            <a:ext cx="2193758" cy="2175703"/>
          </a:xfrm>
          <a:prstGeom prst="rect">
            <a:avLst/>
          </a:prstGeom>
          <a:noFill/>
        </p:spPr>
      </p:pic>
      <p:pic>
        <p:nvPicPr>
          <p:cNvPr id="5128" name="Picture 8" descr="PDF] Cloud-cloud collision as drivers of the chemical complexity in  Galactic Centre molecular clouds. | Semantic Scho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032" y="2931089"/>
            <a:ext cx="5379009" cy="3926911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0" y="4102767"/>
            <a:ext cx="2153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Συγκρούσεις νεφελωμάτων με διαφορετικές ταχύτητες και αφθονία μορίων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1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ÎÏÎ¿ÏÎ­Î»ÎµÏÎ¼Î± ÎµÎ¹ÎºÏÎ½Î±Ï Î³Î¹Î± westerl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4" name="AutoShape 4" descr="ÎÏÎ¿ÏÎ­Î»ÎµÏÎ¼Î± ÎµÎ¹ÎºÏÎ½Î±Ï Î³Î¹Î± westerl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6" name="AutoShape 6" descr="ÎÏÎ¿ÏÎ­Î»ÎµÏÎ¼Î± ÎµÎ¹ÎºÏÎ½Î±Ï Î³Î¹Î± westerl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Picture 6" descr="Classification of Interstellar Cloud Types | Download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37" y="165264"/>
            <a:ext cx="6692733" cy="6692736"/>
          </a:xfrm>
          <a:prstGeom prst="rect">
            <a:avLst/>
          </a:prstGeom>
          <a:noFill/>
        </p:spPr>
      </p:pic>
      <p:pic>
        <p:nvPicPr>
          <p:cNvPr id="7" name="Picture 8" descr="ÎÏÎ¿ÏÎ­Î»ÎµÏÎ¼Î± ÎµÎ¹ÎºÏÎ½Î±Ï Î³Î¹Î± westerl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253" y="1332723"/>
            <a:ext cx="5237747" cy="3924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845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947</Words>
  <Application>Microsoft Office PowerPoint</Application>
  <PresentationFormat>Προσαρμογή</PresentationFormat>
  <Paragraphs>57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Office Theme</vt:lpstr>
      <vt:lpstr>Διαφάνεια 1</vt:lpstr>
      <vt:lpstr>            Ο χημικός εμπλουτισμός </vt:lpstr>
      <vt:lpstr>      Πως δημιουργήθηκαν τα χημικά στοιχεία στο σύμπαν</vt:lpstr>
      <vt:lpstr>           Οι μηχανισμοί της χημείας στο σύμπαν.</vt:lpstr>
      <vt:lpstr>                             Η σκόνη και ο πάγος.</vt:lpstr>
      <vt:lpstr>Χημικές αντιδράσεις σε διαφορετικά περιβάλλοντα.  Αστρική ακτινοβολία και ακτίνες Χ</vt:lpstr>
      <vt:lpstr>          Περιοχές χημείας από την κοσμική ακτινοβολία.</vt:lpstr>
      <vt:lpstr>                     Τα κρουστικά μέτωπα στα νεφελώματα.</vt:lpstr>
      <vt:lpstr>Διαφάνεια 9</vt:lpstr>
      <vt:lpstr>                          Σε γαλαξιακή κλίμακα.</vt:lpstr>
      <vt:lpstr>Η μεγάλη ποικιλία μορίων διευκολύνει την ύπαρξη ζωής</vt:lpstr>
      <vt:lpstr>           Τελικά είμαστε από αστερόσκονη!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χημεια του συμπαντος</dc:title>
  <dc:creator>Λεων Παπασωτηριου</dc:creator>
  <cp:lastModifiedBy>Leon</cp:lastModifiedBy>
  <cp:revision>27</cp:revision>
  <dcterms:created xsi:type="dcterms:W3CDTF">2015-07-13T14:50:28Z</dcterms:created>
  <dcterms:modified xsi:type="dcterms:W3CDTF">2026-02-25T08:15:20Z</dcterms:modified>
</cp:coreProperties>
</file>