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1" r:id="rId9"/>
    <p:sldId id="275" r:id="rId10"/>
    <p:sldId id="270" r:id="rId11"/>
    <p:sldId id="263" r:id="rId12"/>
    <p:sldId id="264" r:id="rId13"/>
    <p:sldId id="265" r:id="rId14"/>
    <p:sldId id="272" r:id="rId15"/>
    <p:sldId id="266" r:id="rId16"/>
    <p:sldId id="267" r:id="rId17"/>
    <p:sldId id="268" r:id="rId18"/>
    <p:sldId id="269" r:id="rId19"/>
    <p:sldId id="276" r:id="rId20"/>
    <p:sldId id="274" r:id="rId21"/>
    <p:sldId id="273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02D"/>
    <a:srgbClr val="A50021"/>
    <a:srgbClr val="FF99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4B81-5D90-484B-B5E2-EEDE51B2CFA1}" type="datetimeFigureOut">
              <a:rPr lang="el-GR" smtClean="0"/>
              <a:pPr/>
              <a:t>21/11/2025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8D7E-8317-4A5E-82BD-844DD7291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4B81-5D90-484B-B5E2-EEDE51B2CFA1}" type="datetimeFigureOut">
              <a:rPr lang="el-GR" smtClean="0"/>
              <a:pPr/>
              <a:t>21/11/2025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8D7E-8317-4A5E-82BD-844DD7291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4B81-5D90-484B-B5E2-EEDE51B2CFA1}" type="datetimeFigureOut">
              <a:rPr lang="el-GR" smtClean="0"/>
              <a:pPr/>
              <a:t>21/11/2025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8D7E-8317-4A5E-82BD-844DD7291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4B81-5D90-484B-B5E2-EEDE51B2CFA1}" type="datetimeFigureOut">
              <a:rPr lang="el-GR" smtClean="0"/>
              <a:pPr/>
              <a:t>21/11/2025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8D7E-8317-4A5E-82BD-844DD7291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4B81-5D90-484B-B5E2-EEDE51B2CFA1}" type="datetimeFigureOut">
              <a:rPr lang="el-GR" smtClean="0"/>
              <a:pPr/>
              <a:t>21/11/2025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8D7E-8317-4A5E-82BD-844DD7291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4B81-5D90-484B-B5E2-EEDE51B2CFA1}" type="datetimeFigureOut">
              <a:rPr lang="el-GR" smtClean="0"/>
              <a:pPr/>
              <a:t>21/11/2025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8D7E-8317-4A5E-82BD-844DD7291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4B81-5D90-484B-B5E2-EEDE51B2CFA1}" type="datetimeFigureOut">
              <a:rPr lang="el-GR" smtClean="0"/>
              <a:pPr/>
              <a:t>21/11/2025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8D7E-8317-4A5E-82BD-844DD7291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4B81-5D90-484B-B5E2-EEDE51B2CFA1}" type="datetimeFigureOut">
              <a:rPr lang="el-GR" smtClean="0"/>
              <a:pPr/>
              <a:t>21/11/2025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8D7E-8317-4A5E-82BD-844DD7291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4B81-5D90-484B-B5E2-EEDE51B2CFA1}" type="datetimeFigureOut">
              <a:rPr lang="el-GR" smtClean="0"/>
              <a:pPr/>
              <a:t>21/11/2025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8D7E-8317-4A5E-82BD-844DD7291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4B81-5D90-484B-B5E2-EEDE51B2CFA1}" type="datetimeFigureOut">
              <a:rPr lang="el-GR" smtClean="0"/>
              <a:pPr/>
              <a:t>21/11/2025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8D7E-8317-4A5E-82BD-844DD7291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4B81-5D90-484B-B5E2-EEDE51B2CFA1}" type="datetimeFigureOut">
              <a:rPr lang="el-GR" smtClean="0"/>
              <a:pPr/>
              <a:t>21/11/2025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8D7E-8317-4A5E-82BD-844DD7291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B4B81-5D90-484B-B5E2-EEDE51B2CFA1}" type="datetimeFigureOut">
              <a:rPr lang="el-GR" smtClean="0"/>
              <a:pPr/>
              <a:t>21/11/2025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A8D7E-8317-4A5E-82BD-844DD7291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3419872" cy="3068960"/>
          </a:xfrm>
          <a:solidFill>
            <a:srgbClr val="FFFF00"/>
          </a:solidFill>
        </p:spPr>
        <p:txBody>
          <a:bodyPr/>
          <a:lstStyle/>
          <a:p>
            <a:r>
              <a:rPr lang="el-GR" dirty="0" smtClean="0"/>
              <a:t>Ο ήλιος μας- το αστέρι της Γης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211960" y="5661248"/>
            <a:ext cx="4932040" cy="11967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l-GR" dirty="0" smtClean="0"/>
          </a:p>
          <a:p>
            <a:r>
              <a:rPr lang="el-GR" dirty="0" err="1" smtClean="0">
                <a:solidFill>
                  <a:srgbClr val="FF0000"/>
                </a:solidFill>
              </a:rPr>
              <a:t>Μυτιλήνη,Νοέμβριος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2025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2290" name="Picture 2" descr="Ο Ήλιος σε 140 megapixel- Σύνθεση 90.000 φωτογραφιών | Li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-16073"/>
            <a:ext cx="5724128" cy="5654955"/>
          </a:xfrm>
          <a:prstGeom prst="rect">
            <a:avLst/>
          </a:prstGeom>
          <a:noFill/>
        </p:spPr>
      </p:pic>
      <p:pic>
        <p:nvPicPr>
          <p:cNvPr id="10242" name="Picture 2" descr="C:\Users\Leon\Desktop\ΣΥΑΛ\DELPHINsi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661248"/>
            <a:ext cx="4175145" cy="1196751"/>
          </a:xfrm>
          <a:prstGeom prst="rect">
            <a:avLst/>
          </a:prstGeom>
          <a:noFill/>
        </p:spPr>
      </p:pic>
      <p:pic>
        <p:nvPicPr>
          <p:cNvPr id="10244" name="Picture 4" descr="ESA - The S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59"/>
            <a:ext cx="2555776" cy="2545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smtClean="0"/>
              <a:t>Ο ήλιος είναι ένα μεσαίο αστέρι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764704"/>
            <a:ext cx="3851920" cy="609329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/>
              <a:t>Υπάρχουν αστέρια με 100 φορές την μάζα του ήλιου, αλλά τα περισσότερα αστέρια στο σύμπαν είναι μικρότερης μάζας από τον ήλιο.</a:t>
            </a:r>
          </a:p>
          <a:p>
            <a:r>
              <a:rPr lang="el-GR" dirty="0" smtClean="0"/>
              <a:t>Τα αστέρια μεγάλης μάζας &lt;ζούνε&gt; πολύ λίγο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Τα πολύ μικρής μάζας αστέρια &lt;ζούνε&gt; για πάντα.</a:t>
            </a:r>
            <a:endParaRPr lang="el-GR" dirty="0"/>
          </a:p>
        </p:txBody>
      </p:sp>
      <p:pic>
        <p:nvPicPr>
          <p:cNvPr id="6" name="5 - Θέση περιεχομένου" descr="Representative_lifetimes_of_stars_as_a_function_of_their_masses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97260" y="4505435"/>
            <a:ext cx="5346740" cy="2352565"/>
          </a:xfrm>
        </p:spPr>
      </p:pic>
      <p:pic>
        <p:nvPicPr>
          <p:cNvPr id="27650" name="Picture 2" descr="The Size of Our Sun Compared to the Biggest Stars in the Milky Way Galaxy -  HubP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448" y="764704"/>
            <a:ext cx="4968552" cy="365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Αστέρι και πλανήτης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908721"/>
            <a:ext cx="4788024" cy="18001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Τα αστέρια έχουν πολύ περισσότερη μάζα από τους πλανήτες.  </a:t>
            </a:r>
          </a:p>
          <a:p>
            <a:r>
              <a:rPr lang="el-GR" dirty="0" smtClean="0"/>
              <a:t>Ο ήλιος είναι 100 φορές μεγαλύτερος από τη Γη μας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88024" y="908721"/>
            <a:ext cx="4355976" cy="18001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Όταν δημιουργείται ένα αστέρι, από το υλικό που θα περισσέψει γύρω του σχηματίζονται οι πλανήτες.</a:t>
            </a:r>
            <a:endParaRPr lang="el-GR" dirty="0"/>
          </a:p>
        </p:txBody>
      </p:sp>
      <p:pic>
        <p:nvPicPr>
          <p:cNvPr id="19458" name="Picture 2" descr="A size comparison of our solar system. 1,000 Jupiter's could fit into the  sun, while Earth fits into Jupiter 1,300 times. (Can you see Mercury?) :  r/spacepo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4931"/>
            <a:ext cx="4283968" cy="4153069"/>
          </a:xfrm>
          <a:prstGeom prst="rect">
            <a:avLst/>
          </a:prstGeom>
          <a:noFill/>
        </p:spPr>
      </p:pic>
      <p:sp>
        <p:nvSpPr>
          <p:cNvPr id="19460" name="AutoShape 4" descr="Forming Rings in a Protoplanetary Disk | astrob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2" name="Picture 6" descr="Forming Rings in a Protoplanetary Disk | astrobi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18048"/>
            <a:ext cx="4139952" cy="4139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smtClean="0"/>
              <a:t>Όταν γεράσει ο ήλιος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836713"/>
            <a:ext cx="9144000" cy="1440159"/>
          </a:xfrm>
          <a:solidFill>
            <a:srgbClr val="DE102D"/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Όπως οι άνθρωποι, τα αστέρια γεννιούνται και κάποτε πεθαίνουν.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Ο ήλιος θα γίνει ένας κόκκινος γίγαντας και θα φουσκώσει τόσο ώστε να &lt;καταπιεί&gt; τον Ερμή και την Αφροδίτη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21506" name="Picture 2" descr="At the end of the Sun's life, when it expands into a red giant, what will  become of the planets in the solar system? | Astronom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70883"/>
            <a:ext cx="5940152" cy="4587118"/>
          </a:xfrm>
          <a:prstGeom prst="rect">
            <a:avLst/>
          </a:prstGeom>
          <a:noFill/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0" y="6381328"/>
            <a:ext cx="3131840" cy="476672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Το τέλος της Γης</a:t>
            </a:r>
            <a:endParaRPr lang="el-GR" dirty="0"/>
          </a:p>
        </p:txBody>
      </p:sp>
      <p:pic>
        <p:nvPicPr>
          <p:cNvPr id="21508" name="Picture 4" descr="Earth could survive a red-giant Sun – Physics 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23934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Το τέλος του ήλιου</a:t>
            </a:r>
            <a:endParaRPr lang="el-GR" dirty="0"/>
          </a:p>
        </p:txBody>
      </p:sp>
      <p:pic>
        <p:nvPicPr>
          <p:cNvPr id="7" name="6 - Θέση περιεχομένου" descr="life-cycle-of-the-sun.e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4526279"/>
            <a:ext cx="9144000" cy="2331721"/>
          </a:xfrm>
        </p:spPr>
      </p:pic>
      <p:sp>
        <p:nvSpPr>
          <p:cNvPr id="5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20688"/>
            <a:ext cx="5004048" cy="388843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Μετά την φάση του κόκκινου γίγαντα ο ήλιος θα εξελιχτεί σε λευκό νάνο με πλανητικό νεφέλωμα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Τα εξωτερικά στρώματά του θα εμπλουτίσουν τον μεσοαστρικό χώρο για την δημιουργία νέων αστεριών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1026" name="AutoShape 2" descr="Planetary nebula guide | BBC Sky at Night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Planetary nebula guide | BBC Sky at Night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C:\Users\Leon\AppData\Local\Temp\{7F2A6410-EA9E-471A-ADD0-91913F232D3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Planetary nebula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42658"/>
            <a:ext cx="4139952" cy="3858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Ολική έκλειψη ηλίου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548680"/>
            <a:ext cx="3059832" cy="496855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l-GR" sz="2400" dirty="0" smtClean="0"/>
              <a:t>Το φεγγάρι μπαίνει μπροστά από τον ήλιο και τον καλύπτει εντελώς.</a:t>
            </a:r>
          </a:p>
          <a:p>
            <a:r>
              <a:rPr lang="el-GR" sz="2400" dirty="0" smtClean="0"/>
              <a:t>Αυτό συμβαίνει σχεδόν κάθε χρόνο, αλλά σε μια μικρή λωρίδα στην Γη.</a:t>
            </a:r>
          </a:p>
          <a:p>
            <a:r>
              <a:rPr lang="el-GR" sz="2400" dirty="0" smtClean="0"/>
              <a:t>Έτσι συνήθως χρειάζεται να ταξιδέψουμε πολύ μακριά για να δούμε την έκλειψη.</a:t>
            </a:r>
            <a:endParaRPr lang="el-GR" sz="24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0" y="5517232"/>
            <a:ext cx="4650160" cy="13407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Γνωρίζουμε που και πότε θα συμβούν εκλείψεις για εκατοντάδες χρόνια.</a:t>
            </a:r>
          </a:p>
          <a:p>
            <a:r>
              <a:rPr lang="el-GR" dirty="0" smtClean="0"/>
              <a:t>12 Αυγούστου 2026 έχουμε την επόμενη ολική έκλειψη ηλίου στον Έβρο ,αλλά στην Ισπανία</a:t>
            </a:r>
            <a:endParaRPr lang="el-GR" dirty="0"/>
          </a:p>
        </p:txBody>
      </p:sp>
      <p:pic>
        <p:nvPicPr>
          <p:cNvPr id="5" name="Picture 2" descr="Here's What You Need To Know About The Total Solar Eclipse : The Two-Way :  N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6084168" cy="3706322"/>
          </a:xfrm>
          <a:prstGeom prst="rect">
            <a:avLst/>
          </a:prstGeom>
          <a:noFill/>
        </p:spPr>
      </p:pic>
      <p:pic>
        <p:nvPicPr>
          <p:cNvPr id="6" name="4 - Θέση περιεχομένου" descr="SEatlas20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278128"/>
            <a:ext cx="4499992" cy="2579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FFFF00"/>
                </a:solidFill>
              </a:rPr>
              <a:t>Ολική έκλειψη, Μεξικό 2024. Τα 4 λεπτά ολικότητας</a:t>
            </a:r>
            <a:endParaRPr lang="el-GR" sz="32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Leon\Desktop\olikot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" y="980728"/>
            <a:ext cx="9142175" cy="6237312"/>
          </a:xfrm>
          <a:prstGeom prst="rect">
            <a:avLst/>
          </a:prstGeom>
          <a:noFill/>
        </p:spPr>
      </p:pic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539552" y="1052736"/>
            <a:ext cx="7704856" cy="6480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                Το φεγγάρι μπροστά στον ήλιο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0000"/>
          </a:solidFill>
        </p:spPr>
        <p:txBody>
          <a:bodyPr/>
          <a:lstStyle/>
          <a:p>
            <a:r>
              <a:rPr lang="el-GR" dirty="0" smtClean="0"/>
              <a:t>Ο ήλιος στην έκλειψη</a:t>
            </a:r>
            <a:endParaRPr lang="el-GR" dirty="0"/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36712"/>
            <a:ext cx="4932040" cy="2952327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r>
              <a:rPr lang="el-GR" dirty="0" smtClean="0"/>
              <a:t>Απολαμβάνουμε την ολική έκλειψη ηλίου με κιάλια αλλά κυρίως μόνο με τα μάτια μας.</a:t>
            </a:r>
          </a:p>
          <a:p>
            <a:r>
              <a:rPr lang="el-GR" dirty="0" smtClean="0"/>
              <a:t>Η τεράστιες προεξοχές είναι ορατές με γυμνό μάτι.</a:t>
            </a:r>
          </a:p>
          <a:p>
            <a:endParaRPr lang="el-GR" dirty="0"/>
          </a:p>
        </p:txBody>
      </p:sp>
      <p:pic>
        <p:nvPicPr>
          <p:cNvPr id="6146" name="Picture 2" descr="C:\Users\Leon\Desktop\olikotita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796625"/>
            <a:ext cx="4211960" cy="6061375"/>
          </a:xfrm>
          <a:prstGeom prst="rect">
            <a:avLst/>
          </a:prstGeom>
          <a:noFill/>
        </p:spPr>
      </p:pic>
      <p:pic>
        <p:nvPicPr>
          <p:cNvPr id="2050" name="Picture 2" descr="C:\Users\Leon\Desktop\Μεξικο\eslipse antoni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01817"/>
            <a:ext cx="5040560" cy="1656183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0" y="4005064"/>
            <a:ext cx="493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Πως εξελίσσεται το φαινόμενο της ολικής έκλειψης ηλίου. 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l-GR" dirty="0" smtClean="0"/>
              <a:t>Το απόκοσμο φως </a:t>
            </a:r>
            <a:endParaRPr lang="el-GR" dirty="0"/>
          </a:p>
        </p:txBody>
      </p:sp>
      <p:pic>
        <p:nvPicPr>
          <p:cNvPr id="7172" name="Picture 4" descr="Progression of totality and the corona from the first diamond ring to the  last. You can see solar prominence as well. I grabbed these fro... |  Inst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099153" cy="5112568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323528" y="90872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     Δακτυλίδια από διαμάντι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dirty="0" smtClean="0"/>
              <a:t>Το στέμμα του βασιλιά ήλιου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661248"/>
            <a:ext cx="9144000" cy="119675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Το καυτό αλλά πολύ αραιό στέμμα μας δείχνει τις μαγνητικές γραμμές του ήλιου.</a:t>
            </a:r>
            <a:endParaRPr lang="el-GR" dirty="0"/>
          </a:p>
        </p:txBody>
      </p:sp>
      <p:pic>
        <p:nvPicPr>
          <p:cNvPr id="21506" name="Picture 2" descr="C:\Users\Leon\Desktop\kor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858000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Το εσωτερικό του ήλιου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20688"/>
            <a:ext cx="3275856" cy="62373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l-GR" dirty="0" smtClean="0"/>
              <a:t>Ο ήλιος αποτελείται από:</a:t>
            </a:r>
            <a:endParaRPr lang="en-US" dirty="0" smtClean="0"/>
          </a:p>
          <a:p>
            <a:r>
              <a:rPr lang="el-GR" dirty="0" smtClean="0"/>
              <a:t>Τον πυρήνα όπου παράγεται η ενέργειά του</a:t>
            </a:r>
          </a:p>
          <a:p>
            <a:r>
              <a:rPr lang="el-GR" dirty="0" smtClean="0"/>
              <a:t>Την ζώνη ακτινοβολίας</a:t>
            </a:r>
          </a:p>
          <a:p>
            <a:r>
              <a:rPr lang="el-GR" dirty="0" smtClean="0"/>
              <a:t>Την ζώνη συναγωγής ή μεταφοράς </a:t>
            </a:r>
          </a:p>
          <a:p>
            <a:r>
              <a:rPr lang="el-GR" dirty="0" smtClean="0"/>
              <a:t>Την φωτόσφαιρα</a:t>
            </a:r>
          </a:p>
          <a:p>
            <a:pPr>
              <a:buNone/>
            </a:pPr>
            <a:r>
              <a:rPr lang="el-GR" dirty="0" smtClean="0"/>
              <a:t>Πιο εξωτερικά:</a:t>
            </a:r>
          </a:p>
          <a:p>
            <a:r>
              <a:rPr lang="el-GR" dirty="0" smtClean="0"/>
              <a:t>Την χρωμόσφαιρα</a:t>
            </a:r>
          </a:p>
          <a:p>
            <a:r>
              <a:rPr lang="el-GR" dirty="0" smtClean="0"/>
              <a:t>Το στέμμα</a:t>
            </a:r>
            <a:endParaRPr lang="el-GR" dirty="0"/>
          </a:p>
        </p:txBody>
      </p:sp>
      <p:pic>
        <p:nvPicPr>
          <p:cNvPr id="8" name="7 - Θέση περιεχομένου" descr="δομη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75856" y="620688"/>
            <a:ext cx="5868144" cy="5968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3"/>
          </a:solidFill>
        </p:spPr>
        <p:txBody>
          <a:bodyPr/>
          <a:lstStyle/>
          <a:p>
            <a:r>
              <a:rPr lang="el-GR" dirty="0" smtClean="0"/>
              <a:t>Το βόρειο σέλας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836712"/>
            <a:ext cx="9144000" cy="23762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 ήλιος εκπέμπει, εκτός από φως, σωματίδια (βασικά πρωτόνια, δηλαδή πυρήνες Υδρογόνου). </a:t>
            </a:r>
          </a:p>
          <a:p>
            <a:r>
              <a:rPr lang="el-GR" dirty="0" smtClean="0"/>
              <a:t>Αυτά φτάνουν στη Γη μετά από περίπου 2 ημέρες.</a:t>
            </a:r>
          </a:p>
          <a:p>
            <a:r>
              <a:rPr lang="el-GR" dirty="0"/>
              <a:t>Τ</a:t>
            </a:r>
            <a:r>
              <a:rPr lang="el-GR" dirty="0" smtClean="0"/>
              <a:t>ο μαγνητικό πεδίου της Γης τα εκτρέπει προς τους πόλους. Μπαίνουν στην ατμόσφαιρα και αλληλεπιδρούν με τα  μόριά της</a:t>
            </a:r>
            <a:r>
              <a:rPr lang="en-US" dirty="0" smtClean="0"/>
              <a:t>, </a:t>
            </a:r>
            <a:r>
              <a:rPr lang="el-GR" dirty="0" smtClean="0"/>
              <a:t>χαρίζοντάς μας το πανέμορφο Σέλας.    </a:t>
            </a:r>
            <a:endParaRPr lang="el-GR" dirty="0"/>
          </a:p>
        </p:txBody>
      </p:sp>
      <p:pic>
        <p:nvPicPr>
          <p:cNvPr id="7" name="6 - Θέση περιεχομένου" descr="sun4.e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99792" y="3210578"/>
            <a:ext cx="6444208" cy="3647422"/>
          </a:xfrm>
        </p:spPr>
      </p:pic>
      <p:pic>
        <p:nvPicPr>
          <p:cNvPr id="1026" name="Picture 2" descr="C:\Users\Leon\Pictures\Pictures\Saved Pictures\1 Επιλογή Iceland, Faroe\20150318-IMG_0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2699792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/>
              <a:t>Κοιτάμε τον ήλιο με προσοχή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21602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Είναι πολύ επικίνδυνο για τα μάτια μας να κοιτάμε τον ήλιο.</a:t>
            </a:r>
          </a:p>
          <a:p>
            <a:r>
              <a:rPr lang="el-GR" dirty="0" smtClean="0"/>
              <a:t>Ιδίως στην μερική έκλειψη ηλίου πρέπει να φοράμε ειδικά γυαλιά. </a:t>
            </a:r>
          </a:p>
          <a:p>
            <a:r>
              <a:rPr lang="el-GR" dirty="0" smtClean="0"/>
              <a:t>Τα τηλεσκόπια και κιάλια πρέπει να έχουν ειδικά φίλτρα για τον ήλιο.</a:t>
            </a:r>
            <a:endParaRPr lang="el-GR" dirty="0"/>
          </a:p>
        </p:txBody>
      </p:sp>
      <p:pic>
        <p:nvPicPr>
          <p:cNvPr id="30722" name="Picture 2" descr="Παρατήρηση της μερικής έκλειψης Ηλίου από τα Κέντρα Επισκεπτών του Εθνικού  Αστεροσκοπείου Αθηνών - Εθνικό Αστεροσκοπείο Αθηνώ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45904"/>
            <a:ext cx="5868144" cy="3912096"/>
          </a:xfrm>
          <a:prstGeom prst="rect">
            <a:avLst/>
          </a:prstGeom>
          <a:noFill/>
        </p:spPr>
      </p:pic>
      <p:pic>
        <p:nvPicPr>
          <p:cNvPr id="30724" name="Picture 4" descr="20 OF THE BEST &amp; WORST JOKES ABOUT THE SUN | enewa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36775"/>
            <a:ext cx="3321224" cy="332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0000"/>
          </a:solidFill>
        </p:spPr>
        <p:txBody>
          <a:bodyPr/>
          <a:lstStyle/>
          <a:p>
            <a:r>
              <a:rPr lang="el-GR" dirty="0" smtClean="0"/>
              <a:t>Η &lt;μηχανή&gt; του ήλιου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836712"/>
            <a:ext cx="4932040" cy="6021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l-GR" dirty="0" smtClean="0"/>
              <a:t>Βαθιά μέσα στον ήλιο</a:t>
            </a:r>
            <a:r>
              <a:rPr lang="en-US" dirty="0" smtClean="0"/>
              <a:t> (</a:t>
            </a:r>
            <a:r>
              <a:rPr lang="el-GR" dirty="0" smtClean="0"/>
              <a:t>στον πυρήνα του) η μεγάλη πίεση και θερμοκρασία φέρνει τα πρωτόνια (πυρήνες Υδρογόνου) κοντά - κοντά.</a:t>
            </a:r>
          </a:p>
          <a:p>
            <a:r>
              <a:rPr lang="el-GR" dirty="0" smtClean="0"/>
              <a:t>Με ένα μαγικό τρόπο μετατρέπονται πρωτόνια σε νετρόνια. Το Υδρογόνο μεταστοιχειώνεται σε Ήλιο.</a:t>
            </a:r>
          </a:p>
          <a:p>
            <a:r>
              <a:rPr lang="el-GR" dirty="0" smtClean="0"/>
              <a:t>Η ενέργεια που περισσεύει είναι η ακτινοβολία που φτάνει ως την επιφάνεια του ήλιου (φωτόσφαιρα). Θερμαίνει και φωτίζει τους πλανήτες.</a:t>
            </a:r>
          </a:p>
          <a:p>
            <a:endParaRPr lang="el-GR" dirty="0"/>
          </a:p>
        </p:txBody>
      </p:sp>
      <p:pic>
        <p:nvPicPr>
          <p:cNvPr id="6" name="5 - Θέση περιεχομένου" descr="συντηξη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3786956"/>
            <a:ext cx="4067943" cy="3071045"/>
          </a:xfrm>
        </p:spPr>
      </p:pic>
      <p:pic>
        <p:nvPicPr>
          <p:cNvPr id="17410" name="Picture 2" descr="4+ Thousand Solar Core Royalty-Free Images, Stock Photos &amp; Pictures |  Shutter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2218" y="836712"/>
            <a:ext cx="416178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99"/>
          </a:solidFill>
        </p:spPr>
        <p:txBody>
          <a:bodyPr/>
          <a:lstStyle/>
          <a:p>
            <a:r>
              <a:rPr lang="el-GR" dirty="0" smtClean="0"/>
              <a:t>Η φωτόσφαιρα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764705"/>
            <a:ext cx="9144000" cy="1800200"/>
          </a:xfrm>
          <a:solidFill>
            <a:srgbClr val="FF9900"/>
          </a:solidFill>
        </p:spPr>
        <p:txBody>
          <a:bodyPr>
            <a:normAutofit lnSpcReduction="10000"/>
          </a:bodyPr>
          <a:lstStyle/>
          <a:p>
            <a:r>
              <a:rPr lang="el-GR" dirty="0" smtClean="0"/>
              <a:t>Η φωτόσφαιρα είναι ότι βλέπουμε από τον ήλιο. Αποτελείται από κόκκους και συνήθως έχει κηλίδες- σκοτεινές περιοχές με χαμηλότερη θερμοκρασία.</a:t>
            </a:r>
          </a:p>
          <a:p>
            <a:r>
              <a:rPr lang="el-GR" dirty="0" smtClean="0"/>
              <a:t>Η φωτόσφαιρα έχει 5.800 βαθμούς θερμοκρασία.</a:t>
            </a:r>
            <a:endParaRPr lang="el-GR" dirty="0"/>
          </a:p>
        </p:txBody>
      </p:sp>
      <p:pic>
        <p:nvPicPr>
          <p:cNvPr id="5" name="4 - Θέση περιεχομένου" descr="φωτοσφαιρα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79979" y="3284984"/>
            <a:ext cx="4764021" cy="3573016"/>
          </a:xfrm>
        </p:spPr>
      </p:pic>
      <p:pic>
        <p:nvPicPr>
          <p:cNvPr id="16386" name="Picture 2" descr="Ήλι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39044"/>
            <a:ext cx="4355976" cy="4318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/>
              <a:t>Οι ηλιακές κηλίδες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764705"/>
            <a:ext cx="5796136" cy="172819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Οι κηλίδες δημιουργούνται επειδή μαγνητικά πεδία εμποδίζουν να αναδυθεί θερμό υλικό από το εσωτερικό του ήλιου.</a:t>
            </a:r>
          </a:p>
          <a:p>
            <a:r>
              <a:rPr lang="el-GR" dirty="0" smtClean="0"/>
              <a:t>Πολλές φορές σχηματίζουν ομάδες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796136" y="764704"/>
            <a:ext cx="3347864" cy="190080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Ενώ έχουν θερμοκρασία 4000 βαθμούς, μας φαίνονται μαύρες!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18434" name="Picture 2" descr="Ηλιακή κηλίδα - Βικιπαίδ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512896"/>
            <a:ext cx="5076056" cy="4345104"/>
          </a:xfrm>
          <a:prstGeom prst="rect">
            <a:avLst/>
          </a:prstGeom>
          <a:noFill/>
        </p:spPr>
      </p:pic>
      <p:sp>
        <p:nvSpPr>
          <p:cNvPr id="18436" name="AutoShape 4" descr="Ηλιακές κηλίδες εμφανίστηκαν έπειτα από μακρά περίοδο απουσίας - ΤΟ ΒΗΜ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38" name="Picture 6" descr="How the Sun Gets Its Spots | NSF - National Science Found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055096" cy="4365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0000"/>
          </a:solidFill>
        </p:spPr>
        <p:txBody>
          <a:bodyPr/>
          <a:lstStyle/>
          <a:p>
            <a:r>
              <a:rPr lang="el-GR" dirty="0" smtClean="0"/>
              <a:t>Η χρωμόσφαιρα και το στέμμα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764705"/>
            <a:ext cx="4283968" cy="2376264"/>
          </a:xfrm>
          <a:solidFill>
            <a:srgbClr val="A50021"/>
          </a:solidFill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Η χρωμόσφαιρα βρίσκεται εξωτερικά της φωτόσφαιρας. Έχει θερμοκρασία 100.000 βαθμούς και εμφανίζεται κόκκινη.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83968" y="764705"/>
            <a:ext cx="4860032" cy="2376263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Το στέμμα είναι ένα εξωτερικό καυτό πέπλο που φαίνεται στις ολικές εκλείψεις ηλίου.</a:t>
            </a:r>
          </a:p>
          <a:p>
            <a:r>
              <a:rPr lang="el-GR" dirty="0" smtClean="0"/>
              <a:t>Έχει θερμοκρασία 1-2 εκατομμύρια βαθμούς και είναι πολύ αραιό.</a:t>
            </a:r>
            <a:endParaRPr lang="el-GR" dirty="0"/>
          </a:p>
        </p:txBody>
      </p:sp>
      <p:pic>
        <p:nvPicPr>
          <p:cNvPr id="17410" name="Picture 2" descr="Stream JT57 music | Listen to songs, albums, playlists for free on  Sound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0096"/>
            <a:ext cx="3707904" cy="3707904"/>
          </a:xfrm>
          <a:prstGeom prst="rect">
            <a:avLst/>
          </a:prstGeom>
          <a:noFill/>
        </p:spPr>
      </p:pic>
      <p:pic>
        <p:nvPicPr>
          <p:cNvPr id="17412" name="Picture 4" descr="Stellar corona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35699"/>
            <a:ext cx="3779912" cy="372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02424"/>
            <a:ext cx="9144000" cy="61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Που γεννιούνται τα αστέρια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3347864" cy="616530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Τα αστέρια δημιουργούνται σε τεράστια νεφελώματα. </a:t>
            </a:r>
            <a:endParaRPr lang="en-US" dirty="0" smtClean="0"/>
          </a:p>
          <a:p>
            <a:r>
              <a:rPr lang="el-GR" dirty="0" smtClean="0"/>
              <a:t>Οι πυκνές περιοχές τους καταρρέουν βαρυτικά μέχρι που να αποκτήσουν αρκετά μεγάλη θερμοκρασία και πίεση για την θερμοπυρηνική σύντηξη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8674" name="Picture 2" descr="Spectacular Orion Nebula Photo Brings Star Birth to Life | 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7"/>
            <a:ext cx="5796136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/>
              <a:t>Τα αστέρια είναι πολύ σημαντικά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345638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Εκτός ότι θερμαίνουν και φωτίζουν τους πλανήτες τους, τα αστέρια είναι τα μόνα μέρη του σύμπαντος όπου δημιουργούνται βαρύτερα χημικά στοιχεία από το Υδρογόνο και το Ήλιο.</a:t>
            </a:r>
          </a:p>
          <a:p>
            <a:r>
              <a:rPr lang="el-GR" dirty="0" smtClean="0"/>
              <a:t>Χωρίς αστέρια το σύμπαν θα ήταν Υδρογόνο και λίγο Ήλιο, άρα δεν θα υπήρχε ζωή.</a:t>
            </a:r>
            <a:endParaRPr lang="el-GR" dirty="0"/>
          </a:p>
        </p:txBody>
      </p:sp>
      <p:pic>
        <p:nvPicPr>
          <p:cNvPr id="32770" name="Picture 2" descr="Visualizing the Origin of Elements - Visual Capita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7720"/>
            <a:ext cx="4402236" cy="2520280"/>
          </a:xfrm>
          <a:prstGeom prst="rect">
            <a:avLst/>
          </a:prstGeom>
          <a:noFill/>
        </p:spPr>
      </p:pic>
      <p:pic>
        <p:nvPicPr>
          <p:cNvPr id="32772" name="Picture 4" descr="You are made of elements, along with everything else on Earth. You're  mostly oxygen, carbon, hydrogen, and nitrogen. However,... – @clearscience  on Tumb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5429" y="4581128"/>
            <a:ext cx="4628571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714</Words>
  <Application>Microsoft Office PowerPoint</Application>
  <PresentationFormat>Προβολή στην οθόνη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Ο ήλιος μας- το αστέρι της Γης</vt:lpstr>
      <vt:lpstr>Το εσωτερικό του ήλιου</vt:lpstr>
      <vt:lpstr>Η &lt;μηχανή&gt; του ήλιου</vt:lpstr>
      <vt:lpstr>Η φωτόσφαιρα</vt:lpstr>
      <vt:lpstr>Οι ηλιακές κηλίδες</vt:lpstr>
      <vt:lpstr>Η χρωμόσφαιρα και το στέμμα</vt:lpstr>
      <vt:lpstr>Διαφάνεια 7</vt:lpstr>
      <vt:lpstr>Που γεννιούνται τα αστέρια</vt:lpstr>
      <vt:lpstr>Τα αστέρια είναι πολύ σημαντικά</vt:lpstr>
      <vt:lpstr>Ο ήλιος είναι ένα μεσαίο αστέρι</vt:lpstr>
      <vt:lpstr>Αστέρι και πλανήτης</vt:lpstr>
      <vt:lpstr>Όταν γεράσει ο ήλιος </vt:lpstr>
      <vt:lpstr>Το τέλος του ήλιου</vt:lpstr>
      <vt:lpstr>Ολική έκλειψη ηλίου</vt:lpstr>
      <vt:lpstr>Ολική έκλειψη, Μεξικό 2024. Τα 4 λεπτά ολικότητας</vt:lpstr>
      <vt:lpstr>Ο ήλιος στην έκλειψη</vt:lpstr>
      <vt:lpstr>Το απόκοσμο φως </vt:lpstr>
      <vt:lpstr>Το στέμμα του βασιλιά ήλιου</vt:lpstr>
      <vt:lpstr>Διαφάνεια 19</vt:lpstr>
      <vt:lpstr>Το βόρειο σέλας</vt:lpstr>
      <vt:lpstr>Κοιτάμε τον ήλιο με προσοχή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ήλιος μας- το αστέρι της Γης</dc:title>
  <dc:creator>Leon</dc:creator>
  <cp:lastModifiedBy>Leon</cp:lastModifiedBy>
  <cp:revision>23</cp:revision>
  <dcterms:created xsi:type="dcterms:W3CDTF">2025-09-20T06:00:29Z</dcterms:created>
  <dcterms:modified xsi:type="dcterms:W3CDTF">2025-11-21T17:46:52Z</dcterms:modified>
</cp:coreProperties>
</file>