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59" r:id="rId6"/>
    <p:sldId id="260" r:id="rId7"/>
    <p:sldId id="262" r:id="rId8"/>
    <p:sldId id="261" r:id="rId9"/>
    <p:sldId id="266" r:id="rId10"/>
    <p:sldId id="263" r:id="rId11"/>
    <p:sldId id="264" r:id="rId12"/>
    <p:sldId id="265" r:id="rId13"/>
    <p:sldId id="267" r:id="rId14"/>
    <p:sldId id="268" r:id="rId15"/>
    <p:sldId id="274" r:id="rId16"/>
    <p:sldId id="269" r:id="rId17"/>
    <p:sldId id="275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33"/>
    <a:srgbClr val="66FFCC"/>
    <a:srgbClr val="FF3300"/>
    <a:srgbClr val="FF6600"/>
    <a:srgbClr val="FF6699"/>
    <a:srgbClr val="CCFF99"/>
    <a:srgbClr val="CC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2ABB-F662-494E-9F05-17C2D6D90059}" type="datetimeFigureOut">
              <a:rPr lang="el-GR" smtClean="0"/>
              <a:pPr/>
              <a:t>25/2/2026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8BD0-616E-4F0C-B8C7-DB082D82DD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2ABB-F662-494E-9F05-17C2D6D90059}" type="datetimeFigureOut">
              <a:rPr lang="el-GR" smtClean="0"/>
              <a:pPr/>
              <a:t>25/2/2026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8BD0-616E-4F0C-B8C7-DB082D82DD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2ABB-F662-494E-9F05-17C2D6D90059}" type="datetimeFigureOut">
              <a:rPr lang="el-GR" smtClean="0"/>
              <a:pPr/>
              <a:t>25/2/2026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8BD0-616E-4F0C-B8C7-DB082D82DD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2ABB-F662-494E-9F05-17C2D6D90059}" type="datetimeFigureOut">
              <a:rPr lang="el-GR" smtClean="0"/>
              <a:pPr/>
              <a:t>25/2/2026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8BD0-616E-4F0C-B8C7-DB082D82DD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2ABB-F662-494E-9F05-17C2D6D90059}" type="datetimeFigureOut">
              <a:rPr lang="el-GR" smtClean="0"/>
              <a:pPr/>
              <a:t>25/2/2026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8BD0-616E-4F0C-B8C7-DB082D82DD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2ABB-F662-494E-9F05-17C2D6D90059}" type="datetimeFigureOut">
              <a:rPr lang="el-GR" smtClean="0"/>
              <a:pPr/>
              <a:t>25/2/2026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8BD0-616E-4F0C-B8C7-DB082D82DD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2ABB-F662-494E-9F05-17C2D6D90059}" type="datetimeFigureOut">
              <a:rPr lang="el-GR" smtClean="0"/>
              <a:pPr/>
              <a:t>25/2/2026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8BD0-616E-4F0C-B8C7-DB082D82DD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2ABB-F662-494E-9F05-17C2D6D90059}" type="datetimeFigureOut">
              <a:rPr lang="el-GR" smtClean="0"/>
              <a:pPr/>
              <a:t>25/2/2026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8BD0-616E-4F0C-B8C7-DB082D82DD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2ABB-F662-494E-9F05-17C2D6D90059}" type="datetimeFigureOut">
              <a:rPr lang="el-GR" smtClean="0"/>
              <a:pPr/>
              <a:t>25/2/2026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8BD0-616E-4F0C-B8C7-DB082D82DD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2ABB-F662-494E-9F05-17C2D6D90059}" type="datetimeFigureOut">
              <a:rPr lang="el-GR" smtClean="0"/>
              <a:pPr/>
              <a:t>25/2/2026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8BD0-616E-4F0C-B8C7-DB082D82DD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2ABB-F662-494E-9F05-17C2D6D90059}" type="datetimeFigureOut">
              <a:rPr lang="el-GR" smtClean="0"/>
              <a:pPr/>
              <a:t>25/2/2026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8BD0-616E-4F0C-B8C7-DB082D82DD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22ABB-F662-494E-9F05-17C2D6D90059}" type="datetimeFigureOut">
              <a:rPr lang="el-GR" smtClean="0"/>
              <a:pPr/>
              <a:t>25/2/2026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88BD0-616E-4F0C-B8C7-DB082D82DD0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5" Type="http://schemas.openxmlformats.org/officeDocument/2006/relationships/hyperlink" Target="http://www.astrotheory.gr/" TargetMode="External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671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l-GR" dirty="0" smtClean="0"/>
              <a:t>Ο ρυθμός αστρογέννησης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403648" y="6021288"/>
            <a:ext cx="6400800" cy="83671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Πόσα αστέρια δημιουργούνται κάθε χρόνο?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www.astrofarma.gr/images/phocagallery/astrophotos/NEBULA/m42_rc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948264" cy="5191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dirty="0" smtClean="0"/>
              <a:t>Οι πυκνές σε αστέρια περιοχές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2160240"/>
          </a:xfrm>
          <a:solidFill>
            <a:srgbClr val="FFFF99"/>
          </a:solidFill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Σε έναν γαλαξία με έντονη αστρογέννηση είναι αυξημένη η πυκνότητα του αερίου και η ποσότητα της σκόνης.</a:t>
            </a:r>
          </a:p>
          <a:p>
            <a:r>
              <a:rPr lang="el-GR" dirty="0" smtClean="0"/>
              <a:t>Η τοπική πυκνότητα σε αστέρια αυξάνεται πολύ.</a:t>
            </a:r>
          </a:p>
          <a:p>
            <a:r>
              <a:rPr lang="el-GR" dirty="0" smtClean="0"/>
              <a:t>Με το φαινόμενο </a:t>
            </a:r>
            <a:r>
              <a:rPr lang="en-US" dirty="0" smtClean="0"/>
              <a:t>crowding,</a:t>
            </a:r>
            <a:r>
              <a:rPr lang="el-GR" dirty="0" smtClean="0"/>
              <a:t> ένα αστέρι μπορεί να κρύβει ένα άλλο στην γραμμή θέασης.</a:t>
            </a:r>
            <a:r>
              <a:rPr lang="en-US" dirty="0" smtClean="0"/>
              <a:t> </a:t>
            </a:r>
            <a:endParaRPr lang="el-GR" dirty="0"/>
          </a:p>
        </p:txBody>
      </p:sp>
      <p:pic>
        <p:nvPicPr>
          <p:cNvPr id="20482" name="Picture 2" descr="Messier 75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1538" y="2924944"/>
            <a:ext cx="5412462" cy="3933056"/>
          </a:xfrm>
          <a:prstGeom prst="rect">
            <a:avLst/>
          </a:prstGeom>
          <a:noFill/>
        </p:spPr>
      </p:pic>
      <p:pic>
        <p:nvPicPr>
          <p:cNvPr id="20484" name="Picture 4" descr="Fig. A.2. Study of the crowding conditions of each variable star of the...  | Download Scientific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79958"/>
            <a:ext cx="3714826" cy="3978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92D050"/>
          </a:solidFill>
        </p:spPr>
        <p:txBody>
          <a:bodyPr/>
          <a:lstStyle/>
          <a:p>
            <a:r>
              <a:rPr lang="el-GR" dirty="0" smtClean="0"/>
              <a:t>Η κύρια ακολουθία των γαλαξιών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64705"/>
            <a:ext cx="9144000" cy="230425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Οι γαλαξίες παρουσιάζουν αστρογέννηση από 0,1 ηλιακή μάζα ως χιλιάδες ηλιακές μάζες το έτος.</a:t>
            </a:r>
          </a:p>
          <a:p>
            <a:r>
              <a:rPr lang="el-GR" dirty="0" smtClean="0"/>
              <a:t>Οι γαλαξίες εκρηκτικής αστρογέννησης (</a:t>
            </a:r>
            <a:r>
              <a:rPr lang="en-US" dirty="0" smtClean="0"/>
              <a:t>starburst galaxies</a:t>
            </a:r>
            <a:r>
              <a:rPr lang="el-GR" dirty="0" smtClean="0"/>
              <a:t>) βρίσκονται σε φάση συγχώνευσης. </a:t>
            </a:r>
          </a:p>
          <a:p>
            <a:r>
              <a:rPr lang="el-GR" dirty="0" smtClean="0"/>
              <a:t>Οι &lt;νεκροί&gt; γαλαξίες δεν έχουν πια σημαντική ποσότητα αερίου για αστρογέννηση (</a:t>
            </a:r>
            <a:r>
              <a:rPr lang="en-US" dirty="0" smtClean="0"/>
              <a:t>red and dead).</a:t>
            </a:r>
            <a:endParaRPr lang="el-GR" dirty="0"/>
          </a:p>
        </p:txBody>
      </p:sp>
      <p:pic>
        <p:nvPicPr>
          <p:cNvPr id="21506" name="Picture 2" descr="Bulges are red, disks are blue… | astrobi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1947" y="3068960"/>
            <a:ext cx="5052054" cy="3789040"/>
          </a:xfrm>
          <a:prstGeom prst="rect">
            <a:avLst/>
          </a:prstGeom>
          <a:noFill/>
        </p:spPr>
      </p:pic>
      <p:pic>
        <p:nvPicPr>
          <p:cNvPr id="21508" name="Picture 4" descr="Peculiar galaxy NGC 3256 | ESA/Hub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1"/>
            <a:ext cx="3772200" cy="378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Οι γαλαξίες αστρογέννησης </a:t>
            </a:r>
            <a:r>
              <a:rPr lang="en-US" dirty="0" smtClean="0"/>
              <a:t>(starburst)</a:t>
            </a:r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0" y="692697"/>
            <a:ext cx="9144000" cy="2376263"/>
          </a:xfrm>
          <a:solidFill>
            <a:srgbClr val="CCFF99"/>
          </a:solidFill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Σε αυτούς δημιουργούνται εκατοντάδες αστέρια κάθε χρόνο.</a:t>
            </a:r>
          </a:p>
          <a:p>
            <a:r>
              <a:rPr lang="el-GR" dirty="0" smtClean="0"/>
              <a:t>Οι γαλαξιακές συγχωνεύσεις συμπυκνώνουν το αέριο με αποτέλεσμα την εκρηκτική αστρογέννηση. Παρατηρείται έξαρση εκπομπής στο υπέρυθρο.</a:t>
            </a:r>
          </a:p>
          <a:p>
            <a:r>
              <a:rPr lang="el-GR" dirty="0" smtClean="0"/>
              <a:t>Η φάση </a:t>
            </a:r>
            <a:r>
              <a:rPr lang="en-US" dirty="0" smtClean="0"/>
              <a:t>starburst</a:t>
            </a:r>
            <a:r>
              <a:rPr lang="el-GR" dirty="0" smtClean="0"/>
              <a:t> διαρκεί συνήθως μερικές δεκάδες ως εκατοντάδες εκατομμύρια έτη.</a:t>
            </a:r>
            <a:endParaRPr lang="el-GR" dirty="0"/>
          </a:p>
        </p:txBody>
      </p:sp>
      <p:sp>
        <p:nvSpPr>
          <p:cNvPr id="22532" name="AutoShape 4" descr="The starburst galaxy NGC 253 | ES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2534" name="AutoShape 6" descr="The starburst galaxy NGC 253 | ES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2536" name="Picture 8" descr="Starburst Galaxy: What&amp;#39;s in a Name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4985" y="3356993"/>
            <a:ext cx="4569015" cy="3501008"/>
          </a:xfrm>
          <a:prstGeom prst="rect">
            <a:avLst/>
          </a:prstGeom>
          <a:noFill/>
        </p:spPr>
      </p:pic>
      <p:sp>
        <p:nvSpPr>
          <p:cNvPr id="22538" name="AutoShape 10" descr="Messier 82 (The Cigar Galaxy) | NA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2540" name="AutoShape 12" descr="The magnificent starburst galaxy Messier 82 | ESA/Hubb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2542" name="Picture 14" descr="VERITAS Discovers Very High Energy Gamma Rays from the Starburst Galaxy M82  | NSF - National Science Found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4538760" cy="2852936"/>
          </a:xfrm>
          <a:prstGeom prst="rect">
            <a:avLst/>
          </a:prstGeom>
          <a:noFill/>
        </p:spPr>
      </p:pic>
      <p:sp>
        <p:nvSpPr>
          <p:cNvPr id="12" name="11 - Ορθογώνιο"/>
          <p:cNvSpPr/>
          <p:nvPr/>
        </p:nvSpPr>
        <p:spPr>
          <a:xfrm>
            <a:off x="1763688" y="3284984"/>
            <a:ext cx="864096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M82</a:t>
            </a:r>
            <a:endParaRPr lang="el-GR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dirty="0" smtClean="0"/>
              <a:t>Η ήρεμη γαλαξιακή μας γειτονιά</a:t>
            </a:r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0" y="764704"/>
            <a:ext cx="4283968" cy="609329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Οι περισσότεροι γαλαξίες  σήμερα βρίσκονται σε φάση ηρεμίας, με έναν σταθερό ρυθμό αστρογέννησης, περίπου 1 αστέρι σαν τον ήλιο το έτος.</a:t>
            </a:r>
          </a:p>
          <a:p>
            <a:r>
              <a:rPr lang="el-GR" dirty="0" smtClean="0"/>
              <a:t>Αυτό σημαίνει αργή κατανάλωση του αερίου, που μάλιστα εξισορροπείται από την συσσώρευση διαγαλαξιακού αερίου. </a:t>
            </a:r>
            <a:endParaRPr lang="el-GR" dirty="0"/>
          </a:p>
        </p:txBody>
      </p:sp>
      <p:pic>
        <p:nvPicPr>
          <p:cNvPr id="24580" name="Picture 4" descr="Star Formation in the Milky Way and Nearby Galaxies - Robert C. Kennicutt,  Jr. &amp;amp; Neal J. Evans 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5494" y="764704"/>
            <a:ext cx="4808507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rgbClr val="FF6699"/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Χωρίς νέα αστέρια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92697"/>
            <a:ext cx="9144000" cy="2088231"/>
          </a:xfrm>
          <a:solidFill>
            <a:srgbClr val="FF3300"/>
          </a:solidFill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Σε μεγάλες γαλαξιακές συγκρούσεις αυξάνεται πολύ ο ρυθμός αστρογέννησης (μεγάλη κατανάλωση αερίου). Μεγάλη ποσότητα αερίου των 2 γαλαξιών διαφεύγει στην μεσογαλαξιακή ύλη.</a:t>
            </a:r>
          </a:p>
          <a:p>
            <a:r>
              <a:rPr lang="el-GR" dirty="0" smtClean="0"/>
              <a:t>Σύντομα ο γαλαξίας μένει από καύσιμα και &lt;κοκκινίζει&gt;, χωρίς να φιλοξενεί πια αστέρια μεγάλης μάζας.</a:t>
            </a:r>
            <a:endParaRPr lang="el-GR" dirty="0"/>
          </a:p>
        </p:txBody>
      </p:sp>
      <p:pic>
        <p:nvPicPr>
          <p:cNvPr id="25602" name="Picture 2" descr="Kate Rowlands - Homep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34" y="3140968"/>
            <a:ext cx="8808965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l-GR" sz="3600" dirty="0" smtClean="0"/>
              <a:t>Νάνοι γαλαξίες, οι τροφοδότες των γαλαξιών</a:t>
            </a:r>
            <a:endParaRPr lang="el-GR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92697"/>
            <a:ext cx="9144000" cy="172819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Οι μεγάλοι γαλαξίες αναπτύχθηκαν συσσωρεύοντας νάνους γαλαξίες.</a:t>
            </a:r>
          </a:p>
          <a:p>
            <a:r>
              <a:rPr lang="el-GR" dirty="0" smtClean="0"/>
              <a:t>Στους νάνους ένα μοναδικό επεισόδιο αστρογέννησης κυριαρχεί σε όλον τον γαλαξία, κάνοντας την εκτίμηση της </a:t>
            </a:r>
            <a:r>
              <a:rPr lang="en-US" dirty="0" smtClean="0"/>
              <a:t>SFR </a:t>
            </a:r>
            <a:r>
              <a:rPr lang="el-GR" dirty="0" smtClean="0"/>
              <a:t>πιο εύκολη.</a:t>
            </a:r>
          </a:p>
          <a:p>
            <a:r>
              <a:rPr lang="el-GR" dirty="0" smtClean="0"/>
              <a:t>Οι νάνοι γαλαξίες έχουν κατά κανόνα μικρή μεταλλικότητα</a:t>
            </a:r>
            <a:r>
              <a:rPr lang="en-US" dirty="0" smtClean="0"/>
              <a:t> .</a:t>
            </a:r>
            <a:endParaRPr lang="el-G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4136" y="2420889"/>
            <a:ext cx="5329864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AutoShape 4" descr="Satellite galaxies of the Milky Way - Wikipedi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3803915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Ορθογώνιο"/>
          <p:cNvSpPr/>
          <p:nvPr/>
        </p:nvSpPr>
        <p:spPr>
          <a:xfrm>
            <a:off x="539552" y="2420888"/>
            <a:ext cx="244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Οι νάνοι γαλαξίες της γειτονιάς μας</a:t>
            </a:r>
            <a:r>
              <a:rPr lang="el-GR" dirty="0" smtClean="0">
                <a:solidFill>
                  <a:srgbClr val="FF0000"/>
                </a:solidFill>
              </a:rPr>
              <a:t>. </a:t>
            </a:r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AGN, </a:t>
            </a:r>
            <a:r>
              <a:rPr lang="el-GR" dirty="0" smtClean="0"/>
              <a:t>ενεργός γαλαξιακός πυρήνας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223224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Μία υπερμεγέθης κεντρική μαύρη τρύπα μπορεί να κυριαρχήσει σε ένα σύντομο επεισόδιο της εξέλιξης ενός γαλαξία.</a:t>
            </a:r>
          </a:p>
          <a:p>
            <a:r>
              <a:rPr lang="el-GR" dirty="0" smtClean="0"/>
              <a:t>Ο </a:t>
            </a:r>
            <a:r>
              <a:rPr lang="en-US" dirty="0" smtClean="0"/>
              <a:t>AGN</a:t>
            </a:r>
            <a:r>
              <a:rPr lang="el-GR" dirty="0" smtClean="0"/>
              <a:t> καταπνίγει, αλλά και ενισχύει την αστρογέννηση</a:t>
            </a:r>
            <a:r>
              <a:rPr lang="en-US" dirty="0" smtClean="0"/>
              <a:t> </a:t>
            </a:r>
            <a:r>
              <a:rPr lang="el-GR" dirty="0" smtClean="0"/>
              <a:t>τοπικά. Συνολικά όμως ελαττώνεται η αστρογέννηση, και σημειώνεται σημαντική απώλεια αερίου από τον γαλαξία.</a:t>
            </a:r>
          </a:p>
          <a:p>
            <a:r>
              <a:rPr lang="el-GR" dirty="0" smtClean="0"/>
              <a:t>Η εκπομπή του </a:t>
            </a:r>
            <a:r>
              <a:rPr lang="en-US" dirty="0" smtClean="0"/>
              <a:t>AGN</a:t>
            </a:r>
            <a:r>
              <a:rPr lang="el-GR" dirty="0" smtClean="0"/>
              <a:t> μοιάζει με αυτή των νέων αστεριών, και δυσκολεύει την μέτρηση του ρυθμού αστρογέννησης. </a:t>
            </a:r>
          </a:p>
          <a:p>
            <a:endParaRPr lang="el-GR" dirty="0"/>
          </a:p>
        </p:txBody>
      </p:sp>
      <p:sp>
        <p:nvSpPr>
          <p:cNvPr id="26626" name="AutoShape 2" descr="Brightest | NASA Blueshif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7703" y="2996952"/>
            <a:ext cx="5466297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AutoShape 5" descr="Specific star formation rate against stellar mass for galaxies of 0 .... |  Download Scientific Diagra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996952"/>
            <a:ext cx="3492336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SED, </a:t>
            </a:r>
            <a:r>
              <a:rPr lang="el-GR" dirty="0" smtClean="0"/>
              <a:t>φασματική κατανομή ενέργειας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266429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Είναι η καμπύλη ενέργειας έναντι μήκους κύματος.</a:t>
            </a:r>
          </a:p>
          <a:p>
            <a:r>
              <a:rPr lang="el-GR" dirty="0" smtClean="0"/>
              <a:t>Κάθε εκπομπή διαφορετικού μήκους κύματος μας δείχνει και άλλα φαινόμενα και πηγές ακτινοβολίας (αστέρια, σκόνη, αέριο, </a:t>
            </a:r>
            <a:r>
              <a:rPr lang="en-US" dirty="0" smtClean="0"/>
              <a:t>AGN)</a:t>
            </a:r>
            <a:r>
              <a:rPr lang="el-GR" dirty="0" smtClean="0"/>
              <a:t>. </a:t>
            </a:r>
            <a:endParaRPr lang="en-US" dirty="0" smtClean="0"/>
          </a:p>
          <a:p>
            <a:r>
              <a:rPr lang="el-GR" dirty="0" smtClean="0"/>
              <a:t>Πρέπει να έχουμε ένα καλό μοντέλο της </a:t>
            </a:r>
            <a:r>
              <a:rPr lang="en-US" dirty="0" smtClean="0"/>
              <a:t>SED </a:t>
            </a:r>
            <a:r>
              <a:rPr lang="el-GR" dirty="0" smtClean="0"/>
              <a:t>για τον υπολογισμό της </a:t>
            </a:r>
            <a:r>
              <a:rPr lang="en-US" dirty="0" smtClean="0"/>
              <a:t>SFR.</a:t>
            </a:r>
            <a:endParaRPr lang="el-GR" dirty="0"/>
          </a:p>
        </p:txBody>
      </p:sp>
      <p:pic>
        <p:nvPicPr>
          <p:cNvPr id="32770" name="Picture 2" descr="Modelling the spectral energy distribution of galaxies - V. The dust and  PAH emission SEDs of disk galaxies | Astronomy &amp;amp; Astrophysics (A&amp;amp;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8329" y="3429000"/>
            <a:ext cx="4945671" cy="3429000"/>
          </a:xfrm>
          <a:prstGeom prst="rect">
            <a:avLst/>
          </a:prstGeom>
          <a:noFill/>
        </p:spPr>
      </p:pic>
      <p:sp>
        <p:nvSpPr>
          <p:cNvPr id="32772" name="AutoShape 4" descr="Spectral energy distribution (SED) for J100038. The photometric data... |  Download Scientific Diagra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85698"/>
            <a:ext cx="4230216" cy="347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Η αστρογέννηση στις υψηλές ενέργειες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64705"/>
            <a:ext cx="9144000" cy="216023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Η εκπομπή ακτινών Χ συνδέεται με αστέρια μεγάλης μάζας (διπλοί ακτινών Χ, καυτό αέριο).</a:t>
            </a:r>
            <a:r>
              <a:rPr lang="en-US" dirty="0" smtClean="0"/>
              <a:t> </a:t>
            </a:r>
            <a:r>
              <a:rPr lang="el-GR" dirty="0" smtClean="0"/>
              <a:t>Μπορεί να δείξει τον </a:t>
            </a:r>
            <a:r>
              <a:rPr lang="en-US" dirty="0" smtClean="0"/>
              <a:t>SFR</a:t>
            </a:r>
            <a:r>
              <a:rPr lang="el-GR" dirty="0" smtClean="0"/>
              <a:t> σε έναν γαλαξία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l-GR" dirty="0" smtClean="0"/>
              <a:t>Οι κοσμικές ακτίνες προέρχονται βασικά από νεφελώματα σουπερνόβα. Οι σουπερνόβα παράγουν &lt;μακρές&gt; εκρήξεις ακτινών γ, όμως είναι σπάνιες.</a:t>
            </a:r>
          </a:p>
          <a:p>
            <a:r>
              <a:rPr lang="el-GR" dirty="0" smtClean="0"/>
              <a:t>Τα βαρυτικά κύματα από συγχωνεύσεις μαύρων τρυπών και αστέρων νετρονίων μπορεί μελλοντικά να αξιοποιηθούν για την εκτίμηση της </a:t>
            </a:r>
            <a:r>
              <a:rPr lang="en-US" dirty="0" smtClean="0"/>
              <a:t>SFR</a:t>
            </a:r>
            <a:r>
              <a:rPr lang="el-GR" dirty="0" smtClean="0"/>
              <a:t>.  </a:t>
            </a:r>
            <a:endParaRPr lang="el-G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947301"/>
            <a:ext cx="5868144" cy="391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AutoShape 4" descr="Introduction to X-ray Astronomy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58000" y="-10603384"/>
            <a:ext cx="1260000" cy="15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43200"/>
            <a:ext cx="3347864" cy="39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FFFF00"/>
          </a:solidFill>
        </p:spPr>
        <p:txBody>
          <a:bodyPr/>
          <a:lstStyle/>
          <a:p>
            <a:r>
              <a:rPr lang="el-GR" dirty="0" smtClean="0"/>
              <a:t>Συμπεράσματα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64705"/>
            <a:ext cx="3275856" cy="6093295"/>
          </a:xfrm>
          <a:solidFill>
            <a:srgbClr val="FFFF99"/>
          </a:solidFill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Ο ρυθμός αστρογέννησης αποτελεί μια σημαντική παράμετρο στην κατανόηση της εξέλιξης των γαλαξιών.</a:t>
            </a:r>
          </a:p>
          <a:p>
            <a:r>
              <a:rPr lang="el-GR" dirty="0" smtClean="0"/>
              <a:t>Υπάρχουν πολλές δυσκολίες, αλλά έχουν αναπτυχθεί πολλές</a:t>
            </a:r>
            <a:r>
              <a:rPr lang="en-US" dirty="0" smtClean="0"/>
              <a:t> </a:t>
            </a:r>
            <a:r>
              <a:rPr lang="el-GR" dirty="0" smtClean="0"/>
              <a:t>καλές  τεχνικές για τον υπολογισμό του.</a:t>
            </a:r>
          </a:p>
          <a:p>
            <a:r>
              <a:rPr lang="el-GR" dirty="0" smtClean="0"/>
              <a:t>Ο Γαλαξίας μας σήμερα βρίσκεται σε φάση ηρεμίας.</a:t>
            </a:r>
          </a:p>
          <a:p>
            <a:endParaRPr lang="el-GR" dirty="0"/>
          </a:p>
        </p:txBody>
      </p:sp>
      <p:pic>
        <p:nvPicPr>
          <p:cNvPr id="28676" name="Picture 4" descr="Seeing Star Formation at Cosmic No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764704"/>
            <a:ext cx="2771800" cy="2771800"/>
          </a:xfrm>
          <a:prstGeom prst="rect">
            <a:avLst/>
          </a:prstGeom>
          <a:noFill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4028" y="3573016"/>
            <a:ext cx="583997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0073" y="1052736"/>
            <a:ext cx="300392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SFR, star formation rate</a:t>
            </a:r>
            <a:r>
              <a:rPr lang="el-GR" sz="3200" dirty="0" smtClean="0"/>
              <a:t>, ο ρυθμός αστρογέννησης.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64704"/>
            <a:ext cx="3203848" cy="609329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l-GR" dirty="0" smtClean="0"/>
              <a:t>Πρόκειται για την μάζα του αερίου που μετατρέπεται σε αστέρια, σε μια περιοχή</a:t>
            </a:r>
            <a:r>
              <a:rPr lang="en-US" dirty="0" smtClean="0"/>
              <a:t> </a:t>
            </a:r>
            <a:r>
              <a:rPr lang="el-GR" dirty="0" smtClean="0"/>
              <a:t>ενός γαλαξία, σε ένα χρονικό διάστημα. </a:t>
            </a:r>
            <a:endParaRPr lang="el-GR" dirty="0"/>
          </a:p>
          <a:p>
            <a:r>
              <a:rPr lang="el-GR" dirty="0" smtClean="0"/>
              <a:t>Συνήθως την μετράμε σε ηλιακές μάζες το έτος.</a:t>
            </a:r>
          </a:p>
          <a:p>
            <a:endParaRPr lang="el-GR" dirty="0"/>
          </a:p>
        </p:txBody>
      </p:sp>
      <p:pic>
        <p:nvPicPr>
          <p:cNvPr id="7170" name="Picture 2" descr="Comparison of the star formation rate of the three Milky Waylike... |  Download Scientific 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048298"/>
            <a:ext cx="2952328" cy="280970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75" y="764704"/>
            <a:ext cx="59531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019925" y="-8092280"/>
            <a:ext cx="2304000" cy="227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6156175" y="4221088"/>
            <a:ext cx="2987823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019925" y="-80010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rgbClr val="FFFF99"/>
          </a:solidFill>
        </p:spPr>
        <p:txBody>
          <a:bodyPr>
            <a:noAutofit/>
          </a:bodyPr>
          <a:lstStyle/>
          <a:p>
            <a:r>
              <a:rPr lang="el-GR" sz="3600" dirty="0" smtClean="0"/>
              <a:t>Τα αστέρια γεννιούνται και πεθαίνουν, οι γαλαξίες εξελίσσονται.</a:t>
            </a:r>
            <a:endParaRPr lang="el-GR" sz="3600" dirty="0"/>
          </a:p>
        </p:txBody>
      </p:sp>
      <p:pic>
        <p:nvPicPr>
          <p:cNvPr id="29698" name="Picture 2" descr="Astronomy Jok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99838"/>
            <a:ext cx="3672408" cy="2540910"/>
          </a:xfrm>
          <a:prstGeom prst="rect">
            <a:avLst/>
          </a:prstGeom>
          <a:noFill/>
        </p:spPr>
      </p:pic>
      <p:pic>
        <p:nvPicPr>
          <p:cNvPr id="29700" name="Picture 4" descr="astronomy cartoon - Google Search | Galilei, Ciência engraçada, Revolução  científ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08720"/>
            <a:ext cx="2357329" cy="2520280"/>
          </a:xfrm>
          <a:prstGeom prst="rect">
            <a:avLst/>
          </a:prstGeom>
          <a:noFill/>
        </p:spPr>
      </p:pic>
      <p:pic>
        <p:nvPicPr>
          <p:cNvPr id="29702" name="Picture 6" descr="astronomy jokes | Journey to the Sta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903151"/>
            <a:ext cx="4176464" cy="2954849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 rot="10800000" flipV="1">
            <a:off x="2267744" y="3356992"/>
            <a:ext cx="5904656" cy="461665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hlinkClick r:id="rId5"/>
              </a:rPr>
              <a:t>www.astrotheory.gr</a:t>
            </a:r>
            <a:r>
              <a:rPr lang="en-US" sz="2400" dirty="0" smtClean="0"/>
              <a:t> </a:t>
            </a:r>
            <a:r>
              <a:rPr lang="el-GR" sz="2400" dirty="0" smtClean="0"/>
              <a:t>τα μυστικά </a:t>
            </a:r>
            <a:r>
              <a:rPr lang="el-GR" sz="2400" dirty="0" smtClean="0"/>
              <a:t>τ</a:t>
            </a:r>
            <a:r>
              <a:rPr lang="el-GR" sz="2400" dirty="0" smtClean="0"/>
              <a:t>ων αστεριών</a:t>
            </a:r>
            <a:endParaRPr lang="el-GR" dirty="0"/>
          </a:p>
        </p:txBody>
      </p:sp>
      <p:sp>
        <p:nvSpPr>
          <p:cNvPr id="29704" name="AutoShape 8" descr="27 Astronomy Cartoons ideas | astronomy, dark matter,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9706" name="Picture 10" descr="Dust and Gas?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760138"/>
            <a:ext cx="2411760" cy="3097861"/>
          </a:xfrm>
          <a:prstGeom prst="rect">
            <a:avLst/>
          </a:prstGeom>
          <a:noFill/>
        </p:spPr>
      </p:pic>
      <p:pic>
        <p:nvPicPr>
          <p:cNvPr id="29708" name="Picture 12" descr="They All Look Alik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01008"/>
            <a:ext cx="2275148" cy="3356992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9" y="908720"/>
            <a:ext cx="2339752" cy="233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Η αστρογέννηση δεν υπολογίζεται εύκολα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64704"/>
            <a:ext cx="3707904" cy="6093296"/>
          </a:xfrm>
          <a:solidFill>
            <a:schemeClr val="bg2">
              <a:lumMod val="75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Είναι μία διαδικασία που μεταβάλλεται σε εκατομμύρια έτη.</a:t>
            </a:r>
          </a:p>
          <a:p>
            <a:r>
              <a:rPr lang="el-GR" dirty="0" smtClean="0"/>
              <a:t>Χιλιάδες αστέρια δημιουργούνται σε κάθε επεισόδιο αστρογέννησης .</a:t>
            </a:r>
          </a:p>
          <a:p>
            <a:r>
              <a:rPr lang="el-GR" dirty="0" smtClean="0"/>
              <a:t>Η ανάλυση μεμονωμένων αστεριών είναι δύσκολη. </a:t>
            </a:r>
          </a:p>
          <a:p>
            <a:r>
              <a:rPr lang="el-GR" dirty="0"/>
              <a:t>Έ</a:t>
            </a:r>
            <a:r>
              <a:rPr lang="el-GR" dirty="0" smtClean="0"/>
              <a:t>χουμε στην διάθεσή μας μερικά χρήσιμα εργαλεία για τον υπολογισμό της </a:t>
            </a:r>
            <a:r>
              <a:rPr lang="en-US" dirty="0" smtClean="0"/>
              <a:t>SFR.</a:t>
            </a:r>
          </a:p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458393"/>
            <a:ext cx="5436096" cy="439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Star Clus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764704"/>
            <a:ext cx="5076055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Το μοριακό αέριο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92697"/>
            <a:ext cx="9144000" cy="2016224"/>
          </a:xfrm>
          <a:solidFill>
            <a:srgbClr val="66FFCC"/>
          </a:solidFill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Η αστρογέννηση εξαρτάται αποκλειστικά από το μοριακό αέριο, το υλικό για την δημιουργία αστεριών.</a:t>
            </a:r>
          </a:p>
          <a:p>
            <a:r>
              <a:rPr lang="el-GR" dirty="0" smtClean="0"/>
              <a:t>Το μοριακό Υδρογόνο δεν ανιχνεύεται εύκολα. Χρησιμοποιούμε μια σταθερή αναλογία </a:t>
            </a:r>
            <a:r>
              <a:rPr lang="en-US" dirty="0" smtClean="0"/>
              <a:t>CO/ H2,</a:t>
            </a:r>
            <a:r>
              <a:rPr lang="el-GR" dirty="0" smtClean="0"/>
              <a:t> η οποία όμως δεν ισχύει για το πρώιμο σύμπαν. </a:t>
            </a:r>
            <a:endParaRPr lang="el-GR" dirty="0"/>
          </a:p>
        </p:txBody>
      </p:sp>
      <p:sp>
        <p:nvSpPr>
          <p:cNvPr id="1026" name="AutoShape 2" descr="Herschel Discovers a Newfound Reservoir of Stellar Fuel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706574"/>
            <a:ext cx="7380312" cy="415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IMF, initial mass function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836712"/>
            <a:ext cx="3419872" cy="602128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Η συνιστώσα αρχικής αστρικής μάζας δείχνει πόσα αστέρια για κάθε δυνατή αστρική μάζα δημιουργούνται σε ένα επεισόδιο αστρογέννησης.</a:t>
            </a:r>
          </a:p>
          <a:p>
            <a:r>
              <a:rPr lang="el-GR" dirty="0" smtClean="0"/>
              <a:t>Φαίνεται να επηρεάζεται απ</a:t>
            </a:r>
            <a:r>
              <a:rPr lang="el-GR" dirty="0"/>
              <a:t>ό</a:t>
            </a:r>
            <a:r>
              <a:rPr lang="el-GR" dirty="0" smtClean="0"/>
              <a:t> τις τοπικές συνθήκες.</a:t>
            </a:r>
            <a:endParaRPr lang="el-GR" dirty="0"/>
          </a:p>
        </p:txBody>
      </p:sp>
      <p:pic>
        <p:nvPicPr>
          <p:cNvPr id="5122" name="Picture 2" descr="Note on the use of stellar IMFs in cosm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7487" y="1052737"/>
            <a:ext cx="5706513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l-GR" dirty="0" smtClean="0"/>
              <a:t>Τι μας δείχνουν οι παρατηρήσεις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64705"/>
            <a:ext cx="9144000" cy="216023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l-GR" dirty="0" smtClean="0"/>
              <a:t>.Στα μεγάλα νεαρά αστρικά σμήνη υπάρχουν αναλογικά περισσότερα αστέρια μεγάλης μάζας από ότι στα μικρά.</a:t>
            </a:r>
          </a:p>
          <a:p>
            <a:pPr>
              <a:buNone/>
            </a:pPr>
            <a:r>
              <a:rPr lang="el-GR" dirty="0" smtClean="0"/>
              <a:t>.Αν η </a:t>
            </a:r>
            <a:r>
              <a:rPr lang="en-US" dirty="0" smtClean="0"/>
              <a:t>IMF</a:t>
            </a:r>
            <a:r>
              <a:rPr lang="el-GR" dirty="0" smtClean="0"/>
              <a:t> ήταν καθολική, σε ίδιας μάζας σμήνη θα βρίσκαμε την ίδια καμπύλη της. </a:t>
            </a:r>
            <a:endParaRPr lang="el-GR" dirty="0"/>
          </a:p>
          <a:p>
            <a:pPr>
              <a:buNone/>
            </a:pPr>
            <a:r>
              <a:rPr lang="el-GR" dirty="0" smtClean="0"/>
              <a:t>.Τοπικές συνθήκες όπως η πυκνότητα του αερίου, η μεταλλικότητα και η γαλαξιακή εξέλιξη επηρεάζουν την </a:t>
            </a:r>
            <a:r>
              <a:rPr lang="en-US" dirty="0" smtClean="0"/>
              <a:t>IMF.</a:t>
            </a:r>
            <a:r>
              <a:rPr lang="el-GR" dirty="0" smtClean="0"/>
              <a:t> </a:t>
            </a:r>
            <a:endParaRPr lang="en-US" dirty="0" smtClean="0"/>
          </a:p>
          <a:p>
            <a:pPr>
              <a:buNone/>
            </a:pPr>
            <a:r>
              <a:rPr lang="el-GR" dirty="0" smtClean="0"/>
              <a:t>.Η συμπαντική </a:t>
            </a:r>
            <a:r>
              <a:rPr lang="en-US" dirty="0" smtClean="0"/>
              <a:t>IMF</a:t>
            </a:r>
            <a:r>
              <a:rPr lang="el-GR" dirty="0" smtClean="0"/>
              <a:t> εξελίσσεται με τον χρόνο, επικρατούν τα αστέρια μικρής μάζας.</a:t>
            </a:r>
          </a:p>
          <a:p>
            <a:pPr>
              <a:buNone/>
            </a:pP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4098" name="Picture 2" descr="The IMF from Low to High Redshift - Laura Greggio &amp;amp; Alvio Renzi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088745"/>
            <a:ext cx="3995936" cy="3769255"/>
          </a:xfrm>
          <a:prstGeom prst="rect">
            <a:avLst/>
          </a:prstGeom>
          <a:noFill/>
        </p:spPr>
      </p:pic>
      <p:pic>
        <p:nvPicPr>
          <p:cNvPr id="14338" name="Picture 2" descr="The Dawes Review 8: Measuring the Stellar Initial Mass Function |  Publications of the Astronomical Society of Australia | Cambridge C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4811230" cy="3933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dirty="0" smtClean="0"/>
              <a:t>Αστέρια μεγάλης και μικρής μάζας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223224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Τα αστέρια μεγάλης μάζας μας δείχνουν την πρόσφατη αστρογέννηση.</a:t>
            </a:r>
          </a:p>
          <a:p>
            <a:r>
              <a:rPr lang="el-GR" dirty="0" smtClean="0"/>
              <a:t>Τα  πολύ αμυδρότερα αστέρια μικρής μάζας μας δείχνουν την συνολική αστρική μάζα.</a:t>
            </a:r>
          </a:p>
          <a:p>
            <a:r>
              <a:rPr lang="el-GR" dirty="0" smtClean="0"/>
              <a:t>Ένα αστέρι με 100 ηλιακές μάζες λάμπει όσο 1 εκατομμύριο ήλιοι!</a:t>
            </a:r>
            <a:endParaRPr lang="el-GR" dirty="0"/>
          </a:p>
        </p:txBody>
      </p:sp>
      <p:pic>
        <p:nvPicPr>
          <p:cNvPr id="19458" name="Picture 2" descr="Ask Ethan: Why do stars come in different sizes? | by Ethan Siegel | Starts  With A Bang! | Med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91440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bg2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Η σκόνη καλύπτει τα αστέρια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1944216"/>
          </a:xfrm>
          <a:solidFill>
            <a:schemeClr val="bg1">
              <a:lumMod val="85000"/>
            </a:schemeClr>
          </a:solidFill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dirty="0" smtClean="0"/>
              <a:t>.Η σκόνη γύρω από τα αστέρια μεγάλης μάζας απορροφάει το υπεριώδες και ορατό φως τους. Η σκόνη θερμαίνεται και εκπέμπει στο υπέρυθρο.</a:t>
            </a:r>
          </a:p>
          <a:p>
            <a:r>
              <a:rPr lang="el-GR" dirty="0" smtClean="0"/>
              <a:t>Από την ακτινοβολία της μαθαίνουμε την σύστασή της (μεταλλικότητα). Η κατανομή της σκόνης σε έναν γαλαξία παρουσιάζει ανομοιογένειες. </a:t>
            </a:r>
          </a:p>
          <a:p>
            <a:r>
              <a:rPr lang="el-GR" dirty="0" smtClean="0"/>
              <a:t>Η διαφορά της ερυθροποίησης 2 όμοιων αστεριών  μας δίνει την εξάλειψη του φωτός από την σκόνη. </a:t>
            </a:r>
            <a:endParaRPr lang="el-GR" dirty="0"/>
          </a:p>
        </p:txBody>
      </p:sp>
      <p:pic>
        <p:nvPicPr>
          <p:cNvPr id="18434" name="Picture 2" descr="Cosmic Dust | Astrono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9144000" cy="42930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dirty="0" smtClean="0"/>
              <a:t>Τα διπλά αστέρια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64705"/>
            <a:ext cx="9144000" cy="252028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Τα μισά αστέρια βρίσκονται σε διπλά/ πολλαπλά συστήματα, ιδίως τα μεγάλης μάζας.</a:t>
            </a:r>
            <a:r>
              <a:rPr lang="en-US" dirty="0" smtClean="0"/>
              <a:t> </a:t>
            </a:r>
            <a:r>
              <a:rPr lang="el-GR" dirty="0" smtClean="0"/>
              <a:t>Αυτό επηρεάζει την εκτίμηση της </a:t>
            </a:r>
            <a:r>
              <a:rPr lang="en-US" dirty="0" smtClean="0"/>
              <a:t>IMF.</a:t>
            </a:r>
            <a:endParaRPr lang="el-GR" dirty="0" smtClean="0"/>
          </a:p>
          <a:p>
            <a:r>
              <a:rPr lang="el-GR" dirty="0" smtClean="0"/>
              <a:t>Επηρεάζεται η εξέλιξή τους στο διάγραμμα </a:t>
            </a:r>
            <a:r>
              <a:rPr lang="en-US" dirty="0" smtClean="0"/>
              <a:t>H/ R</a:t>
            </a:r>
            <a:r>
              <a:rPr lang="el-GR" dirty="0" smtClean="0"/>
              <a:t>.</a:t>
            </a:r>
            <a:endParaRPr lang="en-US" dirty="0" smtClean="0"/>
          </a:p>
          <a:p>
            <a:r>
              <a:rPr lang="el-GR" dirty="0" smtClean="0"/>
              <a:t>Στα νεαρά αστρικά σμήνη δεν έχουν διαλυθεί τα περισσότερα διπλά συστήματα.</a:t>
            </a:r>
            <a:r>
              <a:rPr lang="en-US" dirty="0" smtClean="0"/>
              <a:t> </a:t>
            </a:r>
            <a:endParaRPr lang="el-GR" dirty="0"/>
          </a:p>
        </p:txBody>
      </p:sp>
      <p:pic>
        <p:nvPicPr>
          <p:cNvPr id="23554" name="Picture 2" descr="Binary St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645024"/>
            <a:ext cx="4716017" cy="3212976"/>
          </a:xfrm>
          <a:prstGeom prst="rect">
            <a:avLst/>
          </a:prstGeom>
          <a:noFill/>
        </p:spPr>
      </p:pic>
      <p:pic>
        <p:nvPicPr>
          <p:cNvPr id="23556" name="Picture 4" descr="Bad Astronomy | ALMA sees the twisted birth of a binary star system | SYFY  WI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5825" y="3645024"/>
            <a:ext cx="4408175" cy="3212976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5076056" y="3284984"/>
            <a:ext cx="4067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Νεαρό διπλό αστέρι από το </a:t>
            </a:r>
            <a:r>
              <a:rPr lang="en-US" dirty="0" smtClean="0">
                <a:solidFill>
                  <a:srgbClr val="FF0000"/>
                </a:solidFill>
              </a:rPr>
              <a:t>ALMA</a:t>
            </a:r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934</Words>
  <Application>Microsoft Office PowerPoint</Application>
  <PresentationFormat>Προβολή στην οθόνη (4:3)</PresentationFormat>
  <Paragraphs>77</Paragraphs>
  <Slides>20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1" baseType="lpstr">
      <vt:lpstr>Θέμα του Office</vt:lpstr>
      <vt:lpstr>Ο ρυθμός αστρογέννησης</vt:lpstr>
      <vt:lpstr>SFR, star formation rate, ο ρυθμός αστρογέννησης.</vt:lpstr>
      <vt:lpstr>Η αστρογέννηση δεν υπολογίζεται εύκολα</vt:lpstr>
      <vt:lpstr>Το μοριακό αέριο</vt:lpstr>
      <vt:lpstr>IMF, initial mass function</vt:lpstr>
      <vt:lpstr>Τι μας δείχνουν οι παρατηρήσεις</vt:lpstr>
      <vt:lpstr>Αστέρια μεγάλης και μικρής μάζας</vt:lpstr>
      <vt:lpstr>Η σκόνη καλύπτει τα αστέρια</vt:lpstr>
      <vt:lpstr>Τα διπλά αστέρια</vt:lpstr>
      <vt:lpstr>Οι πυκνές σε αστέρια περιοχές</vt:lpstr>
      <vt:lpstr>Η κύρια ακολουθία των γαλαξιών</vt:lpstr>
      <vt:lpstr>Οι γαλαξίες αστρογέννησης (starburst)</vt:lpstr>
      <vt:lpstr>Η ήρεμη γαλαξιακή μας γειτονιά</vt:lpstr>
      <vt:lpstr>Χωρίς νέα αστέρια</vt:lpstr>
      <vt:lpstr>Νάνοι γαλαξίες, οι τροφοδότες των γαλαξιών</vt:lpstr>
      <vt:lpstr>AGN, ενεργός γαλαξιακός πυρήνας</vt:lpstr>
      <vt:lpstr>SED, φασματική κατανομή ενέργειας</vt:lpstr>
      <vt:lpstr>Η αστρογέννηση στις υψηλές ενέργειες</vt:lpstr>
      <vt:lpstr>Συμπεράσματα </vt:lpstr>
      <vt:lpstr>Τα αστέρια γεννιούνται και πεθαίνουν, οι γαλαξίες εξελίσσονται.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 ρυθμός αστρογέννησης</dc:title>
  <dc:creator>Leon</dc:creator>
  <cp:lastModifiedBy>Leon</cp:lastModifiedBy>
  <cp:revision>44</cp:revision>
  <dcterms:created xsi:type="dcterms:W3CDTF">2021-12-21T17:19:59Z</dcterms:created>
  <dcterms:modified xsi:type="dcterms:W3CDTF">2026-02-25T08:23:30Z</dcterms:modified>
</cp:coreProperties>
</file>