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99" r:id="rId4"/>
    <p:sldId id="257" r:id="rId5"/>
    <p:sldId id="260" r:id="rId6"/>
    <p:sldId id="263" r:id="rId7"/>
    <p:sldId id="293" r:id="rId8"/>
    <p:sldId id="294" r:id="rId9"/>
    <p:sldId id="262" r:id="rId10"/>
    <p:sldId id="265" r:id="rId11"/>
    <p:sldId id="296" r:id="rId12"/>
    <p:sldId id="297" r:id="rId13"/>
    <p:sldId id="266" r:id="rId14"/>
    <p:sldId id="273" r:id="rId15"/>
    <p:sldId id="274" r:id="rId16"/>
    <p:sldId id="275" r:id="rId17"/>
    <p:sldId id="277" r:id="rId18"/>
    <p:sldId id="298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0F1D-EE5A-41C2-BBB6-8550EF288FB2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08B7-120E-4C91-9FDA-F6623FD28FA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55006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0F1D-EE5A-41C2-BBB6-8550EF288FB2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08B7-120E-4C91-9FDA-F6623FD28FA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053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0F1D-EE5A-41C2-BBB6-8550EF288FB2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08B7-120E-4C91-9FDA-F6623FD28FA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8240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0F1D-EE5A-41C2-BBB6-8550EF288FB2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08B7-120E-4C91-9FDA-F6623FD28FA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42746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0F1D-EE5A-41C2-BBB6-8550EF288FB2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08B7-120E-4C91-9FDA-F6623FD28FA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90989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0F1D-EE5A-41C2-BBB6-8550EF288FB2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08B7-120E-4C91-9FDA-F6623FD28FA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2241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0F1D-EE5A-41C2-BBB6-8550EF288FB2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08B7-120E-4C91-9FDA-F6623FD28FA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0335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0F1D-EE5A-41C2-BBB6-8550EF288FB2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08B7-120E-4C91-9FDA-F6623FD28FA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1504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0F1D-EE5A-41C2-BBB6-8550EF288FB2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08B7-120E-4C91-9FDA-F6623FD28FA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1755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0F1D-EE5A-41C2-BBB6-8550EF288FB2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08B7-120E-4C91-9FDA-F6623FD28FA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03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0F1D-EE5A-41C2-BBB6-8550EF288FB2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C08B7-120E-4C91-9FDA-F6623FD28FA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5736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0F1D-EE5A-41C2-BBB6-8550EF288FB2}" type="datetimeFigureOut">
              <a:rPr lang="el-GR" smtClean="0"/>
              <a:pPr/>
              <a:t>25/2/2026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C08B7-120E-4C91-9FDA-F6623FD28FA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7759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trotheory.gr/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60157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4000" dirty="0" smtClean="0"/>
              <a:t>Οι παλμικοί μεταβλητοί στο </a:t>
            </a:r>
            <a:r>
              <a:rPr lang="el-GR" sz="4000" dirty="0" smtClean="0"/>
              <a:t>διάγραμμα </a:t>
            </a:r>
            <a:r>
              <a:rPr lang="en-US" sz="4000" dirty="0" smtClean="0"/>
              <a:t>H/R</a:t>
            </a:r>
            <a:endParaRPr lang="el-G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9579"/>
            <a:ext cx="12192000" cy="6278421"/>
          </a:xfrm>
        </p:spPr>
        <p:txBody>
          <a:bodyPr/>
          <a:lstStyle/>
          <a:p>
            <a:r>
              <a:rPr lang="el-GR" sz="2800" dirty="0" smtClean="0"/>
              <a:t>Τι κρύβει η μεταβολή της λαμπρότητας των Κηφείδων, των </a:t>
            </a:r>
            <a:r>
              <a:rPr lang="en-GB" sz="2800" dirty="0" smtClean="0"/>
              <a:t>RR</a:t>
            </a:r>
            <a:r>
              <a:rPr lang="el-GR" sz="2800" dirty="0" smtClean="0"/>
              <a:t> Λύρας και των </a:t>
            </a:r>
            <a:r>
              <a:rPr lang="el-GR" sz="2800" dirty="0" smtClean="0"/>
              <a:t>αστεριών τύπου Μίρα</a:t>
            </a:r>
            <a:r>
              <a:rPr lang="el-GR" sz="2800" dirty="0" smtClean="0"/>
              <a:t>.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  <p:pic>
        <p:nvPicPr>
          <p:cNvPr id="1026" name="Picture 2" descr="http://chandra.harvard.edu/graphics/edu/formal/variable_stars/chi_cy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64105"/>
            <a:ext cx="5293895" cy="5293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Light Curve of Cepheid Variable Star V1 - NASA Sc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9832" y="1532234"/>
            <a:ext cx="6922168" cy="5325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664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136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                        </a:t>
            </a:r>
            <a:r>
              <a:rPr lang="el-GR" dirty="0" smtClean="0"/>
              <a:t>Το μυστικό της επιτυχίας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8456"/>
            <a:ext cx="4439653" cy="6139544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Για να παρουσιάσει ένα αστέρι παλμούς μεγάλης κλίμακας, </a:t>
            </a:r>
            <a:r>
              <a:rPr lang="el-GR" dirty="0" smtClean="0"/>
              <a:t>πρέπει</a:t>
            </a:r>
            <a:r>
              <a:rPr lang="en-GB" dirty="0" smtClean="0"/>
              <a:t> </a:t>
            </a:r>
            <a:r>
              <a:rPr lang="el-GR" dirty="0" smtClean="0"/>
              <a:t>το ασταθές στρώμα να βρίσκεται σε τέτοιο βάθος </a:t>
            </a:r>
            <a:r>
              <a:rPr lang="el-GR" dirty="0"/>
              <a:t>που να παράγει ταλάντωση. </a:t>
            </a:r>
            <a:endParaRPr lang="en-GB" dirty="0" smtClean="0"/>
          </a:p>
          <a:p>
            <a:r>
              <a:rPr lang="el-GR" dirty="0" smtClean="0"/>
              <a:t>Στους </a:t>
            </a:r>
            <a:r>
              <a:rPr lang="el-GR" dirty="0"/>
              <a:t>Κηφείδες, αυτό το στρώμα είναι στην σωστή τοποθεσία μέσα στο αστέρι, ώστε να παράγει &lt;ωθήσεις&gt; με κανονικότητα που δίνουν μεγάλης κλίμακας ταλαντώσεις στο άστρο. </a:t>
            </a:r>
            <a:endParaRPr lang="el-GR" dirty="0" smtClean="0"/>
          </a:p>
          <a:p>
            <a:r>
              <a:rPr lang="el-GR" dirty="0" smtClean="0"/>
              <a:t>Αν το ασταθές </a:t>
            </a:r>
            <a:r>
              <a:rPr lang="el-GR" dirty="0"/>
              <a:t>στρώμα είναι πιο κοντά στον πυρήνα ή </a:t>
            </a:r>
            <a:r>
              <a:rPr lang="el-GR" dirty="0" smtClean="0"/>
              <a:t>πιο κοντά στην </a:t>
            </a:r>
            <a:r>
              <a:rPr lang="el-GR" dirty="0"/>
              <a:t>επιφάνεια, </a:t>
            </a:r>
            <a:r>
              <a:rPr lang="el-GR" dirty="0" smtClean="0"/>
              <a:t>η κίνησή του δεν </a:t>
            </a:r>
            <a:r>
              <a:rPr lang="el-GR" dirty="0"/>
              <a:t>έχει </a:t>
            </a:r>
            <a:r>
              <a:rPr lang="el-GR" dirty="0" smtClean="0"/>
              <a:t>επίδραση στην επιφάνεια </a:t>
            </a:r>
            <a:r>
              <a:rPr lang="el-GR" dirty="0"/>
              <a:t>και δεν εμφανίζονται </a:t>
            </a:r>
            <a:r>
              <a:rPr lang="el-GR" dirty="0" smtClean="0"/>
              <a:t>παλμοί στο αστέρι.</a:t>
            </a:r>
            <a:endParaRPr lang="el-GR" dirty="0"/>
          </a:p>
          <a:p>
            <a:endParaRPr lang="el-GR" dirty="0"/>
          </a:p>
        </p:txBody>
      </p:sp>
      <p:pic>
        <p:nvPicPr>
          <p:cNvPr id="16386" name="Picture 2" descr="Image result for cepheid variable stars mechan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716" y="830005"/>
            <a:ext cx="7499684" cy="5624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100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7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                 Οι Κηφείδες στο κέντρο του Γαλαξία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666206"/>
            <a:ext cx="5329988" cy="6191793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Ανακαλύψαμε 35 Κηφείδες στην κεντρική περιοχή του Γαλαξία μας με την επισκόπηση </a:t>
            </a:r>
            <a:r>
              <a:rPr lang="en-US" dirty="0" smtClean="0"/>
              <a:t>VISTA</a:t>
            </a:r>
            <a:r>
              <a:rPr lang="el-GR" dirty="0"/>
              <a:t> </a:t>
            </a:r>
            <a:r>
              <a:rPr lang="en-US" dirty="0" smtClean="0"/>
              <a:t>variables in the Via Lactea</a:t>
            </a:r>
            <a:r>
              <a:rPr lang="el-GR" dirty="0" smtClean="0"/>
              <a:t> (</a:t>
            </a:r>
            <a:r>
              <a:rPr lang="en-US" dirty="0" smtClean="0"/>
              <a:t>VVV).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smtClean="0"/>
              <a:t>μέση ηλικία τους είναι στα 100 εκ. έτη. Βρίσκονται σε έναν εσωτερικό δακτύλιο στο γαλαξιακό επίπεδο (κάτι αντίστοιχο υπάρχει και στον γαλαξία της Ανδρομέδας, ο δακτύλιος των 10 </a:t>
            </a:r>
            <a:r>
              <a:rPr lang="en-US" dirty="0" smtClean="0"/>
              <a:t>kpc</a:t>
            </a:r>
            <a:r>
              <a:rPr lang="el-GR" dirty="0" smtClean="0"/>
              <a:t>). </a:t>
            </a:r>
          </a:p>
          <a:p>
            <a:r>
              <a:rPr lang="el-GR" dirty="0" smtClean="0"/>
              <a:t>Αυτό πρακτικά σημαίνει ότι σημειώνεται αστρογέννηση στην περιοχή, </a:t>
            </a:r>
            <a:r>
              <a:rPr lang="el-GR" dirty="0" smtClean="0"/>
              <a:t>που </a:t>
            </a:r>
            <a:r>
              <a:rPr lang="el-GR" dirty="0" smtClean="0"/>
              <a:t>έχει να κάνει με την τροφοδότηση ενέργειας από την κεντρική μαύρη τρύπα.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smtClean="0"/>
              <a:t>κεντρική περιοχή του Γαλαξία φιλοξενεί κυρίως αστέρια παλαιότερης γενιάς.</a:t>
            </a:r>
          </a:p>
          <a:p>
            <a:r>
              <a:rPr lang="el-GR" dirty="0" smtClean="0"/>
              <a:t>Εκτιμούμε ότι υπάρχουν ακόμα περισσότεροι Κηφείδες στην περιοχή.   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4" name="Picture 2" descr="http://i.space.com/images/i/000/011/717/i02/galactic-center-cepheids.jpg?13143080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01" y="567820"/>
            <a:ext cx="6811399" cy="6290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948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5641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                               </a:t>
            </a:r>
            <a:r>
              <a:rPr lang="el-GR" dirty="0" smtClean="0"/>
              <a:t>    Το </a:t>
            </a:r>
            <a:r>
              <a:rPr lang="en-GB" dirty="0" smtClean="0"/>
              <a:t>helium flash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7331"/>
            <a:ext cx="12192000" cy="2310407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Τα αστέρια που υπομένουν το </a:t>
            </a:r>
            <a:r>
              <a:rPr lang="en-US" dirty="0" smtClean="0"/>
              <a:t>helium flash</a:t>
            </a:r>
            <a:r>
              <a:rPr lang="el-GR" dirty="0" smtClean="0"/>
              <a:t> (εκρηκτική καύση του στοιχείου </a:t>
            </a:r>
            <a:r>
              <a:rPr lang="el-GR" dirty="0" smtClean="0"/>
              <a:t>Ήλιο </a:t>
            </a:r>
            <a:r>
              <a:rPr lang="el-GR" dirty="0" smtClean="0"/>
              <a:t>στον πυρήνα λόγω εκφυλισμένης ύλης) έχουν μάζα ως 2,25 ηλιακές, ενώ οι Κηφείδες πάνω από </a:t>
            </a:r>
            <a:r>
              <a:rPr lang="el-GR" dirty="0" smtClean="0"/>
              <a:t>2,5 -3 </a:t>
            </a:r>
            <a:r>
              <a:rPr lang="el-GR" dirty="0" smtClean="0"/>
              <a:t>ηλιακές μάζες. </a:t>
            </a:r>
            <a:endParaRPr lang="el-GR" dirty="0" smtClean="0"/>
          </a:p>
          <a:p>
            <a:r>
              <a:rPr lang="el-GR" dirty="0" smtClean="0"/>
              <a:t>Αυτό </a:t>
            </a:r>
            <a:r>
              <a:rPr lang="el-GR" dirty="0" smtClean="0"/>
              <a:t>σημαίνει ότι οι Κηφείδες δεν περνάνε αυτήν την φάση. </a:t>
            </a:r>
            <a:endParaRPr lang="el-GR" dirty="0" smtClean="0"/>
          </a:p>
          <a:p>
            <a:r>
              <a:rPr lang="el-GR" dirty="0" smtClean="0"/>
              <a:t>Μήπως </a:t>
            </a:r>
            <a:r>
              <a:rPr lang="el-GR" dirty="0" smtClean="0"/>
              <a:t>το </a:t>
            </a:r>
            <a:r>
              <a:rPr lang="en-US" dirty="0" smtClean="0"/>
              <a:t>helium flash</a:t>
            </a:r>
            <a:r>
              <a:rPr lang="el-GR" dirty="0" smtClean="0"/>
              <a:t> είναι αποτρεπτικό της δημιουργίας των ισχυρών παλμών?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n-US" dirty="0" smtClean="0"/>
              <a:t>RR Lyrae</a:t>
            </a:r>
            <a:r>
              <a:rPr lang="el-GR" dirty="0" smtClean="0"/>
              <a:t> και οι δ- </a:t>
            </a:r>
            <a:r>
              <a:rPr lang="en-US" dirty="0" smtClean="0"/>
              <a:t>Scuti </a:t>
            </a:r>
            <a:r>
              <a:rPr lang="el-GR" dirty="0" smtClean="0"/>
              <a:t>είναι αστέρες μικρότερης μάζας</a:t>
            </a:r>
            <a:r>
              <a:rPr lang="en-US" dirty="0" smtClean="0"/>
              <a:t> </a:t>
            </a:r>
            <a:r>
              <a:rPr lang="el-GR" dirty="0" smtClean="0"/>
              <a:t>(μέχρι </a:t>
            </a:r>
            <a:r>
              <a:rPr lang="en-US" dirty="0" smtClean="0"/>
              <a:t>2,5</a:t>
            </a:r>
            <a:r>
              <a:rPr lang="el-GR" dirty="0" smtClean="0"/>
              <a:t> ηλιακές) και έχουν πιο μικρές περιόδους</a:t>
            </a:r>
            <a:r>
              <a:rPr lang="en-US" dirty="0" smtClean="0"/>
              <a:t>,</a:t>
            </a:r>
            <a:r>
              <a:rPr lang="el-GR" dirty="0" smtClean="0"/>
              <a:t> με μικρή μεταβλητότητα.</a:t>
            </a:r>
            <a:endParaRPr lang="el-GR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5020" y="3003191"/>
            <a:ext cx="5081337" cy="3854809"/>
          </a:xfrm>
          <a:prstGeom prst="rect">
            <a:avLst/>
          </a:prstGeom>
          <a:noFill/>
        </p:spPr>
      </p:pic>
      <p:pic>
        <p:nvPicPr>
          <p:cNvPr id="10242" name="Picture 2" descr="Lecture 16: Low-Mass Stellar Evol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95624"/>
            <a:ext cx="5629275" cy="3762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346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564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                             Οι συγγενείς τους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6207"/>
            <a:ext cx="5498432" cy="3641098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Οι </a:t>
            </a:r>
            <a:r>
              <a:rPr lang="el-GR" dirty="0"/>
              <a:t>Κηφείδες βρίσκονται σε συγκεκριμένη θέση στο </a:t>
            </a:r>
            <a:r>
              <a:rPr lang="el-GR" dirty="0" smtClean="0"/>
              <a:t>διάγραμμα (συνδυασμός θερμοκρασίας- λαμπρότητας). </a:t>
            </a:r>
            <a:endParaRPr lang="en-US" dirty="0" smtClean="0"/>
          </a:p>
          <a:p>
            <a:r>
              <a:rPr lang="el-GR" dirty="0" smtClean="0"/>
              <a:t>Ανάλογοι </a:t>
            </a:r>
            <a:r>
              <a:rPr lang="el-GR" dirty="0"/>
              <a:t>μεταβλητοί είναι οι </a:t>
            </a:r>
            <a:r>
              <a:rPr lang="en-US" dirty="0"/>
              <a:t>RR Lyrae </a:t>
            </a:r>
            <a:r>
              <a:rPr lang="el-GR" dirty="0"/>
              <a:t>(μικρότερης λαμπρότητας</a:t>
            </a:r>
            <a:r>
              <a:rPr lang="el-GR" dirty="0" smtClean="0"/>
              <a:t>).     </a:t>
            </a:r>
            <a:endParaRPr lang="el-GR" dirty="0"/>
          </a:p>
          <a:p>
            <a:r>
              <a:rPr lang="el-GR" dirty="0" smtClean="0"/>
              <a:t>Τους παρατηρούμε συνήθως σε σφαιρωτά σμήνη. Πρόκειται για αστέρια  μικρής μάζας (80% της ηλιακής μάζας) που μόλις σήμερα, μετά από 12 δις έτη, εξελίσσονται στον οριζόντιο κλάδο.</a:t>
            </a:r>
          </a:p>
          <a:p>
            <a:r>
              <a:rPr lang="el-GR" dirty="0" smtClean="0"/>
              <a:t>Η σχέση περιόδου/ λαμπρότητας τους καθιστά επίσης καλά κεριά λαμπρότητας, αλλά η μικρή </a:t>
            </a:r>
            <a:r>
              <a:rPr lang="el-GR" dirty="0" smtClean="0"/>
              <a:t>απόλυτη λαμπρότητα </a:t>
            </a:r>
            <a:r>
              <a:rPr lang="el-GR" dirty="0" smtClean="0"/>
              <a:t>περιορίζει την χρήση τους στην τοπική ομάδα γαλαξιών. </a:t>
            </a:r>
            <a:endParaRPr lang="el-GR" dirty="0"/>
          </a:p>
        </p:txBody>
      </p:sp>
      <p:pic>
        <p:nvPicPr>
          <p:cNvPr id="15362" name="Picture 2" descr="Image result for cepheid variable stars mechan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095" y="747428"/>
            <a:ext cx="6440905" cy="5367421"/>
          </a:xfrm>
          <a:prstGeom prst="rect">
            <a:avLst/>
          </a:prstGeom>
          <a:noFill/>
        </p:spPr>
      </p:pic>
      <p:pic>
        <p:nvPicPr>
          <p:cNvPr id="9218" name="Picture 2" descr="l8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38100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55279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089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                      Οι μεταβλητοί τύπου Μίρα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13611"/>
            <a:ext cx="9507255" cy="2574758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Οι μεταβλητοί τύπου Μίρα βρίσκονται στον ασυμπτωτικό κλάδο, δηλαδή είναι ερυθροί γίγαντες που καίνε </a:t>
            </a:r>
            <a:r>
              <a:rPr lang="el-GR" dirty="0" smtClean="0"/>
              <a:t>Υ</a:t>
            </a:r>
            <a:r>
              <a:rPr lang="el-GR" dirty="0" smtClean="0"/>
              <a:t>δρογόνο </a:t>
            </a:r>
            <a:r>
              <a:rPr lang="el-GR" dirty="0" smtClean="0"/>
              <a:t>στον εξωτερικό φλοιό και </a:t>
            </a:r>
            <a:r>
              <a:rPr lang="el-GR" dirty="0" smtClean="0"/>
              <a:t>Ή</a:t>
            </a:r>
            <a:r>
              <a:rPr lang="el-GR" dirty="0" smtClean="0"/>
              <a:t>λιο </a:t>
            </a:r>
            <a:r>
              <a:rPr lang="el-GR" dirty="0" smtClean="0"/>
              <a:t>στον εσωτερικό </a:t>
            </a:r>
            <a:r>
              <a:rPr lang="el-GR" dirty="0" smtClean="0"/>
              <a:t>φλοιό με σημαντική απώλεια μάζας. </a:t>
            </a:r>
            <a:endParaRPr lang="el-GR" dirty="0" smtClean="0"/>
          </a:p>
          <a:p>
            <a:r>
              <a:rPr lang="el-GR" dirty="0" smtClean="0"/>
              <a:t>Οι πυρήνες τους περιέχουν Άνθρακα και Οξυγόνο, χωρίς να επαρκεί η θερμοκρασία για την σύντηξή τους. </a:t>
            </a:r>
            <a:endParaRPr lang="el-GR" dirty="0" smtClean="0"/>
          </a:p>
          <a:p>
            <a:r>
              <a:rPr lang="el-GR" dirty="0" smtClean="0"/>
              <a:t>Το επόμενο βήμα στην εξέλιξή τους είναι η δημιουργία πρωτοπλανητικού και ύστερα πλανητικού </a:t>
            </a:r>
            <a:r>
              <a:rPr lang="el-GR" dirty="0" smtClean="0"/>
              <a:t>νεφελώματος. </a:t>
            </a:r>
          </a:p>
          <a:p>
            <a:r>
              <a:rPr lang="el-GR" dirty="0" smtClean="0"/>
              <a:t>Οι </a:t>
            </a:r>
            <a:r>
              <a:rPr lang="el-GR" dirty="0" smtClean="0"/>
              <a:t>περίοδοί τους διαρκούν από 80 ως 1000 ημέρες.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 smtClean="0"/>
              <a:t>διακυμάνσεις της λαμπρότητας σε αυτούς είναι από 2,5 ως 7 </a:t>
            </a:r>
            <a:r>
              <a:rPr lang="en-US" dirty="0" smtClean="0"/>
              <a:t>mag.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Picture 2" descr="https://onwardtotheedge.files.wordpress.com/2013/03/aavso-mira-lc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3500"/>
            <a:ext cx="4560237" cy="307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AutoShape 2" descr="Mira in Cetus | BBC Sky at Night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172" name="AutoShape 4" descr="Mira in Cetus | BBC Sky at Night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4" name="Picture 6" descr="The Mira Binary System: A Red Giant Star and Its Hot Companion - NASA  Sc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7084" y="582780"/>
            <a:ext cx="2634916" cy="3292547"/>
          </a:xfrm>
          <a:prstGeom prst="rect">
            <a:avLst/>
          </a:prstGeom>
          <a:noFill/>
        </p:spPr>
      </p:pic>
      <p:pic>
        <p:nvPicPr>
          <p:cNvPr id="7176" name="Picture 8" descr="Mira (Omicron Ceti): Star System, Facts, Name, Location, Constellation |  Star Fac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0433" y="4008746"/>
            <a:ext cx="3561567" cy="2849254"/>
          </a:xfrm>
          <a:prstGeom prst="rect">
            <a:avLst/>
          </a:prstGeom>
          <a:noFill/>
        </p:spPr>
      </p:pic>
      <p:sp>
        <p:nvSpPr>
          <p:cNvPr id="7178" name="AutoShape 10" descr="Planetary nebula guide | BBC Sky at Night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80" name="Picture 12" descr="Planetary nebula - Wiki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1979" y="3920647"/>
            <a:ext cx="3151664" cy="2937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10889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56170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                               </a:t>
            </a:r>
            <a:r>
              <a:rPr lang="el-GR" dirty="0" smtClean="0"/>
              <a:t>Ποιοι είναι οι Μίρα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5484"/>
            <a:ext cx="6713621" cy="3068053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Τα αστέρια που περνάνε την φάση του </a:t>
            </a:r>
            <a:r>
              <a:rPr lang="en-US" dirty="0"/>
              <a:t>helium flash</a:t>
            </a:r>
            <a:r>
              <a:rPr lang="el-GR" dirty="0"/>
              <a:t> στο </a:t>
            </a:r>
            <a:r>
              <a:rPr lang="el-GR" dirty="0" smtClean="0"/>
              <a:t>κέλυφος (ταχέα καύση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στοιχείου Ήλιο) </a:t>
            </a:r>
            <a:r>
              <a:rPr lang="el-GR" dirty="0" smtClean="0"/>
              <a:t>αργότερα παρουσιάζουν </a:t>
            </a:r>
            <a:r>
              <a:rPr lang="el-GR" dirty="0"/>
              <a:t>μεταβλητότητα όμοια με αυτή των Κηφείδων, και ονομάζονται μεταβλητοί τύπου Μίρα. </a:t>
            </a:r>
            <a:endParaRPr lang="en-US" dirty="0" smtClean="0"/>
          </a:p>
          <a:p>
            <a:r>
              <a:rPr lang="el-GR" dirty="0" smtClean="0"/>
              <a:t>Ο </a:t>
            </a:r>
            <a:r>
              <a:rPr lang="el-GR" dirty="0"/>
              <a:t>πρότυπος </a:t>
            </a:r>
            <a:r>
              <a:rPr lang="el-GR" dirty="0" smtClean="0"/>
              <a:t>Μίρα </a:t>
            </a:r>
            <a:r>
              <a:rPr lang="el-GR" dirty="0"/>
              <a:t>μεταβάλλει την λαμπρότητά του κατά 6 </a:t>
            </a:r>
            <a:r>
              <a:rPr lang="en-US" dirty="0"/>
              <a:t>mag</a:t>
            </a:r>
            <a:r>
              <a:rPr lang="el-GR" dirty="0"/>
              <a:t> με περίοδο 331 ημέρες. </a:t>
            </a:r>
            <a:endParaRPr lang="el-GR" dirty="0" smtClean="0"/>
          </a:p>
          <a:p>
            <a:r>
              <a:rPr lang="el-GR" dirty="0" smtClean="0"/>
              <a:t>Αν </a:t>
            </a:r>
            <a:r>
              <a:rPr lang="el-GR" dirty="0"/>
              <a:t>και οι μεταβλητοί Μιρα βιώνουν καθολικούς παλμούς, </a:t>
            </a:r>
            <a:r>
              <a:rPr lang="el-GR" dirty="0" smtClean="0"/>
              <a:t> η </a:t>
            </a:r>
            <a:r>
              <a:rPr lang="el-GR" dirty="0" smtClean="0"/>
              <a:t>η</a:t>
            </a:r>
            <a:r>
              <a:rPr lang="el-GR" dirty="0" smtClean="0"/>
              <a:t> θέση </a:t>
            </a:r>
            <a:r>
              <a:rPr lang="el-GR" dirty="0"/>
              <a:t>τους στο διάγραμμα δεν είναι στην ζώνη αστάθειας, που κυριαρχείται από τους Κηφείδες και τους </a:t>
            </a:r>
            <a:r>
              <a:rPr lang="en-US" dirty="0"/>
              <a:t>Rr Lyrae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Σε </a:t>
            </a:r>
            <a:r>
              <a:rPr lang="el-GR" dirty="0"/>
              <a:t>πολλούς </a:t>
            </a:r>
            <a:r>
              <a:rPr lang="el-GR" dirty="0" smtClean="0"/>
              <a:t>μεταβλητούς τύπου </a:t>
            </a:r>
            <a:r>
              <a:rPr lang="el-GR" dirty="0" smtClean="0"/>
              <a:t>Μίρα </a:t>
            </a:r>
            <a:r>
              <a:rPr lang="el-GR" dirty="0"/>
              <a:t>οι παλμοί εμφανίζονται ασταθείς και η σχέση λαμπρότητας- περιόδου δεν έχει καθοριστεί καλά όπως στους Κηφείδες. </a:t>
            </a:r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863" y="581297"/>
            <a:ext cx="5778137" cy="5778138"/>
          </a:xfrm>
          <a:prstGeom prst="rect">
            <a:avLst/>
          </a:prstGeom>
          <a:noFill/>
        </p:spPr>
      </p:pic>
      <p:pic>
        <p:nvPicPr>
          <p:cNvPr id="6146" name="Picture 2" descr="The Wonderful Star - Cosmic Pursui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62739"/>
            <a:ext cx="6063916" cy="3095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1229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4620126" cy="71845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  </a:t>
            </a:r>
            <a:r>
              <a:rPr lang="el-GR" dirty="0" smtClean="0"/>
              <a:t>Το </a:t>
            </a:r>
            <a:r>
              <a:rPr lang="el-GR" dirty="0" smtClean="0"/>
              <a:t>σχήμα τους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4582"/>
            <a:ext cx="3789947" cy="6113417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Οι παλμοί αυτοί φαίνεται να προκαλούνε διαταραχές στα </a:t>
            </a:r>
            <a:r>
              <a:rPr lang="el-GR" dirty="0" smtClean="0"/>
              <a:t>κελύφη </a:t>
            </a:r>
            <a:r>
              <a:rPr lang="el-GR" dirty="0"/>
              <a:t>(ύλη που έχει διαφύγει και βρίσκεται γύρω από </a:t>
            </a:r>
            <a:r>
              <a:rPr lang="el-GR" dirty="0" smtClean="0"/>
              <a:t>ένα αστέρι στον ασυμπτωτικό κλάδο) </a:t>
            </a:r>
            <a:r>
              <a:rPr lang="el-GR" dirty="0"/>
              <a:t>των </a:t>
            </a:r>
            <a:r>
              <a:rPr lang="el-GR" dirty="0" smtClean="0"/>
              <a:t>Μίρα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Το </a:t>
            </a:r>
            <a:r>
              <a:rPr lang="el-GR" dirty="0"/>
              <a:t>αποτέλεσμα </a:t>
            </a:r>
            <a:r>
              <a:rPr lang="el-GR" dirty="0" smtClean="0"/>
              <a:t>είναι αυτά </a:t>
            </a:r>
            <a:r>
              <a:rPr lang="el-GR" dirty="0"/>
              <a:t>να μην έχουν σφαιρικό σχήμα. </a:t>
            </a:r>
            <a:endParaRPr lang="el-GR" dirty="0" smtClean="0"/>
          </a:p>
          <a:p>
            <a:r>
              <a:rPr lang="el-GR" dirty="0" smtClean="0"/>
              <a:t>Στον </a:t>
            </a:r>
            <a:r>
              <a:rPr lang="el-GR" dirty="0" smtClean="0"/>
              <a:t>πρότυπο Μίρα</a:t>
            </a:r>
            <a:r>
              <a:rPr lang="el-GR" dirty="0"/>
              <a:t>, αυτό </a:t>
            </a:r>
            <a:r>
              <a:rPr lang="el-GR" dirty="0" smtClean="0"/>
              <a:t>μπορεί να συμβαίνει </a:t>
            </a:r>
            <a:r>
              <a:rPr lang="el-GR" dirty="0"/>
              <a:t>λόγω της παρουσίας συνοδού αστέρα και </a:t>
            </a:r>
            <a:r>
              <a:rPr lang="el-GR" dirty="0" smtClean="0"/>
              <a:t>της </a:t>
            </a:r>
            <a:r>
              <a:rPr lang="el-GR" dirty="0"/>
              <a:t>σχετικά μεγάλης ταχύτητάς του μέσα στον μεσοαστρικό </a:t>
            </a:r>
            <a:r>
              <a:rPr lang="el-GR" dirty="0" smtClean="0"/>
              <a:t>χώρο. </a:t>
            </a:r>
          </a:p>
          <a:p>
            <a:r>
              <a:rPr lang="el-GR" dirty="0" smtClean="0"/>
              <a:t>Δ</a:t>
            </a:r>
            <a:r>
              <a:rPr lang="el-GR" dirty="0" smtClean="0"/>
              <a:t>ηλαδή </a:t>
            </a:r>
            <a:r>
              <a:rPr lang="el-GR" dirty="0" smtClean="0"/>
              <a:t>να μην είναι μεταβλητός της κατηγορίας που ονομάστηκε από αυτόν! </a:t>
            </a:r>
            <a:endParaRPr lang="el-GR" dirty="0"/>
          </a:p>
        </p:txBody>
      </p:sp>
      <p:pic>
        <p:nvPicPr>
          <p:cNvPr id="4" name="Picture 3" descr="http://media-2.web.britannica.com/eb-media/28/126228-004-A4FF437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83" y="0"/>
            <a:ext cx="753231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252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557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                   Οι ιδιαιτερότητες των Μίρα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74766"/>
            <a:ext cx="4740442" cy="3564097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Οι περίοδοι </a:t>
            </a:r>
            <a:r>
              <a:rPr lang="el-GR" dirty="0" smtClean="0"/>
              <a:t>των Μίρα αλλάζουν </a:t>
            </a:r>
            <a:r>
              <a:rPr lang="el-GR" dirty="0"/>
              <a:t>από κύκλο σε κύκλο, μπορεί το μέγιστο να διαφέρει και κατά 1 mag. </a:t>
            </a:r>
            <a:endParaRPr lang="el-GR" dirty="0" smtClean="0"/>
          </a:p>
          <a:p>
            <a:r>
              <a:rPr lang="el-GR" dirty="0" smtClean="0"/>
              <a:t>Μάλλον </a:t>
            </a:r>
            <a:r>
              <a:rPr lang="el-GR" dirty="0"/>
              <a:t>αιτία για αυτό είναι η μη γραμμική συμπεριφορά του κελύφους του αστεριού.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μεγαλύτερες διακυμάνσεις που έχουν παρατηρηθεί σε τέτοιους μεταβλητούς μπορεί να οφείλονται σε αναζωπύρωση της καύσης του </a:t>
            </a:r>
            <a:r>
              <a:rPr lang="el-GR" dirty="0" smtClean="0"/>
              <a:t>Ηλίου </a:t>
            </a:r>
            <a:r>
              <a:rPr lang="el-GR" dirty="0"/>
              <a:t>στον φλοιό, που αλλάζει την δομή του αστέρα.</a:t>
            </a:r>
          </a:p>
          <a:p>
            <a:r>
              <a:rPr lang="el-GR" dirty="0"/>
              <a:t>Οι ακτίνα τους κυμαίνεται από 100-1000 ηλιακές, </a:t>
            </a:r>
            <a:r>
              <a:rPr lang="el-GR" dirty="0" smtClean="0"/>
              <a:t>και η </a:t>
            </a:r>
            <a:r>
              <a:rPr lang="el-GR" dirty="0"/>
              <a:t>μάζα τους από 1-2 ηλιακές</a:t>
            </a:r>
            <a:r>
              <a:rPr lang="el-GR" dirty="0" smtClean="0"/>
              <a:t>.</a:t>
            </a:r>
          </a:p>
          <a:p>
            <a:r>
              <a:rPr lang="en-US" dirty="0" smtClean="0"/>
              <a:t> </a:t>
            </a:r>
            <a:r>
              <a:rPr lang="el-GR" dirty="0"/>
              <a:t>Έ</a:t>
            </a:r>
            <a:r>
              <a:rPr lang="el-GR" dirty="0" smtClean="0"/>
              <a:t>χουν ήδη υποστεί  σημαντική απώλεια μάζας, κάτι που συνεχίζεται.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Picture 2" descr="Image result for rmira st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075" y="568816"/>
            <a:ext cx="7414925" cy="4893521"/>
          </a:xfrm>
          <a:prstGeom prst="rect">
            <a:avLst/>
          </a:prstGeom>
          <a:noFill/>
        </p:spPr>
      </p:pic>
      <p:pic>
        <p:nvPicPr>
          <p:cNvPr id="3074" name="Picture 2" descr="Mira variable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81475"/>
            <a:ext cx="4762500" cy="2676525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5682916" y="57287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Το 75% των μεταβλητών </a:t>
            </a:r>
            <a:r>
              <a:rPr lang="el-GR" dirty="0" smtClean="0">
                <a:solidFill>
                  <a:srgbClr val="FF0000"/>
                </a:solidFill>
              </a:rPr>
              <a:t>τύπου Μίρα </a:t>
            </a:r>
            <a:r>
              <a:rPr lang="el-GR" dirty="0" smtClean="0">
                <a:solidFill>
                  <a:srgbClr val="FF0000"/>
                </a:solidFill>
              </a:rPr>
              <a:t>που μπορούμε να αναλύσουμε </a:t>
            </a:r>
            <a:r>
              <a:rPr lang="el-GR" dirty="0" smtClean="0">
                <a:solidFill>
                  <a:srgbClr val="FF0000"/>
                </a:solidFill>
              </a:rPr>
              <a:t>χωρικά </a:t>
            </a:r>
            <a:r>
              <a:rPr lang="el-GR" dirty="0" smtClean="0">
                <a:solidFill>
                  <a:srgbClr val="FF0000"/>
                </a:solidFill>
              </a:rPr>
              <a:t>δεν δείχνουν καμία σφαιρική συμμετρία.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769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5414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  </a:t>
            </a:r>
            <a:r>
              <a:rPr lang="el-GR" dirty="0" smtClean="0"/>
              <a:t>     Μετρώντας </a:t>
            </a:r>
            <a:r>
              <a:rPr lang="el-GR" dirty="0" smtClean="0"/>
              <a:t>αποστάσεις με την χρήση μεταβλητών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" y="517358"/>
            <a:ext cx="12191998" cy="878305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Οι μεταβλητοί είναι ιδιαίτερα σημαντικοί για την μέτρηση κοντινών και μέσων αποστάσεων στο σύμπαν.</a:t>
            </a:r>
          </a:p>
          <a:p>
            <a:r>
              <a:rPr lang="el-GR" dirty="0" smtClean="0"/>
              <a:t>Η μεγάλη τους λαμπρότητα και η σχετικά σταθερή σχέση περιόδου/ λαμπρότητας, αλλά και η κατανόηση του μηχανισμού των παλμών τους κάνει ιδανικά κεριά αποστάσεων</a:t>
            </a:r>
            <a:r>
              <a:rPr lang="el-GR" dirty="0" smtClean="0"/>
              <a:t>.</a:t>
            </a:r>
            <a:endParaRPr lang="el-GR" dirty="0" smtClean="0"/>
          </a:p>
        </p:txBody>
      </p:sp>
      <p:pic>
        <p:nvPicPr>
          <p:cNvPr id="4403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9155"/>
            <a:ext cx="4908884" cy="2625852"/>
          </a:xfrm>
          <a:prstGeom prst="rect">
            <a:avLst/>
          </a:prstGeom>
          <a:noFill/>
        </p:spPr>
      </p:pic>
      <p:pic>
        <p:nvPicPr>
          <p:cNvPr id="1026" name="Picture 2" descr="Standard Candles - Philosophy of Cosm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101" y="3356811"/>
            <a:ext cx="4789899" cy="3501189"/>
          </a:xfrm>
          <a:prstGeom prst="rect">
            <a:avLst/>
          </a:prstGeom>
          <a:noFill/>
        </p:spPr>
      </p:pic>
      <p:pic>
        <p:nvPicPr>
          <p:cNvPr id="1030" name="Picture 6" descr="Variable Stars: One Key to Cosmic Distances | Astrono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33624"/>
            <a:ext cx="7352778" cy="2624376"/>
          </a:xfrm>
          <a:prstGeom prst="rect">
            <a:avLst/>
          </a:prstGeom>
          <a:noFill/>
        </p:spPr>
      </p:pic>
      <p:pic>
        <p:nvPicPr>
          <p:cNvPr id="1032" name="Picture 8" descr="Join Group For More 👉 Humorous Carto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6016" y="1496254"/>
            <a:ext cx="1913857" cy="2738445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7549126" y="2948890"/>
            <a:ext cx="464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www.astrotheory.gr</a:t>
            </a:r>
            <a:r>
              <a:rPr lang="en-US" dirty="0" smtClean="0"/>
              <a:t>  </a:t>
            </a:r>
            <a:r>
              <a:rPr lang="el-GR" dirty="0" smtClean="0">
                <a:solidFill>
                  <a:srgbClr val="FF0000"/>
                </a:solidFill>
              </a:rPr>
              <a:t>Τα μυστικά των αστεριών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036" name="Picture 12" descr="Astronomy Cartoons | Facebo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5930" y="1494402"/>
            <a:ext cx="4245583" cy="1429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jhsrc.wikispaces.com/file/view/types_of_variable_stars.JPG/31939337/types_of_variable_st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37" y="163250"/>
            <a:ext cx="9405363" cy="6694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TextBox"/>
          <p:cNvSpPr txBox="1"/>
          <p:nvPr/>
        </p:nvSpPr>
        <p:spPr>
          <a:xfrm>
            <a:off x="1" y="481263"/>
            <a:ext cx="2454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Η μεγάλη οικογένεια των μεταβλητών αστέρων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863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6263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                          Το αγαπημένο μας διάγραμμ</a:t>
            </a:r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37673"/>
            <a:ext cx="5378116" cy="3164305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Στο διάγραμμα </a:t>
            </a:r>
            <a:r>
              <a:rPr lang="en-US" dirty="0" smtClean="0"/>
              <a:t>H/R </a:t>
            </a:r>
            <a:r>
              <a:rPr lang="el-GR" dirty="0" smtClean="0"/>
              <a:t>τοποθετούμε τα αστέρια ανάλογα το χρώμα/ θερμοκρασία τους και την απόλυτη λαμπρότητά τους. </a:t>
            </a:r>
          </a:p>
          <a:p>
            <a:r>
              <a:rPr lang="el-GR" dirty="0" smtClean="0"/>
              <a:t>Τα αστέρια που &lt;καίνε&gt; Υδρογόνο στον πυρήνα βρίσκονται στην κύρια </a:t>
            </a:r>
            <a:r>
              <a:rPr lang="el-GR" dirty="0" smtClean="0"/>
              <a:t>ακολουθία.</a:t>
            </a:r>
          </a:p>
          <a:p>
            <a:r>
              <a:rPr lang="el-GR" dirty="0" smtClean="0"/>
              <a:t>Εκεί βρίσκονται τα περισσότερα αστέρια, επειδή αυτή η φάση είναι η πιο μακρόχρονη στην αστρική εξέλιξη.</a:t>
            </a:r>
            <a:endParaRPr lang="en-US" dirty="0" smtClean="0"/>
          </a:p>
          <a:p>
            <a:r>
              <a:rPr lang="el-GR" dirty="0" smtClean="0"/>
              <a:t>Τα περισσότερα αστέρια βρίσκονται δεξιά κάτω στην κύρια ακολουθία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4" name="Picture 2" descr="Solved Save - 10 Hertzsprung-Russell Diagram Effective | Chegg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1390" y="639741"/>
            <a:ext cx="6790610" cy="6218259"/>
          </a:xfrm>
          <a:prstGeom prst="rect">
            <a:avLst/>
          </a:prstGeom>
          <a:noFill/>
        </p:spPr>
      </p:pic>
      <p:pic>
        <p:nvPicPr>
          <p:cNvPr id="34818" name="Picture 2" descr="HR Diagram Explained - Star Color, Temperature and Lumino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32809"/>
            <a:ext cx="5378116" cy="3025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090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</a:t>
            </a:r>
            <a:r>
              <a:rPr lang="el-GR" dirty="0" smtClean="0"/>
              <a:t>            </a:t>
            </a:r>
            <a:r>
              <a:rPr lang="el-GR" sz="3600" dirty="0" smtClean="0"/>
              <a:t>Η </a:t>
            </a:r>
            <a:r>
              <a:rPr lang="el-GR" sz="3600" dirty="0" smtClean="0"/>
              <a:t>περιοχή των μεταβλητών στο διάγραμμα </a:t>
            </a:r>
            <a:r>
              <a:rPr lang="en-GB" sz="3600" dirty="0" smtClean="0"/>
              <a:t>H/R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21106"/>
            <a:ext cx="3380873" cy="64368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Οι </a:t>
            </a:r>
            <a:r>
              <a:rPr lang="el-GR" dirty="0" smtClean="0"/>
              <a:t>μεταβλητοί αστέρες καταλαμβάνουν μια περιοχή στα δεξιά της κύριας ακολουθίας, την ζώνη αστάθειας (</a:t>
            </a:r>
            <a:r>
              <a:rPr lang="en-US" dirty="0" smtClean="0"/>
              <a:t>instability strip).</a:t>
            </a:r>
          </a:p>
          <a:p>
            <a:r>
              <a:rPr lang="el-GR" dirty="0" smtClean="0"/>
              <a:t> </a:t>
            </a:r>
            <a:r>
              <a:rPr lang="el-GR" dirty="0"/>
              <a:t>Η</a:t>
            </a:r>
            <a:r>
              <a:rPr lang="el-GR" dirty="0" smtClean="0"/>
              <a:t> θέση ενός μεταβλητού στο διάγραμμα δηλώνει την εξέλιξη του ως αστέρα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 smtClean="0"/>
          </a:p>
          <a:p>
            <a:r>
              <a:rPr lang="el-GR" dirty="0" smtClean="0"/>
              <a:t>Κάθε </a:t>
            </a:r>
            <a:r>
              <a:rPr lang="el-GR" dirty="0" smtClean="0"/>
              <a:t>κατηγορία μεταβλητών καταλαμβάνει διαφορετική περιοχή στο διάγραμμα.</a:t>
            </a:r>
          </a:p>
          <a:p>
            <a:r>
              <a:rPr lang="el-GR" dirty="0" smtClean="0"/>
              <a:t>Η ζώνη αστάθειας στο διάγραμμα τέμνει τους οριζόντιους κλάδους των αστέρων διαφορετικής </a:t>
            </a:r>
            <a:r>
              <a:rPr lang="el-GR" dirty="0" smtClean="0"/>
              <a:t>μάζας</a:t>
            </a:r>
            <a:r>
              <a:rPr lang="en-US" dirty="0" smtClean="0"/>
              <a:t> </a:t>
            </a:r>
            <a:r>
              <a:rPr lang="el-GR" dirty="0" smtClean="0"/>
              <a:t>(καύση Ηλίου στον πυρήνα και Υδρογόνου σε φλοιό).</a:t>
            </a:r>
            <a:endParaRPr lang="el-GR" dirty="0" smtClean="0"/>
          </a:p>
          <a:p>
            <a:r>
              <a:rPr lang="el-GR" dirty="0" smtClean="0"/>
              <a:t>Οι μεταβλητοί τύπου Μιρα (στον ασυμπτωτικό κλάδο) δεν βρίσκονται μέσα στην ζώνη αστάθειας. </a:t>
            </a:r>
            <a:endParaRPr lang="el-GR" dirty="0"/>
          </a:p>
        </p:txBody>
      </p:sp>
      <p:pic>
        <p:nvPicPr>
          <p:cNvPr id="4" name="Picture 2" descr="http://www.vs-compas.belastro.net/article-source/img/4-9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56" y="782052"/>
            <a:ext cx="4040044" cy="5305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Evolution_of_a_sun-like_st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57636"/>
            <a:ext cx="3705726" cy="3400654"/>
          </a:xfrm>
          <a:prstGeom prst="rect">
            <a:avLst/>
          </a:prstGeom>
          <a:noFill/>
        </p:spPr>
      </p:pic>
      <p:pic>
        <p:nvPicPr>
          <p:cNvPr id="8" name="Picture 1" descr="http://chandra.harvard.edu/graphics/edu/formal/variable_stars/diagram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30" y="3958390"/>
            <a:ext cx="3303528" cy="2899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3739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4070959" cy="5386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     </a:t>
            </a:r>
            <a:r>
              <a:rPr lang="el-GR" dirty="0" smtClean="0"/>
              <a:t>Οι</a:t>
            </a:r>
            <a:r>
              <a:rPr lang="el-GR" sz="4000" dirty="0" smtClean="0"/>
              <a:t> </a:t>
            </a:r>
            <a:r>
              <a:rPr lang="el-GR" dirty="0" smtClean="0"/>
              <a:t>Κηφείδες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7892"/>
            <a:ext cx="4008329" cy="62901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smtClean="0"/>
              <a:t>Οι Κηφείδες είναι ερυθροί γίγαντες στην φάση καύσης </a:t>
            </a:r>
            <a:r>
              <a:rPr lang="el-GR" dirty="0" smtClean="0"/>
              <a:t>Η</a:t>
            </a:r>
            <a:r>
              <a:rPr lang="el-GR" dirty="0" smtClean="0"/>
              <a:t>λίου </a:t>
            </a:r>
            <a:r>
              <a:rPr lang="el-GR" dirty="0" smtClean="0"/>
              <a:t>στον πυρήνα τους και </a:t>
            </a:r>
            <a:r>
              <a:rPr lang="el-GR" dirty="0" smtClean="0"/>
              <a:t>Υδρογόνου </a:t>
            </a:r>
            <a:r>
              <a:rPr lang="el-GR" dirty="0" smtClean="0"/>
              <a:t>σε φλοιό.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Βρίσκονται </a:t>
            </a:r>
            <a:r>
              <a:rPr lang="el-GR" dirty="0" smtClean="0"/>
              <a:t>στον οριζόντιο κλάδο των γιγάντων.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 smtClean="0"/>
              <a:t>τυπική μάζα τους είναι από 2-3 ως 8-9 ηλιακές. </a:t>
            </a:r>
          </a:p>
          <a:p>
            <a:pPr marL="0" indent="0">
              <a:buNone/>
            </a:pPr>
            <a:r>
              <a:rPr lang="el-GR" dirty="0" smtClean="0"/>
              <a:t>Παρουσιάζουν πολύ σταθερή περιοδικότητα που είναι ανάλογη της λαμπρότητάς τους (κυρίως 1-50 ημερών με 0,5- 2 </a:t>
            </a:r>
            <a:r>
              <a:rPr lang="en-US" dirty="0" smtClean="0"/>
              <a:t>mag</a:t>
            </a:r>
            <a:r>
              <a:rPr lang="el-GR" dirty="0" smtClean="0"/>
              <a:t> μεταβολή λαμπρότητας).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Αυτό </a:t>
            </a:r>
            <a:r>
              <a:rPr lang="el-GR" dirty="0" smtClean="0"/>
              <a:t>τους κάνει πολύ σημαντικούς στην μέτρηση των αποστάσεων.  </a:t>
            </a:r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/>
              <a:t>μεταβλητότητα στους Κηφείδες οφείλεται σε μεγάλους παλμούς </a:t>
            </a:r>
            <a:r>
              <a:rPr lang="el-GR" dirty="0" smtClean="0"/>
              <a:t>στο εσωτερικό αυτών </a:t>
            </a:r>
            <a:r>
              <a:rPr lang="el-GR" dirty="0" smtClean="0"/>
              <a:t>των </a:t>
            </a:r>
            <a:r>
              <a:rPr lang="el-GR" dirty="0"/>
              <a:t>αστεριών.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/>
              <a:t>ακτίνα τους μεταβάλλεται κατά 10</a:t>
            </a:r>
            <a:r>
              <a:rPr lang="el-GR" dirty="0" smtClean="0"/>
              <a:t>% σε κάθε παλμό. </a:t>
            </a:r>
            <a:endParaRPr lang="el-GR" dirty="0"/>
          </a:p>
        </p:txBody>
      </p:sp>
      <p:pic>
        <p:nvPicPr>
          <p:cNvPr id="4" name="Picture 2" descr="http://1.bp.blogspot.com/-P9ayfKGPRYs/UC_JB_BpzcI/AAAAAAAAEAw/N708ykHA3ug/s400/cepheid-variab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954" y="0"/>
            <a:ext cx="6244046" cy="3391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794" y="3467622"/>
            <a:ext cx="5553205" cy="3390378"/>
          </a:xfrm>
          <a:prstGeom prst="rect">
            <a:avLst/>
          </a:prstGeom>
          <a:noFill/>
        </p:spPr>
      </p:pic>
      <p:pic>
        <p:nvPicPr>
          <p:cNvPr id="17410" name="Picture 2" descr="Pulsing stars II: RR Lyrae and Cepheid sta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5909" y="3770334"/>
            <a:ext cx="2713769" cy="3087666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4045907" y="526092"/>
            <a:ext cx="1916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Η περίοδος μεταβολής είναι ανάλογη της απόλυτης λαμπρότητας 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279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34630" cy="140769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3200" dirty="0" smtClean="0"/>
              <a:t>Η </a:t>
            </a:r>
            <a:r>
              <a:rPr lang="el-GR" sz="3200" dirty="0" smtClean="0"/>
              <a:t>φυσική πίσω από τους </a:t>
            </a:r>
            <a:r>
              <a:rPr lang="el-GR" sz="3200" dirty="0" smtClean="0"/>
              <a:t>               Κηφείδες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467852"/>
            <a:ext cx="4684732" cy="53901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Μπαίνοντας στην ζώνη αστάθειας του διαγράμματος ο αστέρας αρχίζει να </a:t>
            </a:r>
            <a:r>
              <a:rPr lang="el-GR" dirty="0" smtClean="0"/>
              <a:t>ταλαντώνεται.</a:t>
            </a:r>
          </a:p>
          <a:p>
            <a:pPr marL="0" indent="0">
              <a:buNone/>
            </a:pPr>
            <a:r>
              <a:rPr lang="el-GR" dirty="0" smtClean="0"/>
              <a:t>Η</a:t>
            </a:r>
            <a:r>
              <a:rPr lang="el-GR" dirty="0" smtClean="0"/>
              <a:t> </a:t>
            </a:r>
            <a:r>
              <a:rPr lang="el-GR" dirty="0" smtClean="0"/>
              <a:t>ταλάντωση τροφοδοτείται μέχρι ο αστέρας να βγει από την ζώνη αστάθειας.</a:t>
            </a:r>
          </a:p>
          <a:p>
            <a:pPr marL="0" indent="0">
              <a:buNone/>
            </a:pPr>
            <a:r>
              <a:rPr lang="el-GR" dirty="0" smtClean="0"/>
              <a:t>Οι </a:t>
            </a:r>
            <a:r>
              <a:rPr lang="el-GR" dirty="0"/>
              <a:t>μεγάλοι παλμοί των Κηφείδων προέρχονται από την αστάθεια </a:t>
            </a:r>
            <a:r>
              <a:rPr lang="el-GR" dirty="0" smtClean="0"/>
              <a:t>του εσωτερικού </a:t>
            </a:r>
            <a:r>
              <a:rPr lang="el-GR" dirty="0"/>
              <a:t>φλοιού του άστρου. </a:t>
            </a:r>
          </a:p>
          <a:p>
            <a:pPr marL="0" indent="0">
              <a:buNone/>
            </a:pPr>
            <a:r>
              <a:rPr lang="el-GR" dirty="0"/>
              <a:t>Ένα λεπτό στρώμα αερίου στον φλοιό </a:t>
            </a:r>
            <a:r>
              <a:rPr lang="el-GR" dirty="0" smtClean="0"/>
              <a:t>συμπιέζεται, </a:t>
            </a:r>
            <a:r>
              <a:rPr lang="el-GR" dirty="0"/>
              <a:t>με αποτέλεσμα την αύξηση της θερμοκρασίας και της αδιαφάνειας </a:t>
            </a:r>
            <a:r>
              <a:rPr lang="el-GR" dirty="0" smtClean="0"/>
              <a:t>(το μέτρο </a:t>
            </a:r>
            <a:r>
              <a:rPr lang="el-GR" dirty="0"/>
              <a:t>της απορρόφησης της ακτινοβολίας). </a:t>
            </a:r>
          </a:p>
          <a:p>
            <a:endParaRPr lang="el-GR" dirty="0"/>
          </a:p>
        </p:txBody>
      </p:sp>
      <p:pic>
        <p:nvPicPr>
          <p:cNvPr id="4" name="Picture 2" descr="http://www.courses.vcu.edu/PHY-rhg/astron/html/mod/026/graphics/horbrnchst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47" y="1"/>
            <a:ext cx="640209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178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                        </a:t>
            </a:r>
            <a:r>
              <a:rPr lang="el-GR" dirty="0" smtClean="0"/>
              <a:t>            Η </a:t>
            </a:r>
            <a:r>
              <a:rPr lang="el-GR" dirty="0" smtClean="0"/>
              <a:t>λεπτή ισορροπία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1520"/>
            <a:ext cx="4788568" cy="6126480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Η φυσική αιτία της διαδικασίας είναι η </a:t>
            </a:r>
            <a:r>
              <a:rPr lang="el-GR" dirty="0" smtClean="0"/>
              <a:t> μεταβολή της </a:t>
            </a:r>
            <a:r>
              <a:rPr lang="el-GR" dirty="0"/>
              <a:t>αδιαφάνειας ανάλογα την </a:t>
            </a:r>
            <a:r>
              <a:rPr lang="el-GR" dirty="0" smtClean="0"/>
              <a:t>θερμοκρασία.</a:t>
            </a:r>
          </a:p>
          <a:p>
            <a:r>
              <a:rPr lang="el-GR" dirty="0" smtClean="0"/>
              <a:t>Αυτή</a:t>
            </a:r>
            <a:r>
              <a:rPr lang="el-GR" dirty="0" smtClean="0"/>
              <a:t> </a:t>
            </a:r>
            <a:r>
              <a:rPr lang="el-GR" dirty="0"/>
              <a:t>οφείλεται στην αύξηση του ιονισμού </a:t>
            </a:r>
            <a:r>
              <a:rPr lang="el-GR" dirty="0" smtClean="0"/>
              <a:t>του στοιχείου </a:t>
            </a:r>
            <a:r>
              <a:rPr lang="el-GR" dirty="0" smtClean="0"/>
              <a:t>Ήλιο </a:t>
            </a:r>
            <a:r>
              <a:rPr lang="el-GR" dirty="0"/>
              <a:t>(με την αύξηση της θερμοκρασίας) από (</a:t>
            </a:r>
            <a:r>
              <a:rPr lang="en-US" dirty="0"/>
              <a:t>He</a:t>
            </a:r>
            <a:r>
              <a:rPr lang="el-GR" dirty="0"/>
              <a:t>+) σε (</a:t>
            </a:r>
            <a:r>
              <a:rPr lang="en-US" dirty="0"/>
              <a:t>He</a:t>
            </a:r>
            <a:r>
              <a:rPr lang="el-GR" dirty="0"/>
              <a:t>++). </a:t>
            </a:r>
            <a:endParaRPr lang="el-GR" dirty="0" smtClean="0"/>
          </a:p>
          <a:p>
            <a:r>
              <a:rPr lang="el-GR" dirty="0" smtClean="0"/>
              <a:t>Η</a:t>
            </a:r>
            <a:r>
              <a:rPr lang="el-GR" dirty="0" smtClean="0"/>
              <a:t> συνέπεια είναι </a:t>
            </a:r>
            <a:r>
              <a:rPr lang="el-GR" dirty="0" smtClean="0"/>
              <a:t>να αυξηθεί η </a:t>
            </a:r>
            <a:r>
              <a:rPr lang="el-GR" dirty="0"/>
              <a:t>πυκνότητα των ελεύθερων </a:t>
            </a:r>
            <a:r>
              <a:rPr lang="el-GR" dirty="0" smtClean="0"/>
              <a:t>ηλεκτρονίων</a:t>
            </a:r>
            <a:r>
              <a:rPr lang="el-GR" dirty="0"/>
              <a:t>.</a:t>
            </a:r>
            <a:r>
              <a:rPr lang="el-GR" dirty="0" smtClean="0"/>
              <a:t> </a:t>
            </a:r>
            <a:endParaRPr lang="el-GR" dirty="0" smtClean="0"/>
          </a:p>
          <a:p>
            <a:r>
              <a:rPr lang="el-GR" dirty="0" smtClean="0"/>
              <a:t>Τα ελεύθερα ηλεκτρόνια</a:t>
            </a:r>
            <a:r>
              <a:rPr lang="el-GR" dirty="0" smtClean="0"/>
              <a:t> </a:t>
            </a:r>
            <a:r>
              <a:rPr lang="el-GR" dirty="0" smtClean="0"/>
              <a:t>αλληλεπιδρούν σε μεγάλο βαθμό με </a:t>
            </a:r>
            <a:r>
              <a:rPr lang="el-GR" dirty="0"/>
              <a:t>την ακτινοβολία, </a:t>
            </a:r>
            <a:r>
              <a:rPr lang="el-GR" dirty="0" smtClean="0"/>
              <a:t>με </a:t>
            </a:r>
            <a:r>
              <a:rPr lang="el-GR" dirty="0"/>
              <a:t>αποτέλεσμα </a:t>
            </a:r>
            <a:r>
              <a:rPr lang="el-GR" dirty="0" smtClean="0"/>
              <a:t> την </a:t>
            </a:r>
            <a:r>
              <a:rPr lang="el-GR" dirty="0"/>
              <a:t>αύξηση της αδιαφάνειας. </a:t>
            </a:r>
            <a:endParaRPr lang="el-GR" dirty="0" smtClean="0"/>
          </a:p>
          <a:p>
            <a:r>
              <a:rPr lang="el-GR" dirty="0" smtClean="0"/>
              <a:t>Αυτές </a:t>
            </a:r>
            <a:r>
              <a:rPr lang="el-GR" dirty="0"/>
              <a:t>οι συνθήκες εμφανίζονται στους </a:t>
            </a:r>
            <a:r>
              <a:rPr lang="el-GR" dirty="0" smtClean="0"/>
              <a:t>40.000Κ</a:t>
            </a:r>
            <a:r>
              <a:rPr lang="el-GR" dirty="0"/>
              <a:t>, άρα το στρώμα που παράγει την </a:t>
            </a:r>
            <a:r>
              <a:rPr lang="el-GR" dirty="0" smtClean="0"/>
              <a:t>αστάθεια βρίσκεται </a:t>
            </a:r>
            <a:r>
              <a:rPr lang="el-GR" dirty="0"/>
              <a:t>σε </a:t>
            </a:r>
            <a:r>
              <a:rPr lang="el-GR" dirty="0" smtClean="0"/>
              <a:t>συγκεκριμένο βάθος στο αστέρι.   </a:t>
            </a:r>
            <a:endParaRPr lang="el-GR" dirty="0"/>
          </a:p>
          <a:p>
            <a:pPr>
              <a:buNone/>
            </a:pPr>
            <a:endParaRPr lang="el-GR" dirty="0"/>
          </a:p>
        </p:txBody>
      </p:sp>
      <p:pic>
        <p:nvPicPr>
          <p:cNvPr id="19458" name="Picture 2" descr="Image result for cepheid variable st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821" y="693821"/>
            <a:ext cx="6164179" cy="6164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996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5pVUo7ZOKYc/VBTkKXlmpzI/AAAAAAAAA10/kwCtaRu5A9Q/s1600/opac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4" y="0"/>
            <a:ext cx="1166966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23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53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                     Πως δημιουργούνται οι παλμοί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7016"/>
            <a:ext cx="6426926" cy="6230983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 </a:t>
            </a:r>
            <a:r>
              <a:rPr lang="el-GR" dirty="0" smtClean="0"/>
              <a:t>Η αύξηση της αδιαφάνειας σημαίνει ελάττωση της ενέργειας (μέσω ακτινοβολίας) </a:t>
            </a:r>
            <a:r>
              <a:rPr lang="el-GR" dirty="0"/>
              <a:t>που μεταδίδεται </a:t>
            </a:r>
            <a:r>
              <a:rPr lang="el-GR" dirty="0" smtClean="0"/>
              <a:t>διάμεσο </a:t>
            </a:r>
            <a:r>
              <a:rPr lang="el-GR" dirty="0"/>
              <a:t>αυτού του στρώματος του αστεριού, με αποτέλεσμα να δεσμευτεί η </a:t>
            </a:r>
            <a:r>
              <a:rPr lang="el-GR" dirty="0" smtClean="0"/>
              <a:t>θερμότητα </a:t>
            </a:r>
            <a:r>
              <a:rPr lang="el-GR" dirty="0"/>
              <a:t>κάτω από το στρώμα.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θερμοκρασία και η πίεση κάτω από το στρώμα αυξάνονται, </a:t>
            </a:r>
            <a:r>
              <a:rPr lang="el-GR" dirty="0" smtClean="0"/>
              <a:t>με συνέπεια να </a:t>
            </a:r>
            <a:r>
              <a:rPr lang="el-GR" dirty="0"/>
              <a:t>πιέζεται το στρώμα προς τα έξω. </a:t>
            </a:r>
          </a:p>
          <a:p>
            <a:r>
              <a:rPr lang="el-GR" dirty="0" smtClean="0"/>
              <a:t>Τότε το στρώμα διαστέλλεται</a:t>
            </a:r>
            <a:r>
              <a:rPr lang="el-GR" dirty="0"/>
              <a:t> </a:t>
            </a:r>
            <a:r>
              <a:rPr lang="el-GR" dirty="0" smtClean="0"/>
              <a:t>και ελαττώνεται </a:t>
            </a:r>
            <a:r>
              <a:rPr lang="el-GR" dirty="0"/>
              <a:t>η πυκνότητά </a:t>
            </a:r>
            <a:r>
              <a:rPr lang="el-GR" dirty="0" smtClean="0"/>
              <a:t>του. </a:t>
            </a:r>
            <a:endParaRPr lang="el-GR" dirty="0" smtClean="0"/>
          </a:p>
          <a:p>
            <a:r>
              <a:rPr lang="el-GR" dirty="0" smtClean="0"/>
              <a:t>Άρα </a:t>
            </a:r>
            <a:r>
              <a:rPr lang="el-GR" dirty="0" smtClean="0"/>
              <a:t>γίνεται </a:t>
            </a:r>
            <a:r>
              <a:rPr lang="el-GR" dirty="0"/>
              <a:t>πιο διαπερατό, επιτρέποντας στην θερμότητα να περάσει μέσα από αυτό.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πίεση (και η θερμοκρασία) κάτω από το στρώμα </a:t>
            </a:r>
            <a:r>
              <a:rPr lang="el-GR" dirty="0" smtClean="0"/>
              <a:t>ελαττώνεται έτσι (εκτονώνεται), </a:t>
            </a:r>
            <a:r>
              <a:rPr lang="el-GR" dirty="0"/>
              <a:t>με αποτέλεσμα να </a:t>
            </a:r>
            <a:r>
              <a:rPr lang="el-GR" dirty="0" smtClean="0"/>
              <a:t>συρρικνωθεί </a:t>
            </a:r>
            <a:r>
              <a:rPr lang="el-GR" dirty="0"/>
              <a:t>το στρώμα </a:t>
            </a:r>
            <a:r>
              <a:rPr lang="el-GR" dirty="0" smtClean="0"/>
              <a:t>πάλι. </a:t>
            </a:r>
          </a:p>
          <a:p>
            <a:r>
              <a:rPr lang="el-GR" dirty="0" smtClean="0"/>
              <a:t>Σ</a:t>
            </a:r>
            <a:r>
              <a:rPr lang="el-GR" dirty="0" smtClean="0"/>
              <a:t>ταματάει </a:t>
            </a:r>
            <a:r>
              <a:rPr lang="el-GR" dirty="0" smtClean="0"/>
              <a:t>να επεκτείνεται προς τα έξω και συμπιέζεται προς τα μέσα). </a:t>
            </a:r>
            <a:endParaRPr lang="el-GR" dirty="0" smtClean="0"/>
          </a:p>
          <a:p>
            <a:r>
              <a:rPr lang="el-GR" dirty="0" smtClean="0"/>
              <a:t>Αυτός </a:t>
            </a:r>
            <a:r>
              <a:rPr lang="el-GR" dirty="0"/>
              <a:t>ο κύκλος </a:t>
            </a:r>
            <a:r>
              <a:rPr lang="el-GR" dirty="0" smtClean="0"/>
              <a:t>επαναλαμβάνεται και δίνει τον παλμό του αστέρα.</a:t>
            </a:r>
            <a:endParaRPr lang="el-GR" dirty="0"/>
          </a:p>
        </p:txBody>
      </p:sp>
      <p:pic>
        <p:nvPicPr>
          <p:cNvPr id="17410" name="Picture 2" descr="Image result for cepheid variable stars mechan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6284" y="498650"/>
            <a:ext cx="4920915" cy="6367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2337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1389</Words>
  <Application>Microsoft Office PowerPoint</Application>
  <PresentationFormat>Προσαρμογή</PresentationFormat>
  <Paragraphs>90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Office Theme</vt:lpstr>
      <vt:lpstr>Οι παλμικοί μεταβλητοί στο διάγραμμα H/R</vt:lpstr>
      <vt:lpstr>Διαφάνεια 2</vt:lpstr>
      <vt:lpstr>                           Το αγαπημένο μας διάγραμμα</vt:lpstr>
      <vt:lpstr>             Η περιοχή των μεταβλητών στο διάγραμμα H/R</vt:lpstr>
      <vt:lpstr>      Οι Κηφείδες</vt:lpstr>
      <vt:lpstr>Η φυσική πίσω από τους                Κηφείδες</vt:lpstr>
      <vt:lpstr>                                    Η λεπτή ισορροπία</vt:lpstr>
      <vt:lpstr>Διαφάνεια 8</vt:lpstr>
      <vt:lpstr>                     Πως δημιουργούνται οι παλμοί</vt:lpstr>
      <vt:lpstr>                        Το μυστικό της επιτυχίας</vt:lpstr>
      <vt:lpstr>                  Οι Κηφείδες στο κέντρο του Γαλαξία</vt:lpstr>
      <vt:lpstr>                                   Το helium flash</vt:lpstr>
      <vt:lpstr>                              Οι συγγενείς τους</vt:lpstr>
      <vt:lpstr>                       Οι μεταβλητοί τύπου Μίρα</vt:lpstr>
      <vt:lpstr>                               Ποιοι είναι οι Μίρα</vt:lpstr>
      <vt:lpstr>  Το σχήμα τους</vt:lpstr>
      <vt:lpstr>                    Οι ιδιαιτερότητες των Μίρα</vt:lpstr>
      <vt:lpstr>        Μετρώντας αποστάσεις με την χρήση μεταβλητών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μεταβλητοί στο H/R</dc:title>
  <dc:creator>Λεων Παπασωτηριου</dc:creator>
  <cp:lastModifiedBy>Leon</cp:lastModifiedBy>
  <cp:revision>59</cp:revision>
  <dcterms:created xsi:type="dcterms:W3CDTF">2016-01-11T16:03:13Z</dcterms:created>
  <dcterms:modified xsi:type="dcterms:W3CDTF">2026-02-25T10:53:19Z</dcterms:modified>
</cp:coreProperties>
</file>