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3" r:id="rId5"/>
    <p:sldId id="266" r:id="rId6"/>
    <p:sldId id="268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9" r:id="rId15"/>
    <p:sldId id="281" r:id="rId16"/>
    <p:sldId id="283" r:id="rId17"/>
    <p:sldId id="334" r:id="rId18"/>
    <p:sldId id="335" r:id="rId19"/>
    <p:sldId id="362" r:id="rId20"/>
    <p:sldId id="340" r:id="rId21"/>
    <p:sldId id="356" r:id="rId22"/>
    <p:sldId id="344" r:id="rId23"/>
    <p:sldId id="346" r:id="rId24"/>
    <p:sldId id="347" r:id="rId25"/>
    <p:sldId id="348" r:id="rId26"/>
    <p:sldId id="349" r:id="rId27"/>
    <p:sldId id="350" r:id="rId28"/>
    <p:sldId id="351" r:id="rId29"/>
    <p:sldId id="353" r:id="rId30"/>
    <p:sldId id="360" r:id="rId31"/>
    <p:sldId id="361" r:id="rId32"/>
    <p:sldId id="358" r:id="rId33"/>
    <p:sldId id="359" r:id="rId34"/>
    <p:sldId id="363" r:id="rId3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1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163E-C8C0-420E-AA21-BEE48E3548EA}" type="datetimeFigureOut">
              <a:rPr lang="el-GR" smtClean="0"/>
              <a:pPr/>
              <a:t>27/2/2026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A7B0-4B8C-4D89-B3E4-CD44376AEC6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163E-C8C0-420E-AA21-BEE48E3548EA}" type="datetimeFigureOut">
              <a:rPr lang="el-GR" smtClean="0"/>
              <a:pPr/>
              <a:t>27/2/2026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A7B0-4B8C-4D89-B3E4-CD44376AEC6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163E-C8C0-420E-AA21-BEE48E3548EA}" type="datetimeFigureOut">
              <a:rPr lang="el-GR" smtClean="0"/>
              <a:pPr/>
              <a:t>27/2/2026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A7B0-4B8C-4D89-B3E4-CD44376AEC6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163E-C8C0-420E-AA21-BEE48E3548EA}" type="datetimeFigureOut">
              <a:rPr lang="el-GR" smtClean="0"/>
              <a:pPr/>
              <a:t>27/2/2026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A7B0-4B8C-4D89-B3E4-CD44376AEC6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163E-C8C0-420E-AA21-BEE48E3548EA}" type="datetimeFigureOut">
              <a:rPr lang="el-GR" smtClean="0"/>
              <a:pPr/>
              <a:t>27/2/2026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A7B0-4B8C-4D89-B3E4-CD44376AEC6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163E-C8C0-420E-AA21-BEE48E3548EA}" type="datetimeFigureOut">
              <a:rPr lang="el-GR" smtClean="0"/>
              <a:pPr/>
              <a:t>27/2/2026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A7B0-4B8C-4D89-B3E4-CD44376AEC6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163E-C8C0-420E-AA21-BEE48E3548EA}" type="datetimeFigureOut">
              <a:rPr lang="el-GR" smtClean="0"/>
              <a:pPr/>
              <a:t>27/2/2026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A7B0-4B8C-4D89-B3E4-CD44376AEC6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163E-C8C0-420E-AA21-BEE48E3548EA}" type="datetimeFigureOut">
              <a:rPr lang="el-GR" smtClean="0"/>
              <a:pPr/>
              <a:t>27/2/2026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A7B0-4B8C-4D89-B3E4-CD44376AEC6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163E-C8C0-420E-AA21-BEE48E3548EA}" type="datetimeFigureOut">
              <a:rPr lang="el-GR" smtClean="0"/>
              <a:pPr/>
              <a:t>27/2/2026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A7B0-4B8C-4D89-B3E4-CD44376AEC6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163E-C8C0-420E-AA21-BEE48E3548EA}" type="datetimeFigureOut">
              <a:rPr lang="el-GR" smtClean="0"/>
              <a:pPr/>
              <a:t>27/2/2026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A7B0-4B8C-4D89-B3E4-CD44376AEC6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163E-C8C0-420E-AA21-BEE48E3548EA}" type="datetimeFigureOut">
              <a:rPr lang="el-GR" smtClean="0"/>
              <a:pPr/>
              <a:t>27/2/2026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A7B0-4B8C-4D89-B3E4-CD44376AEC6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9163E-C8C0-420E-AA21-BEE48E3548EA}" type="datetimeFigureOut">
              <a:rPr lang="el-GR" smtClean="0"/>
              <a:pPr/>
              <a:t>27/2/2026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2A7B0-4B8C-4D89-B3E4-CD44376AEC63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Πέρα από το ηλιακό σύστημα</a:t>
            </a:r>
            <a:endParaRPr lang="el-GR" dirty="0"/>
          </a:p>
        </p:txBody>
      </p:sp>
      <p:pic>
        <p:nvPicPr>
          <p:cNvPr id="6" name="5 - Θέση περιεχομένου" descr="_82995991_andromeda_galax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9143999" cy="5140036"/>
          </a:xfrm>
        </p:spPr>
      </p:pic>
      <p:sp>
        <p:nvSpPr>
          <p:cNvPr id="5" name="4 - TextBox"/>
          <p:cNvSpPr txBox="1"/>
          <p:nvPr/>
        </p:nvSpPr>
        <p:spPr>
          <a:xfrm>
            <a:off x="2843808" y="5949280"/>
            <a:ext cx="3421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FF0000"/>
                </a:solidFill>
              </a:rPr>
              <a:t>Τι υπάρχει εκεί έξω</a:t>
            </a:r>
            <a:endParaRPr lang="el-G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Τι γνωρίζετε, άραγε για… Τους Σπειροειδείς Γαλαξίες; - ΙΔΡΥΜΑ ΕΥΓΕΝΙΔΟ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09" y="764704"/>
            <a:ext cx="9101811" cy="5688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3815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Τα γ</a:t>
            </a:r>
            <a:r>
              <a:rPr lang="el-GR" dirty="0" smtClean="0"/>
              <a:t>αλαξιακά </a:t>
            </a:r>
            <a:r>
              <a:rPr lang="el-GR" dirty="0" smtClean="0"/>
              <a:t>σμήνη</a:t>
            </a:r>
            <a:endParaRPr lang="el-GR" dirty="0"/>
          </a:p>
        </p:txBody>
      </p:sp>
      <p:pic>
        <p:nvPicPr>
          <p:cNvPr id="4" name="Picture 5" descr="Leo-TripletΦαρμ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35172"/>
            <a:ext cx="3275856" cy="312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Virgo Cluster - Wiki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01855"/>
            <a:ext cx="5796136" cy="3056146"/>
          </a:xfrm>
          <a:prstGeom prst="rect">
            <a:avLst/>
          </a:prstGeom>
          <a:noFill/>
        </p:spPr>
      </p:pic>
      <p:pic>
        <p:nvPicPr>
          <p:cNvPr id="37894" name="Picture 6" descr="DECam's Deep View of Abell 3667 Illuminates the Past of a Galaxy Cluster  and the Future of Astronomical Imaging | NOIRLa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620688"/>
            <a:ext cx="7812360" cy="3197419"/>
          </a:xfrm>
          <a:prstGeom prst="rect">
            <a:avLst/>
          </a:prstGeom>
          <a:noFill/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83568" y="620688"/>
            <a:ext cx="7128792" cy="1368152"/>
          </a:xfrm>
        </p:spPr>
        <p:txBody>
          <a:bodyPr>
            <a:normAutofit fontScale="70000" lnSpcReduction="20000"/>
          </a:bodyPr>
          <a:lstStyle/>
          <a:p>
            <a:r>
              <a:rPr lang="el-GR" sz="3600" dirty="0" smtClean="0">
                <a:solidFill>
                  <a:srgbClr val="FF0000"/>
                </a:solidFill>
              </a:rPr>
              <a:t>Οι γαλαξίες σχηματίζουν και αυτοί σμήνη, με χιλιάδες μέλη. </a:t>
            </a:r>
            <a:endParaRPr lang="el-GR" sz="3600" dirty="0" smtClean="0">
              <a:solidFill>
                <a:srgbClr val="FF0000"/>
              </a:solidFill>
            </a:endParaRPr>
          </a:p>
          <a:p>
            <a:r>
              <a:rPr lang="el-GR" sz="3600" dirty="0" smtClean="0">
                <a:solidFill>
                  <a:srgbClr val="FF0000"/>
                </a:solidFill>
              </a:rPr>
              <a:t>Ο </a:t>
            </a:r>
            <a:r>
              <a:rPr lang="el-GR" sz="3600" dirty="0" smtClean="0">
                <a:solidFill>
                  <a:srgbClr val="FF0000"/>
                </a:solidFill>
              </a:rPr>
              <a:t>δικός μας ανήκει στο σμήνος της Παρθένου</a:t>
            </a:r>
            <a:r>
              <a:rPr lang="el-GR" sz="3600" dirty="0" smtClean="0"/>
              <a:t>.</a:t>
            </a:r>
            <a:endParaRPr lang="el-GR" sz="3600" dirty="0"/>
          </a:p>
        </p:txBody>
      </p:sp>
    </p:spTree>
    <p:extLst>
      <p:ext uri="{BB962C8B-B14F-4D97-AF65-F5344CB8AC3E}">
        <p14:creationId xmlns="" xmlns:p14="http://schemas.microsoft.com/office/powerpoint/2010/main" val="1350793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Virgo Cluster Finder Chart (annotated) | NOIRLa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606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altLang="el-GR" dirty="0" smtClean="0"/>
              <a:t>Εξωτικά ουράνια αντικείμενα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0" y="620689"/>
            <a:ext cx="9144000" cy="720079"/>
          </a:xfrm>
          <a:solidFill>
            <a:srgbClr val="FF0000"/>
          </a:solidFill>
        </p:spPr>
        <p:txBody>
          <a:bodyPr>
            <a:normAutofit fontScale="70000" lnSpcReduction="20000"/>
          </a:bodyPr>
          <a:lstStyle/>
          <a:p>
            <a:r>
              <a:rPr lang="el-GR" altLang="el-GR" sz="3600" dirty="0" smtClean="0"/>
              <a:t>Υπάρχουν </a:t>
            </a:r>
            <a:r>
              <a:rPr lang="el-GR" altLang="el-GR" sz="3600" dirty="0" smtClean="0"/>
              <a:t>ουράνια αντικείμενα </a:t>
            </a:r>
            <a:r>
              <a:rPr lang="el-GR" altLang="el-GR" sz="3600" dirty="0" smtClean="0"/>
              <a:t>στα οποία επικρατούν τόσο ακραίες συνθήκες, που ξεπερνούν την επιστημονική φαντασία.  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0" y="1340768"/>
            <a:ext cx="9144000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l-GR" altLang="el-GR" dirty="0" smtClean="0"/>
              <a:t>Τα </a:t>
            </a:r>
            <a:r>
              <a:rPr lang="el-GR" altLang="el-GR" dirty="0" smtClean="0"/>
              <a:t>πάλσαρ </a:t>
            </a:r>
            <a:r>
              <a:rPr lang="el-GR" altLang="el-GR" dirty="0" smtClean="0"/>
              <a:t>είναι ταχύτατα περιστρεφόμενοι αστέρες </a:t>
            </a:r>
            <a:r>
              <a:rPr lang="el-GR" altLang="el-GR" dirty="0" smtClean="0"/>
              <a:t>νετρονίων. Η </a:t>
            </a:r>
            <a:r>
              <a:rPr lang="el-GR" altLang="el-GR" dirty="0" smtClean="0"/>
              <a:t>ύλη </a:t>
            </a:r>
            <a:r>
              <a:rPr lang="el-GR" altLang="el-GR" dirty="0" smtClean="0"/>
              <a:t>σε αυτούς είναι </a:t>
            </a:r>
            <a:r>
              <a:rPr lang="el-GR" altLang="el-GR" dirty="0" smtClean="0"/>
              <a:t>τόσο πυκνή, ώστε μια κουταλιά να ζυγίζει </a:t>
            </a:r>
            <a:r>
              <a:rPr lang="el-GR" altLang="el-GR" dirty="0" smtClean="0"/>
              <a:t>δισεκατομμύρια τόνους</a:t>
            </a:r>
            <a:r>
              <a:rPr lang="el-GR" altLang="el-GR" dirty="0" smtClean="0"/>
              <a:t>! </a:t>
            </a:r>
            <a:endParaRPr lang="el-GR" altLang="el-GR" dirty="0" smtClean="0"/>
          </a:p>
          <a:p>
            <a:r>
              <a:rPr lang="el-GR" altLang="el-GR" dirty="0" smtClean="0"/>
              <a:t>Έχουν τ</a:t>
            </a:r>
            <a:r>
              <a:rPr lang="el-GR" altLang="el-GR" dirty="0" smtClean="0"/>
              <a:t>α</a:t>
            </a:r>
            <a:r>
              <a:rPr lang="el-GR" altLang="el-GR" dirty="0" smtClean="0"/>
              <a:t> </a:t>
            </a:r>
            <a:r>
              <a:rPr lang="el-GR" altLang="el-GR" dirty="0" smtClean="0"/>
              <a:t>πιο </a:t>
            </a:r>
            <a:r>
              <a:rPr lang="el-GR" altLang="el-GR" dirty="0" smtClean="0"/>
              <a:t>ισχυρά μαγνητικά πεδία </a:t>
            </a:r>
            <a:r>
              <a:rPr lang="el-GR" altLang="el-GR" dirty="0" smtClean="0"/>
              <a:t>του σύμπαντος. </a:t>
            </a:r>
            <a:endParaRPr lang="el-GR" altLang="el-GR" dirty="0" smtClean="0"/>
          </a:p>
          <a:p>
            <a:r>
              <a:rPr lang="el-GR" altLang="el-GR" dirty="0" smtClean="0"/>
              <a:t>Προέρχονται </a:t>
            </a:r>
            <a:r>
              <a:rPr lang="el-GR" altLang="el-GR" dirty="0" smtClean="0"/>
              <a:t>από </a:t>
            </a:r>
            <a:r>
              <a:rPr lang="el-GR" altLang="el-GR" dirty="0" smtClean="0"/>
              <a:t>βαρυτικές καταρρεύσεις αστεριών μεγάλης μάζας. </a:t>
            </a:r>
          </a:p>
          <a:p>
            <a:r>
              <a:rPr lang="el-GR" altLang="el-GR" dirty="0" smtClean="0"/>
              <a:t>Η </a:t>
            </a:r>
            <a:r>
              <a:rPr lang="el-GR" altLang="el-GR" dirty="0" smtClean="0"/>
              <a:t>ύλη τους αποτελείται κυρίως από </a:t>
            </a:r>
            <a:r>
              <a:rPr lang="el-GR" altLang="el-GR" dirty="0" smtClean="0"/>
              <a:t>νετρόνια</a:t>
            </a:r>
            <a:r>
              <a:rPr lang="el-GR" altLang="el-GR" dirty="0" smtClean="0"/>
              <a:t>.</a:t>
            </a:r>
          </a:p>
        </p:txBody>
      </p:sp>
      <p:pic>
        <p:nvPicPr>
          <p:cNvPr id="5" name="Picture 4" descr="http://www.sfak.org/icmpcommon/files/images/ASTRONOMY/stars/pulsar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248" y="3284984"/>
            <a:ext cx="2780752" cy="35730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ESA - Neutron stars: pulsars and magneta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848" y="3284984"/>
            <a:ext cx="6352027" cy="3573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0837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l-GR" altLang="el-GR" dirty="0" smtClean="0"/>
              <a:t>Οι μαύρες τρύπες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>
          <a:xfrm>
            <a:off x="0" y="620689"/>
            <a:ext cx="9144000" cy="165618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el-GR" altLang="el-GR" sz="3600" dirty="0" smtClean="0"/>
              <a:t>Οι μαύρες τρύπες δημιουργούνται από την κατάρρευση </a:t>
            </a:r>
            <a:r>
              <a:rPr lang="el-GR" altLang="el-GR" sz="3600" dirty="0" smtClean="0"/>
              <a:t>των αστεριών πολύ μεγάλης μάζας του </a:t>
            </a:r>
            <a:r>
              <a:rPr lang="el-GR" altLang="el-GR" sz="3600" dirty="0" smtClean="0"/>
              <a:t>σύμπαντος. </a:t>
            </a:r>
            <a:endParaRPr lang="el-GR" altLang="el-GR" sz="3600" dirty="0" smtClean="0"/>
          </a:p>
          <a:p>
            <a:r>
              <a:rPr lang="el-GR" altLang="el-GR" sz="3600" dirty="0" smtClean="0"/>
              <a:t>Πρόκειται </a:t>
            </a:r>
            <a:r>
              <a:rPr lang="el-GR" altLang="el-GR" sz="3600" dirty="0" smtClean="0"/>
              <a:t>για μια </a:t>
            </a:r>
            <a:r>
              <a:rPr lang="el-GR" altLang="el-GR" sz="3600" dirty="0" smtClean="0"/>
              <a:t>σημειακές ανωμαλίες </a:t>
            </a:r>
            <a:r>
              <a:rPr lang="el-GR" altLang="el-GR" sz="3600" dirty="0" smtClean="0"/>
              <a:t>του χωροχρόνου, που </a:t>
            </a:r>
            <a:r>
              <a:rPr lang="el-GR" altLang="el-GR" sz="3600" dirty="0" smtClean="0"/>
              <a:t>δημιουργούν </a:t>
            </a:r>
            <a:r>
              <a:rPr lang="el-GR" altLang="el-GR" sz="3600" dirty="0" smtClean="0"/>
              <a:t>γύρω </a:t>
            </a:r>
            <a:r>
              <a:rPr lang="el-GR" altLang="el-GR" sz="3600" dirty="0" smtClean="0"/>
              <a:t>τους </a:t>
            </a:r>
            <a:r>
              <a:rPr lang="el-GR" altLang="el-GR" sz="3600" dirty="0" smtClean="0"/>
              <a:t>ένα τόσο ισχυρό βαρυτικό πεδίο, ώστε δεν αφήνει ούτε το φως να διαφύγει προς τα έξω. </a:t>
            </a:r>
          </a:p>
        </p:txBody>
      </p:sp>
      <p:pic>
        <p:nvPicPr>
          <p:cNvPr id="4" name="Picture 4" descr="http://s.slang.gr/media/201111/6dbb0470b35c43664857-14281921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864" y="2204864"/>
            <a:ext cx="4653136" cy="46531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NASA X-ray observatory reveals how black holes swallow stars | Sp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26755"/>
            <a:ext cx="4499991" cy="2531245"/>
          </a:xfrm>
          <a:prstGeom prst="rect">
            <a:avLst/>
          </a:prstGeom>
          <a:noFill/>
        </p:spPr>
      </p:pic>
      <p:sp>
        <p:nvSpPr>
          <p:cNvPr id="32772" name="AutoShape 4" descr="Black Hole Prim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2774" name="Picture 6" descr="X-ray reverberation measurements of black hole mass and spin | Research  Communities by Springer Na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2398302"/>
            <a:ext cx="4499993" cy="17507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655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l-GR" altLang="el-GR" dirty="0" smtClean="0"/>
              <a:t>Οι εκρήξεις σούπερ νόβα</a:t>
            </a: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0" y="548681"/>
            <a:ext cx="9144000" cy="158417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el-GR" altLang="el-GR" sz="3600" dirty="0" smtClean="0"/>
              <a:t>Οι εκρήξεις αυτές λάμπουν όσο </a:t>
            </a:r>
            <a:r>
              <a:rPr lang="el-GR" altLang="el-GR" sz="3600" dirty="0"/>
              <a:t>έ</a:t>
            </a:r>
            <a:r>
              <a:rPr lang="el-GR" altLang="el-GR" sz="3600" dirty="0" smtClean="0"/>
              <a:t>νας ολόκληρος γαλαξίας εκατοντάδων </a:t>
            </a:r>
            <a:r>
              <a:rPr lang="el-GR" altLang="el-GR" sz="3600" dirty="0" smtClean="0"/>
              <a:t>δισεκατομμυρίων </a:t>
            </a:r>
            <a:r>
              <a:rPr lang="el-GR" altLang="el-GR" sz="3600" dirty="0" smtClean="0"/>
              <a:t>αστεριών. </a:t>
            </a:r>
            <a:endParaRPr lang="el-GR" altLang="el-GR" sz="3600" dirty="0" smtClean="0"/>
          </a:p>
          <a:p>
            <a:r>
              <a:rPr lang="el-GR" altLang="el-GR" sz="3600" dirty="0" smtClean="0"/>
              <a:t>Προέρχονται </a:t>
            </a:r>
            <a:r>
              <a:rPr lang="el-GR" altLang="el-GR" sz="3600" dirty="0" smtClean="0"/>
              <a:t>από την </a:t>
            </a:r>
            <a:r>
              <a:rPr lang="el-GR" altLang="el-GR" sz="3600" dirty="0" smtClean="0"/>
              <a:t>βαρυτική κατάρρευση </a:t>
            </a:r>
            <a:r>
              <a:rPr lang="el-GR" altLang="el-GR" sz="3600" dirty="0" smtClean="0"/>
              <a:t>ενός </a:t>
            </a:r>
            <a:r>
              <a:rPr lang="el-GR" altLang="el-GR" sz="3600" dirty="0" smtClean="0"/>
              <a:t>αστεριού μεγάλης μάζας ή </a:t>
            </a:r>
            <a:r>
              <a:rPr lang="el-GR" altLang="el-GR" sz="3600" dirty="0" smtClean="0"/>
              <a:t>από την έκρηξη ενός λευκού νάνου, λόγω απορρόφησης μάζας από συνοδό αστέρι.</a:t>
            </a:r>
          </a:p>
        </p:txBody>
      </p:sp>
      <p:pic>
        <p:nvPicPr>
          <p:cNvPr id="4" name="Picture 2" descr="http://chandra.harvard.edu/graphics/xray_sources/supernova_2001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22" y="2204864"/>
            <a:ext cx="4474178" cy="46531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Μια έκρηξη σουπερνόβα μπορεί ανά πάσα στιγμή να λάμψει στον Γαλαξία μας! -  Hub ΕΚΠΑ Hub ΕΚΠ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17277"/>
            <a:ext cx="4689426" cy="2640723"/>
          </a:xfrm>
          <a:prstGeom prst="rect">
            <a:avLst/>
          </a:prstGeom>
          <a:noFill/>
        </p:spPr>
      </p:pic>
      <p:pic>
        <p:nvPicPr>
          <p:cNvPr id="30724" name="Picture 4" descr="Φωτογράφισε το αρχικό φως από μια έκρηξη σούπερ-νόβα! - Typos-i.g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182214"/>
            <a:ext cx="3601691" cy="20234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8144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altLang="el-GR" dirty="0" smtClean="0"/>
              <a:t>Η ερασιτεχνική αστρονομία.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0" y="692697"/>
            <a:ext cx="2627784" cy="4608511"/>
          </a:xfrm>
          <a:solidFill>
            <a:srgbClr val="FFFF00"/>
          </a:solidFill>
        </p:spPr>
        <p:txBody>
          <a:bodyPr>
            <a:normAutofit fontScale="55000" lnSpcReduction="20000"/>
          </a:bodyPr>
          <a:lstStyle/>
          <a:p>
            <a:r>
              <a:rPr lang="el-GR" altLang="el-GR" sz="3600" dirty="0" smtClean="0"/>
              <a:t>Η ερασιτεχνική αστρονομία γνωρίζει τα τελευταία </a:t>
            </a:r>
            <a:r>
              <a:rPr lang="el-GR" altLang="el-GR" sz="3600" dirty="0" smtClean="0"/>
              <a:t>χρόνια </a:t>
            </a:r>
            <a:r>
              <a:rPr lang="el-GR" altLang="el-GR" sz="3600" dirty="0" smtClean="0"/>
              <a:t>μεγάλη ανάπτυξη στην χώρα μας. </a:t>
            </a:r>
            <a:endParaRPr lang="el-GR" altLang="el-GR" sz="3600" dirty="0" smtClean="0"/>
          </a:p>
          <a:p>
            <a:r>
              <a:rPr lang="el-GR" altLang="el-GR" sz="3600" dirty="0" smtClean="0"/>
              <a:t>Η </a:t>
            </a:r>
            <a:r>
              <a:rPr lang="el-GR" altLang="el-GR" sz="3600" dirty="0" smtClean="0"/>
              <a:t>συμβολή των ερασιτεχνών </a:t>
            </a:r>
            <a:r>
              <a:rPr lang="el-GR" altLang="el-GR" sz="3600" dirty="0" smtClean="0"/>
              <a:t>αστρονόμων στην </a:t>
            </a:r>
            <a:r>
              <a:rPr lang="el-GR" altLang="el-GR" sz="3600" dirty="0" smtClean="0"/>
              <a:t>διάδοση της αστρονομίας, αλλά και αρκετές φορές στην υποστήριξη επαγγελματικών παρατηρήσεων είναι αρκετά σημαντική.</a:t>
            </a:r>
          </a:p>
        </p:txBody>
      </p:sp>
      <p:pic>
        <p:nvPicPr>
          <p:cNvPr id="4" name="5 - Θέση περιεχομένου" descr="Παρνωνα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3305" y="3429000"/>
            <a:ext cx="6440695" cy="3429000"/>
          </a:xfrm>
          <a:prstGeom prst="rect">
            <a:avLst/>
          </a:prstGeom>
        </p:spPr>
      </p:pic>
      <p:pic>
        <p:nvPicPr>
          <p:cNvPr id="28673" name="Picture 1" descr="C:\Users\Leon\Desktop\ΣΥΑΛ\Εκδηλώσεις 2026\Μόρια Φεβ 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692696"/>
            <a:ext cx="3635896" cy="2726922"/>
          </a:xfrm>
          <a:prstGeom prst="rect">
            <a:avLst/>
          </a:prstGeom>
          <a:noFill/>
        </p:spPr>
      </p:pic>
      <p:pic>
        <p:nvPicPr>
          <p:cNvPr id="28674" name="Picture 2" descr="C:\Users\Leon\Desktop\ΣΥΑΛ\Εκδηλώσεις και φωτογραφίες 2025\Σχολείο Βαρειάς 5-2025.jpg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5790" y="980728"/>
            <a:ext cx="2832316" cy="2124237"/>
          </a:xfrm>
          <a:prstGeom prst="rect">
            <a:avLst/>
          </a:prstGeom>
          <a:noFill/>
        </p:spPr>
      </p:pic>
      <p:pic>
        <p:nvPicPr>
          <p:cNvPr id="28676" name="Picture 4" descr="Almost anyone can become an amateur astronomer. What will you find? | Spa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39367"/>
            <a:ext cx="2699792" cy="15186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0300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altLang="el-GR" dirty="0" smtClean="0"/>
              <a:t>Η επαγγελματική αστρονομία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>
          <a:xfrm>
            <a:off x="0" y="620688"/>
            <a:ext cx="4860032" cy="295232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el-GR" altLang="el-GR" sz="3600" dirty="0" smtClean="0"/>
              <a:t>Οι αστρονόμοι σήμερα έχουν πρόσβαση σε τεράστια τηλεσκόπια, μεγάλης ακρίβειας όργανα μέτρησης και πολύ ισχυρούς υπερ- υπολογιστές. </a:t>
            </a:r>
            <a:endParaRPr lang="en-US" altLang="el-GR" sz="3600" dirty="0" smtClean="0"/>
          </a:p>
          <a:p>
            <a:r>
              <a:rPr lang="el-GR" altLang="el-GR" sz="3600" dirty="0" smtClean="0"/>
              <a:t>Τα </a:t>
            </a:r>
            <a:r>
              <a:rPr lang="el-GR" altLang="el-GR" sz="3600" dirty="0" smtClean="0"/>
              <a:t>παρατηρησιακά δεδομένα σήμερα είναι πολλά </a:t>
            </a:r>
            <a:r>
              <a:rPr lang="el-GR" altLang="el-GR" sz="3600" dirty="0" smtClean="0"/>
              <a:t>δι</a:t>
            </a:r>
            <a:r>
              <a:rPr lang="el-GR" altLang="el-GR" sz="3600" dirty="0" smtClean="0"/>
              <a:t>σεκατομμύρια </a:t>
            </a:r>
            <a:r>
              <a:rPr lang="el-GR" altLang="el-GR" sz="3600" dirty="0" smtClean="0"/>
              <a:t>φορές </a:t>
            </a:r>
            <a:r>
              <a:rPr lang="el-GR" altLang="el-GR" sz="3600" dirty="0" smtClean="0"/>
              <a:t>περισσότερα από ότι πριν </a:t>
            </a:r>
            <a:r>
              <a:rPr lang="el-GR" altLang="el-GR" sz="3600" dirty="0" smtClean="0"/>
              <a:t>μόλις μισό αιώνα.</a:t>
            </a:r>
          </a:p>
          <a:p>
            <a:r>
              <a:rPr lang="el-GR" altLang="el-GR" sz="3600" dirty="0" smtClean="0"/>
              <a:t> </a:t>
            </a:r>
            <a:r>
              <a:rPr lang="el-GR" altLang="el-GR" sz="3600" dirty="0" smtClean="0"/>
              <a:t>Ό</a:t>
            </a:r>
            <a:r>
              <a:rPr lang="el-GR" altLang="el-GR" sz="3600" dirty="0" smtClean="0"/>
              <a:t>λη </a:t>
            </a:r>
            <a:r>
              <a:rPr lang="el-GR" altLang="el-GR" sz="3600" dirty="0" smtClean="0"/>
              <a:t>η νεα τεχνολογία που αναπτύσσεται </a:t>
            </a:r>
            <a:r>
              <a:rPr lang="el-GR" altLang="el-GR" sz="3600" dirty="0" smtClean="0"/>
              <a:t>στην αστρονομία χρησιμοποιείται </a:t>
            </a:r>
            <a:r>
              <a:rPr lang="el-GR" altLang="el-GR" sz="3600" dirty="0" smtClean="0"/>
              <a:t>αργότερα στην καθημερινή ζωή μας.</a:t>
            </a:r>
          </a:p>
        </p:txBody>
      </p:sp>
      <p:pic>
        <p:nvPicPr>
          <p:cNvPr id="26626" name="Picture 2" descr="Europe Unveils 20-Year Plan for Brilliant Future in Astronomy | ESO België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15059"/>
            <a:ext cx="4866312" cy="3242941"/>
          </a:xfrm>
          <a:prstGeom prst="rect">
            <a:avLst/>
          </a:prstGeom>
          <a:noFill/>
        </p:spPr>
      </p:pic>
      <p:pic>
        <p:nvPicPr>
          <p:cNvPr id="26628" name="Picture 4" descr="Very Large Telescope | Astronomy, Astronomical Imaging, Chile | Britann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0815" y="2996952"/>
            <a:ext cx="4253185" cy="3861048"/>
          </a:xfrm>
          <a:prstGeom prst="rect">
            <a:avLst/>
          </a:prstGeom>
          <a:noFill/>
        </p:spPr>
      </p:pic>
      <p:pic>
        <p:nvPicPr>
          <p:cNvPr id="26632" name="Picture 8" descr="Homepage - IAASA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627724"/>
            <a:ext cx="4211960" cy="23692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304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altLang="el-GR" dirty="0" smtClean="0"/>
              <a:t>Τα ο</a:t>
            </a:r>
            <a:r>
              <a:rPr lang="el-GR" altLang="el-GR" dirty="0" smtClean="0"/>
              <a:t>πτικά </a:t>
            </a:r>
            <a:r>
              <a:rPr lang="el-GR" altLang="el-GR" dirty="0" smtClean="0"/>
              <a:t>τηλεσκόπια</a:t>
            </a:r>
          </a:p>
        </p:txBody>
      </p:sp>
      <p:sp>
        <p:nvSpPr>
          <p:cNvPr id="90115" name="Content Placeholder 4"/>
          <p:cNvSpPr>
            <a:spLocks noGrp="1"/>
          </p:cNvSpPr>
          <p:nvPr>
            <p:ph idx="1"/>
          </p:nvPr>
        </p:nvSpPr>
        <p:spPr>
          <a:xfrm>
            <a:off x="0" y="692697"/>
            <a:ext cx="9144000" cy="151216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el-GR" altLang="el-GR" sz="3600" dirty="0" smtClean="0"/>
              <a:t>Τα τηλεσκοπία που βλέπουν στο οπτικό μήκος κύματος βρίσκονται σε περιοχές με μεγάλο υψόμετρο και ελάχιστη υγρασία. </a:t>
            </a:r>
            <a:endParaRPr lang="el-GR" altLang="el-GR" sz="3600" dirty="0" smtClean="0"/>
          </a:p>
          <a:p>
            <a:r>
              <a:rPr lang="el-GR" altLang="el-GR" sz="3600" dirty="0" smtClean="0"/>
              <a:t>Διαθέτουν </a:t>
            </a:r>
            <a:r>
              <a:rPr lang="el-GR" altLang="el-GR" sz="3600" dirty="0" smtClean="0"/>
              <a:t>συστήματα προσαρμοστικής οπτικής, που εξομοιώνει την διάθλαση της ατμόσφαιρας, και ενεργής οπτικής, που διορθώνει την καμπύλωση του βάρους πολλών τόνων κατόπτρου που φέρουν.</a:t>
            </a:r>
          </a:p>
        </p:txBody>
      </p:sp>
      <p:pic>
        <p:nvPicPr>
          <p:cNvPr id="4" name="Picture 6" descr="Vera Rubin Observatory Brings Universe's Darkest Mysteries Into Focus - The  New York Tim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672916"/>
            <a:ext cx="5580112" cy="4185084"/>
          </a:xfrm>
          <a:prstGeom prst="rect">
            <a:avLst/>
          </a:prstGeom>
          <a:noFill/>
        </p:spPr>
      </p:pic>
      <p:pic>
        <p:nvPicPr>
          <p:cNvPr id="5" name="Picture 3" descr="mirror_wash7_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6120"/>
            <a:ext cx="3491880" cy="349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9003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358" y="2564904"/>
            <a:ext cx="3035642" cy="429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4" descr="SPECULOOS Southern Observatory | ES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923"/>
            <a:ext cx="9144000" cy="2488676"/>
          </a:xfrm>
          <a:prstGeom prst="rect">
            <a:avLst/>
          </a:prstGeom>
          <a:noFill/>
        </p:spPr>
      </p:pic>
      <p:pic>
        <p:nvPicPr>
          <p:cNvPr id="63494" name="Picture 6" descr="2017 Chile Astronomy &amp; Stargazing Tour - Sky &amp; Telesco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84954"/>
            <a:ext cx="6084168" cy="34730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0710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altLang="el-GR" dirty="0" smtClean="0"/>
              <a:t>Οι </a:t>
            </a:r>
            <a:r>
              <a:rPr lang="el-GR" altLang="el-GR" dirty="0" smtClean="0"/>
              <a:t>εξωπλανήτες- μακρινοί κόσμοι</a:t>
            </a:r>
            <a:endParaRPr lang="el-GR" altLang="el-GR" dirty="0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0" y="620689"/>
            <a:ext cx="9144000" cy="259228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altLang="el-GR" dirty="0"/>
              <a:t>Έ</a:t>
            </a:r>
            <a:r>
              <a:rPr lang="el-GR" altLang="el-GR" dirty="0" smtClean="0"/>
              <a:t>χουμε ανακαλύψει </a:t>
            </a:r>
            <a:r>
              <a:rPr lang="el-GR" altLang="el-GR" dirty="0" smtClean="0"/>
              <a:t>πάνω </a:t>
            </a:r>
            <a:r>
              <a:rPr lang="el-GR" altLang="el-GR" dirty="0" smtClean="0"/>
              <a:t>από </a:t>
            </a:r>
            <a:r>
              <a:rPr lang="el-GR" altLang="el-GR" dirty="0" smtClean="0"/>
              <a:t>7500 πλανήτες σε άλλα </a:t>
            </a:r>
            <a:r>
              <a:rPr lang="el-GR" altLang="el-GR" dirty="0" smtClean="0"/>
              <a:t>αστέρια του Γαλαξία μας</a:t>
            </a:r>
            <a:r>
              <a:rPr lang="el-GR" altLang="el-GR" dirty="0" smtClean="0"/>
              <a:t>.</a:t>
            </a:r>
          </a:p>
          <a:p>
            <a:pPr marL="0" indent="0">
              <a:buNone/>
            </a:pPr>
            <a:r>
              <a:rPr lang="el-GR" altLang="el-GR" dirty="0" smtClean="0"/>
              <a:t> Έτσι </a:t>
            </a:r>
            <a:r>
              <a:rPr lang="el-GR" altLang="el-GR" dirty="0" smtClean="0"/>
              <a:t>η ύπαρξή τους </a:t>
            </a:r>
            <a:r>
              <a:rPr lang="el-GR" altLang="el-GR" dirty="0" smtClean="0"/>
              <a:t>αποτελεί</a:t>
            </a:r>
            <a:r>
              <a:rPr lang="el-GR" altLang="el-GR" dirty="0" smtClean="0"/>
              <a:t> κανόνα </a:t>
            </a:r>
            <a:r>
              <a:rPr lang="el-GR" altLang="el-GR" dirty="0" smtClean="0"/>
              <a:t>και όχι εξαίρεση. </a:t>
            </a:r>
            <a:endParaRPr lang="el-GR" altLang="el-GR" dirty="0" smtClean="0"/>
          </a:p>
          <a:p>
            <a:pPr marL="0" indent="0">
              <a:buNone/>
            </a:pPr>
            <a:r>
              <a:rPr lang="el-GR" altLang="el-GR" dirty="0" smtClean="0"/>
              <a:t>Τα </a:t>
            </a:r>
            <a:r>
              <a:rPr lang="el-GR" altLang="el-GR" dirty="0" smtClean="0"/>
              <a:t>πιο πολλά από αυτά τα πλανητικά συστήματα έχουν τεράστιους πλανήτες κοντά στο αστέρι τους. </a:t>
            </a:r>
            <a:endParaRPr lang="el-GR" altLang="el-GR" dirty="0" smtClean="0"/>
          </a:p>
          <a:p>
            <a:pPr marL="0" indent="0">
              <a:buNone/>
            </a:pPr>
            <a:r>
              <a:rPr lang="el-GR" altLang="el-GR" dirty="0" smtClean="0"/>
              <a:t>Η ανακάλυψη εξωπλανητών περιορίζεται από την</a:t>
            </a:r>
            <a:r>
              <a:rPr lang="el-GR" altLang="el-GR" dirty="0" smtClean="0"/>
              <a:t> </a:t>
            </a:r>
            <a:r>
              <a:rPr lang="el-GR" altLang="el-GR" dirty="0" smtClean="0"/>
              <a:t>ικανότητα των οργάνων μας, που μας επιτρέπουν να παρατηρήσουμε </a:t>
            </a:r>
            <a:r>
              <a:rPr lang="el-GR" altLang="el-GR" dirty="0" smtClean="0"/>
              <a:t>πιο εύκολα</a:t>
            </a:r>
            <a:r>
              <a:rPr lang="el-GR" altLang="el-GR" dirty="0" smtClean="0"/>
              <a:t> </a:t>
            </a:r>
            <a:r>
              <a:rPr lang="el-GR" altLang="el-GR" dirty="0" smtClean="0"/>
              <a:t>τους μεγάλους πλανήτες.</a:t>
            </a:r>
          </a:p>
        </p:txBody>
      </p:sp>
      <p:pic>
        <p:nvPicPr>
          <p:cNvPr id="4" name="Picture 3" descr="exoplanets_ups_020414_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000"/>
            <a:ext cx="5508104" cy="360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lanet_picture_040910_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3284953"/>
            <a:ext cx="3203848" cy="360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1539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altLang="el-GR" dirty="0" smtClean="0"/>
              <a:t>Τηλεσκόπια σε άλλα μήκη κύματος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xfrm>
            <a:off x="0" y="692697"/>
            <a:ext cx="9144000" cy="172819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el-GR" altLang="el-GR" sz="3600" dirty="0" smtClean="0"/>
              <a:t>Τα επίγεια τηλεσκοπία μπορούν να βλέπουν μόνο στο ορατό και στα κοντινά και μακρινά ραδιοκύματα</a:t>
            </a:r>
            <a:r>
              <a:rPr lang="el-GR" altLang="el-GR" sz="3600" dirty="0" smtClean="0"/>
              <a:t>.</a:t>
            </a:r>
          </a:p>
          <a:p>
            <a:r>
              <a:rPr lang="el-GR" altLang="el-GR" sz="3600" dirty="0" smtClean="0"/>
              <a:t> </a:t>
            </a:r>
            <a:r>
              <a:rPr lang="el-GR" altLang="el-GR" sz="3600" dirty="0" smtClean="0"/>
              <a:t>Όπως και στα οπτικά τηλεσκοπία, στην αστρονομία ραδιοκυμάτων χρησιμοποιούμε πολλές φορές την συμβολομετρία (συνδυασμός τηλεσκοπίων). </a:t>
            </a:r>
            <a:endParaRPr lang="el-GR" altLang="el-GR" sz="3600" dirty="0" smtClean="0"/>
          </a:p>
          <a:p>
            <a:r>
              <a:rPr lang="el-GR" altLang="el-GR" sz="3600" dirty="0" smtClean="0"/>
              <a:t>Μόνο </a:t>
            </a:r>
            <a:r>
              <a:rPr lang="el-GR" altLang="el-GR" sz="3600" dirty="0" smtClean="0"/>
              <a:t>μετά από παρατήρηση σε διάφορα μήκη κύματος έχουμε αρκετά πλήρη εικόνα ενός ουράνιου αντικειμένου. 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2409957"/>
            <a:ext cx="5004048" cy="444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LA_telesco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4834"/>
            <a:ext cx="4139952" cy="358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9695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Ένας γαλαξίας σε διαφορετικά μήκη κύματος</a:t>
            </a:r>
            <a:endParaRPr lang="el-GR" dirty="0"/>
          </a:p>
        </p:txBody>
      </p:sp>
      <p:pic>
        <p:nvPicPr>
          <p:cNvPr id="4" name="3 - Θέση περιεχομένου" descr="MWA-whirlpool-galax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841" y="1600199"/>
            <a:ext cx="9134159" cy="513796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altLang="el-GR" dirty="0" smtClean="0"/>
              <a:t>Τα δ</a:t>
            </a:r>
            <a:r>
              <a:rPr lang="el-GR" altLang="el-GR" dirty="0" smtClean="0"/>
              <a:t>ιαστημικά </a:t>
            </a:r>
            <a:r>
              <a:rPr lang="el-GR" altLang="el-GR" dirty="0" smtClean="0"/>
              <a:t>τηλεσκόπια</a:t>
            </a:r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0" y="692697"/>
            <a:ext cx="9144000" cy="165618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el-GR" altLang="el-GR" sz="3600" dirty="0" smtClean="0"/>
              <a:t>Για να αποφύγουμε το εμπόδιο της ατμόσφαιρας, έχουμε τηλεσκοπία σε τροχιά. </a:t>
            </a:r>
            <a:endParaRPr lang="el-GR" altLang="el-GR" sz="3600" dirty="0" smtClean="0"/>
          </a:p>
          <a:p>
            <a:r>
              <a:rPr lang="el-GR" altLang="el-GR" sz="3600" dirty="0" smtClean="0"/>
              <a:t>Αυτά </a:t>
            </a:r>
            <a:r>
              <a:rPr lang="el-GR" altLang="el-GR" sz="3600" dirty="0" smtClean="0"/>
              <a:t>μελετάνε από τον </a:t>
            </a:r>
            <a:r>
              <a:rPr lang="el-GR" altLang="el-GR" sz="3600" dirty="0" smtClean="0"/>
              <a:t>ήλιο </a:t>
            </a:r>
            <a:r>
              <a:rPr lang="el-GR" altLang="el-GR" sz="3600" dirty="0" smtClean="0"/>
              <a:t>μας ως τους πιο μακρινούς γαλαξίες, τις εκρήξεις ακτίνων γ και την αρχέγονη μικροκυματική ακτινοβολία υποβάθρου. </a:t>
            </a:r>
            <a:endParaRPr lang="el-GR" altLang="el-GR" sz="3600" dirty="0" smtClean="0"/>
          </a:p>
          <a:p>
            <a:r>
              <a:rPr lang="el-GR" altLang="el-GR" sz="3600" dirty="0" smtClean="0"/>
              <a:t>Η </a:t>
            </a:r>
            <a:r>
              <a:rPr lang="el-GR" altLang="el-GR" sz="3600" dirty="0" smtClean="0"/>
              <a:t>συνεισφορά τους είναι καθοριστική στην κατανόηση του σύμπαντος.</a:t>
            </a:r>
          </a:p>
        </p:txBody>
      </p:sp>
      <p:pic>
        <p:nvPicPr>
          <p:cNvPr id="16390" name="Picture 6" descr="How Can We Bring Down the Costs of Large Space Telescopes? - Universe Tod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0928"/>
            <a:ext cx="9167863" cy="4077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129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pace telescope - Wiki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439"/>
            <a:ext cx="9144000" cy="6700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017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035"/>
            <a:ext cx="9101273" cy="593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1390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iss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1000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 descr="mars Spir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48"/>
            <a:ext cx="9144000" cy="667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1485900" y="228600"/>
            <a:ext cx="58293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l-GR" sz="3600" b="1" dirty="0">
                <a:solidFill>
                  <a:srgbClr val="FFFF00"/>
                </a:solidFill>
              </a:rPr>
              <a:t>ΤΟ ΡΟΜΠΟΤΙΚΟ ΟΧΗΜΑ </a:t>
            </a:r>
            <a:r>
              <a:rPr lang="en-US" altLang="el-GR" sz="3600" b="1" dirty="0">
                <a:solidFill>
                  <a:srgbClr val="FFFF00"/>
                </a:solidFill>
              </a:rPr>
              <a:t>SPIRIT </a:t>
            </a:r>
            <a:r>
              <a:rPr lang="el-GR" altLang="el-GR" sz="3600" b="1" dirty="0">
                <a:solidFill>
                  <a:srgbClr val="FFFF00"/>
                </a:solidFill>
              </a:rPr>
              <a:t>ΣΤΟΝ ΑΡΗ</a:t>
            </a:r>
            <a:endParaRPr lang="en-GB" altLang="el-GR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5376300"/>
      </p:ext>
    </p:extLst>
  </p:cSld>
  <p:clrMapOvr>
    <a:masterClrMapping/>
  </p:clrMapOvr>
  <p:transition advTm="6144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1143000" y="0"/>
            <a:ext cx="6858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 dirty="0"/>
          </a:p>
        </p:txBody>
      </p:sp>
      <p:pic>
        <p:nvPicPr>
          <p:cNvPr id="106499" name="Picture 3" descr="casini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25500"/>
            <a:ext cx="6858000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1143000" y="76202"/>
            <a:ext cx="6858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l-GR" sz="4800" b="1" dirty="0">
                <a:solidFill>
                  <a:srgbClr val="FFFF00"/>
                </a:solidFill>
              </a:rPr>
              <a:t>ΤΟ </a:t>
            </a:r>
            <a:r>
              <a:rPr lang="en-US" altLang="el-GR" sz="4800" b="1" dirty="0">
                <a:solidFill>
                  <a:srgbClr val="FFFF00"/>
                </a:solidFill>
              </a:rPr>
              <a:t>CASSINI </a:t>
            </a:r>
            <a:r>
              <a:rPr lang="el-GR" altLang="el-GR" sz="4800" b="1" dirty="0">
                <a:solidFill>
                  <a:srgbClr val="FFFF00"/>
                </a:solidFill>
              </a:rPr>
              <a:t>ΣΤΟΝ ΚΡΟΝΟ</a:t>
            </a:r>
            <a:endParaRPr lang="en-GB" altLang="el-GR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1399779"/>
      </p:ext>
    </p:extLst>
  </p:cSld>
  <p:clrMapOvr>
    <a:masterClrMapping/>
  </p:clrMapOvr>
  <p:transition advTm="5744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el-GR" sz="3200" dirty="0" smtClean="0"/>
              <a:t>Πως προσανατολιζόμαστε στον νυχτερινό ουρανό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18002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el-GR" sz="3200" dirty="0" smtClean="0"/>
              <a:t>Ο νυχτερινός ουρανός είναι χωρισμένος σε περιοχές, τους αστερισμούς. </a:t>
            </a:r>
            <a:endParaRPr lang="en-US" sz="3200" dirty="0" smtClean="0"/>
          </a:p>
          <a:p>
            <a:r>
              <a:rPr lang="el-GR" sz="3200" dirty="0" smtClean="0"/>
              <a:t>Οι </a:t>
            </a:r>
            <a:r>
              <a:rPr lang="el-GR" sz="3200" dirty="0" smtClean="0"/>
              <a:t>αστερισμοί περιλαμβάνουν τυχαία μεταξύ τους αστέρια μιας περιοχής. Είναι σχηματισμοί χωρίς καμία επιστημονική σημασία, που αποτελούν την μεταφορά της μυθολογίας των αρχαίων πολιτισμών στον ουρανό. </a:t>
            </a:r>
          </a:p>
          <a:p>
            <a:r>
              <a:rPr lang="el-GR" sz="3200" dirty="0" smtClean="0"/>
              <a:t>Στον ουρανό βλέπουμε μόνο 2 διαστάσεις, λόγω των τεράστιων αποστάσεων των αστεριών δεν μπορούμε να δούμε βάθος. </a:t>
            </a:r>
            <a:r>
              <a:rPr lang="el-GR" sz="3200" dirty="0"/>
              <a:t>Ά</a:t>
            </a:r>
            <a:r>
              <a:rPr lang="el-GR" sz="3200" dirty="0" smtClean="0"/>
              <a:t>ρα τα σχήματα που βλέπουμε </a:t>
            </a:r>
            <a:r>
              <a:rPr lang="el-GR" dirty="0" smtClean="0"/>
              <a:t>ενώνοντας</a:t>
            </a:r>
            <a:r>
              <a:rPr lang="el-GR" sz="3200" dirty="0" smtClean="0"/>
              <a:t> </a:t>
            </a:r>
            <a:r>
              <a:rPr lang="el-GR" sz="3200" dirty="0" smtClean="0"/>
              <a:t>αστέρια δεν είναι πραγματικά.</a:t>
            </a:r>
            <a:endParaRPr lang="el-GR" sz="3200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356" y="2276872"/>
            <a:ext cx="5010644" cy="4581128"/>
          </a:xfrm>
          <a:prstGeom prst="rect">
            <a:avLst/>
          </a:prstGeom>
        </p:spPr>
      </p:pic>
      <p:sp>
        <p:nvSpPr>
          <p:cNvPr id="8194" name="AutoShape 2" descr="Ο Ουρανός του Φεβρουάριου - House of Scien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8196" name="Picture 4" descr="Ο νυχτερινός ουρανός τον Μάρτιο 2016 - Βρείτε στον χάρτη το ζώδιό σας  [εικόνα] - iefimerida.g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88024"/>
            <a:ext cx="4139951" cy="2069976"/>
          </a:xfrm>
          <a:prstGeom prst="rect">
            <a:avLst/>
          </a:prstGeom>
          <a:noFill/>
        </p:spPr>
      </p:pic>
      <p:pic>
        <p:nvPicPr>
          <p:cNvPr id="8198" name="Picture 6" descr="Αστερισμοί-Πώς να ξεχωρίσεις τα βασικά στον νυχτερινό ουρανό – ΦΥΣΙΚΕΣ  ΕΠΙΣΤΗΜΕΣ …Σταγόνες Σύγχρονης Φυσικής και επιστημονικά νέα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276872"/>
            <a:ext cx="3779912" cy="2531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15301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0466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Τι αλλάζει στον </a:t>
            </a:r>
            <a:r>
              <a:rPr lang="el-GR" dirty="0" smtClean="0"/>
              <a:t>νυχτερινό ουρανό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4664"/>
            <a:ext cx="9144000" cy="158417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el-GR" sz="3200" dirty="0" smtClean="0"/>
              <a:t>Κάθε εποχή βλέπουμε διαφορετικούς αστερισμούς, λόγω της περιφοράς της Γης γύρω από τον </a:t>
            </a:r>
            <a:r>
              <a:rPr lang="el-GR" sz="3200" dirty="0" smtClean="0"/>
              <a:t>ήλιο</a:t>
            </a:r>
            <a:r>
              <a:rPr lang="el-GR" sz="3200" dirty="0" smtClean="0"/>
              <a:t>. </a:t>
            </a:r>
          </a:p>
          <a:p>
            <a:r>
              <a:rPr lang="el-GR" sz="3200" dirty="0" smtClean="0"/>
              <a:t>Ανάλογα το γεωγραφικό μας ύψος βλέπουμε και άλλο κομμάτι του ουρανού. </a:t>
            </a:r>
            <a:endParaRPr lang="el-GR" sz="3200" dirty="0" smtClean="0"/>
          </a:p>
          <a:p>
            <a:r>
              <a:rPr lang="el-GR" sz="3200" dirty="0" smtClean="0"/>
              <a:t>Στο </a:t>
            </a:r>
            <a:r>
              <a:rPr lang="el-GR" sz="3200" dirty="0" smtClean="0"/>
              <a:t>νότιο ημισφαίριο μπορούμε να δούμε ένα μέρος του νυχτερινού ουρανού που είναι αθέατο από τον τόπο μας. </a:t>
            </a:r>
            <a:endParaRPr lang="el-GR" sz="3200" dirty="0"/>
          </a:p>
        </p:txBody>
      </p:sp>
      <p:pic>
        <p:nvPicPr>
          <p:cNvPr id="6146" name="Picture 2" descr="Observing the night skies: Northern and Southern hemispheres | Spa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8658378" cy="4869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73624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altLang="el-GR" dirty="0" smtClean="0"/>
              <a:t>Τα μεσοαστρικά </a:t>
            </a:r>
            <a:r>
              <a:rPr lang="el-GR" altLang="el-GR" dirty="0" smtClean="0"/>
              <a:t>νεφελώματα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0" y="620689"/>
            <a:ext cx="5724128" cy="3168351"/>
          </a:xfrm>
        </p:spPr>
        <p:txBody>
          <a:bodyPr>
            <a:normAutofit fontScale="55000" lnSpcReduction="20000"/>
          </a:bodyPr>
          <a:lstStyle/>
          <a:p>
            <a:r>
              <a:rPr lang="el-GR" altLang="el-GR" dirty="0" smtClean="0"/>
              <a:t>Πρόκειτ</a:t>
            </a:r>
            <a:r>
              <a:rPr lang="el-GR" altLang="el-GR" dirty="0" smtClean="0"/>
              <a:t>αι για περιοχές από ψυχρό </a:t>
            </a:r>
            <a:r>
              <a:rPr lang="el-GR" altLang="el-GR" dirty="0" smtClean="0"/>
              <a:t>ουδέτερο μοριακό </a:t>
            </a:r>
            <a:r>
              <a:rPr lang="el-GR" altLang="el-GR" dirty="0" smtClean="0"/>
              <a:t>Υδρογόνο </a:t>
            </a:r>
            <a:r>
              <a:rPr lang="el-GR" altLang="el-GR" dirty="0" smtClean="0"/>
              <a:t>με λίγα βαρύτερα </a:t>
            </a:r>
            <a:r>
              <a:rPr lang="el-GR" altLang="el-GR" dirty="0" smtClean="0"/>
              <a:t>χημικά στοιχεία</a:t>
            </a:r>
            <a:r>
              <a:rPr lang="el-GR" altLang="el-GR" dirty="0" smtClean="0"/>
              <a:t>.</a:t>
            </a:r>
          </a:p>
          <a:p>
            <a:r>
              <a:rPr lang="el-GR" altLang="el-GR" dirty="0" smtClean="0"/>
              <a:t>Καταρρέουν </a:t>
            </a:r>
            <a:r>
              <a:rPr lang="el-GR" altLang="el-GR" dirty="0" smtClean="0"/>
              <a:t>κατά τόπους όταν επικρατεί η βαρύτητα </a:t>
            </a:r>
            <a:r>
              <a:rPr lang="el-GR" altLang="el-GR" dirty="0" smtClean="0"/>
              <a:t>με αποτέλεσμα να δημιουργούνται αστέρια </a:t>
            </a:r>
            <a:r>
              <a:rPr lang="el-GR" altLang="el-GR" dirty="0" smtClean="0"/>
              <a:t>κατά μεγάλες ομάδες (αστρικά σμήνη</a:t>
            </a:r>
            <a:r>
              <a:rPr lang="el-GR" altLang="el-GR" dirty="0" smtClean="0"/>
              <a:t>).</a:t>
            </a:r>
          </a:p>
          <a:p>
            <a:r>
              <a:rPr lang="el-GR" altLang="el-GR" dirty="0" smtClean="0"/>
              <a:t> </a:t>
            </a:r>
            <a:r>
              <a:rPr lang="el-GR" altLang="el-GR" dirty="0" smtClean="0"/>
              <a:t>Έχουμε ανιχνεύσει μεγάλο αριθμό πολύπλοκων μορίων σε αυτά τα νεφελώματα. Το νερό είναι ένα πολύ συνηθισμένο μόριο σε </a:t>
            </a:r>
            <a:r>
              <a:rPr lang="el-GR" altLang="el-GR" dirty="0" smtClean="0"/>
              <a:t>αυτά (πάγος). </a:t>
            </a:r>
          </a:p>
          <a:p>
            <a:r>
              <a:rPr lang="el-GR" altLang="el-GR" dirty="0" smtClean="0"/>
              <a:t>Ο </a:t>
            </a:r>
            <a:r>
              <a:rPr lang="el-GR" altLang="el-GR" dirty="0" smtClean="0"/>
              <a:t>εμπλουτισμός τους γίνεται από εκρήξεις σούπερ νόβα και γενικότερα από υλικά που προέρχονται από τα αστέρια. </a:t>
            </a:r>
          </a:p>
          <a:p>
            <a:pPr marL="0" indent="0">
              <a:buNone/>
            </a:pPr>
            <a:endParaRPr lang="el-GR" altLang="el-GR" dirty="0" smtClean="0"/>
          </a:p>
          <a:p>
            <a:endParaRPr lang="el-GR" altLang="el-GR" dirty="0" smtClean="0"/>
          </a:p>
        </p:txBody>
      </p:sp>
      <p:pic>
        <p:nvPicPr>
          <p:cNvPr id="4" name="Picture 2" descr="m8m20Φαρμ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170" y="620688"/>
            <a:ext cx="306883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Κασσ IC1805_Heart-Nebula Φαρμ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481" y="3573016"/>
            <a:ext cx="3207519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Eagle Nebula (M16, Pillars of Creation,  7000 ly, Serpens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5914"/>
            <a:ext cx="2915816" cy="299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Orion &amp; Running Man Nebulae (Astrovox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897741"/>
            <a:ext cx="3024336" cy="296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4785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l-GR" dirty="0" smtClean="0"/>
              <a:t>Τα νέφη του Μαγγελάνου</a:t>
            </a:r>
            <a:endParaRPr lang="el-GR" dirty="0"/>
          </a:p>
        </p:txBody>
      </p:sp>
      <p:pic>
        <p:nvPicPr>
          <p:cNvPr id="4" name="3 - Θέση περιεχομένου" descr="Maggelanic cloud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491" y="1196752"/>
            <a:ext cx="9149492" cy="5661248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Τα ωραιότερα αστρονομικά φαινόμενα</a:t>
            </a:r>
            <a:endParaRPr lang="el-GR" dirty="0"/>
          </a:p>
        </p:txBody>
      </p:sp>
      <p:pic>
        <p:nvPicPr>
          <p:cNvPr id="4" name="3 - Θέση περιεχομένου" descr="perseide_991525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467" y="1268760"/>
            <a:ext cx="9187374" cy="5184576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FOTO\2015 Kop-isl-faroe\20150318-IMG_0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89"/>
            <a:ext cx="9144000" cy="64574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Ολική έκλειψη </a:t>
            </a:r>
            <a:r>
              <a:rPr lang="el-GR" dirty="0" smtClean="0"/>
              <a:t>ηλίου</a:t>
            </a:r>
            <a:endParaRPr lang="el-G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40720"/>
            <a:ext cx="7056783" cy="6213890"/>
          </a:xfrm>
        </p:spPr>
      </p:pic>
    </p:spTree>
    <p:extLst>
      <p:ext uri="{BB962C8B-B14F-4D97-AF65-F5344CB8AC3E}">
        <p14:creationId xmlns="" xmlns:p14="http://schemas.microsoft.com/office/powerpoint/2010/main" val="577159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Η αστρονομία είναι συναρπαστική </a:t>
            </a:r>
            <a:endParaRPr lang="el-GR" dirty="0"/>
          </a:p>
        </p:txBody>
      </p:sp>
      <p:pic>
        <p:nvPicPr>
          <p:cNvPr id="64514" name="Picture 2" descr="C:\Users\Leon\Desktop\ΣΥΑΛ\Εκδηλώσεις και φωτογραφίες 2025\ΣΥΑΛ κομήτης.jfif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7656" y="3761656"/>
            <a:ext cx="3096344" cy="3096344"/>
          </a:xfrm>
          <a:prstGeom prst="rect">
            <a:avLst/>
          </a:prstGeom>
          <a:noFill/>
        </p:spPr>
      </p:pic>
      <p:pic>
        <p:nvPicPr>
          <p:cNvPr id="64516" name="Picture 4" descr="C:\Users\Leon\Desktop\ΣΥΑΛ\Εκδηλώσεις και φωτογραφίες 2025\εκλειψη σεληνης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7656" y="692696"/>
            <a:ext cx="3096344" cy="3096344"/>
          </a:xfrm>
          <a:prstGeom prst="rect">
            <a:avLst/>
          </a:prstGeom>
          <a:noFill/>
        </p:spPr>
      </p:pic>
      <p:pic>
        <p:nvPicPr>
          <p:cNvPr id="64517" name="Picture 5" descr="C:\Users\Leon\Desktop\Οι 10 εκλείψεις\Solar_corona_TSE_USA_2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8809"/>
            <a:ext cx="5940152" cy="6169192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323528" y="692696"/>
            <a:ext cx="518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ww.astrotheory.gr </a:t>
            </a:r>
            <a:r>
              <a:rPr lang="el-GR" sz="2800" dirty="0" smtClean="0">
                <a:solidFill>
                  <a:srgbClr val="FF0000"/>
                </a:solidFill>
              </a:rPr>
              <a:t>ο κόσμος της αστρονομίας στα Ελληνικά</a:t>
            </a:r>
            <a:endParaRPr lang="el-GR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Orion Complex of nebula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813376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1787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altLang="el-GR" dirty="0" smtClean="0"/>
              <a:t>Τα α</a:t>
            </a:r>
            <a:r>
              <a:rPr lang="el-GR" altLang="el-GR" dirty="0" smtClean="0"/>
              <a:t>νοιχτά αστρικά  </a:t>
            </a:r>
            <a:r>
              <a:rPr lang="el-GR" altLang="el-GR" dirty="0" smtClean="0"/>
              <a:t>σμήνη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0" y="620689"/>
            <a:ext cx="9144000" cy="23762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altLang="el-GR" dirty="0" smtClean="0"/>
              <a:t>Είναι το επόμενο στάδιο από το μεσοαστρικό </a:t>
            </a:r>
            <a:r>
              <a:rPr lang="el-GR" altLang="el-GR" dirty="0" smtClean="0"/>
              <a:t>νεφέλωμα και την αστρογένεση. </a:t>
            </a:r>
          </a:p>
          <a:p>
            <a:pPr marL="0" indent="0">
              <a:buNone/>
            </a:pPr>
            <a:r>
              <a:rPr lang="el-GR" altLang="el-GR" dirty="0" smtClean="0"/>
              <a:t>Τα νεαρά αστέρια </a:t>
            </a:r>
            <a:r>
              <a:rPr lang="el-GR" altLang="el-GR" dirty="0" smtClean="0"/>
              <a:t>έχουν αρχίσει την θερμοπυρηνική σύντηξη και με τους ισχυρούς ανέμους τους διώχνουν το υπόλοιπο νέφος. </a:t>
            </a:r>
            <a:endParaRPr lang="el-GR" altLang="el-GR" dirty="0" smtClean="0"/>
          </a:p>
          <a:p>
            <a:pPr marL="0" indent="0">
              <a:buNone/>
            </a:pPr>
            <a:r>
              <a:rPr lang="el-GR" altLang="el-GR" dirty="0" smtClean="0"/>
              <a:t>Έτσι </a:t>
            </a:r>
            <a:r>
              <a:rPr lang="el-GR" altLang="el-GR" dirty="0" smtClean="0"/>
              <a:t>τα βλέπουμε να λάμπουν και να είναι ακόμα κοντά το ένα στο άλλο. </a:t>
            </a:r>
            <a:endParaRPr lang="el-GR" altLang="el-GR" dirty="0" smtClean="0"/>
          </a:p>
          <a:p>
            <a:pPr marL="0" indent="0">
              <a:buNone/>
            </a:pPr>
            <a:r>
              <a:rPr lang="el-GR" altLang="el-GR" dirty="0" smtClean="0"/>
              <a:t>Με </a:t>
            </a:r>
            <a:r>
              <a:rPr lang="el-GR" altLang="el-GR" dirty="0" smtClean="0"/>
              <a:t>την πάροδο </a:t>
            </a:r>
            <a:r>
              <a:rPr lang="el-GR" altLang="el-GR" dirty="0" smtClean="0"/>
              <a:t>εκατοντάδων</a:t>
            </a:r>
            <a:r>
              <a:rPr lang="el-GR" altLang="el-GR" dirty="0" smtClean="0"/>
              <a:t> </a:t>
            </a:r>
            <a:r>
              <a:rPr lang="el-GR" altLang="el-GR" dirty="0" smtClean="0"/>
              <a:t>εκατομμυρίων ετών το σμήνος θα διαλυθεί, για αυτό παρατηρούμε στον ουρανό πολλά μεμονομένα αστέρια, αντί για σμήνη αστεριών.</a:t>
            </a:r>
          </a:p>
        </p:txBody>
      </p:sp>
      <p:pic>
        <p:nvPicPr>
          <p:cNvPr id="4" name="Picture 4" descr="M45__The_Pleiades_Star_ClusterΚεχ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9236"/>
            <a:ext cx="3851920" cy="380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 descr="Ανοιχτά σμήνη - Αστρονομί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953384"/>
            <a:ext cx="5220072" cy="390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3710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l-GR" altLang="el-GR" dirty="0" smtClean="0"/>
              <a:t>Τα πλανητικά νεφελώματα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0" y="548680"/>
            <a:ext cx="4355976" cy="309634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l-GR" altLang="el-GR" dirty="0" smtClean="0"/>
              <a:t>Είναι απομεινάρια αστεριών </a:t>
            </a:r>
            <a:r>
              <a:rPr lang="el-GR" altLang="el-GR" dirty="0" smtClean="0"/>
              <a:t>μάζας</a:t>
            </a:r>
            <a:r>
              <a:rPr lang="el-GR" altLang="el-GR" dirty="0" smtClean="0"/>
              <a:t> μέχρι 8 φορές αυτή του </a:t>
            </a:r>
            <a:r>
              <a:rPr lang="el-GR" altLang="el-GR" dirty="0" smtClean="0"/>
              <a:t>Ηλίου μας. </a:t>
            </a:r>
            <a:endParaRPr lang="el-GR" altLang="el-GR" dirty="0" smtClean="0"/>
          </a:p>
          <a:p>
            <a:r>
              <a:rPr lang="el-GR" altLang="el-GR" dirty="0" smtClean="0"/>
              <a:t>Ουσιαστικά </a:t>
            </a:r>
            <a:r>
              <a:rPr lang="el-GR" altLang="el-GR" dirty="0" smtClean="0"/>
              <a:t>πρόκειται για τα εξωτερικά στρώματα ενός </a:t>
            </a:r>
            <a:r>
              <a:rPr lang="el-GR" altLang="el-GR" dirty="0" smtClean="0"/>
              <a:t>υπολείμματος</a:t>
            </a:r>
            <a:r>
              <a:rPr lang="el-GR" altLang="el-GR" dirty="0" smtClean="0"/>
              <a:t> αστεριού, </a:t>
            </a:r>
            <a:r>
              <a:rPr lang="el-GR" altLang="el-GR" dirty="0" smtClean="0"/>
              <a:t>που έχει μετατραπεί σε λευκό νάνο, ένα πολύ πυκνό αντικείμενο.</a:t>
            </a:r>
          </a:p>
        </p:txBody>
      </p:sp>
      <p:pic>
        <p:nvPicPr>
          <p:cNvPr id="4" name="Picture 2" descr="https://upload.wikimedia.org/wikipedia/commons/thumb/9/97/NGC_7293.jpg/250px-NGC_72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69979"/>
            <a:ext cx="4716016" cy="62880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Πλανητικο Νεφελωμα Μ27 - Νεφελώματα - AstroV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32951"/>
            <a:ext cx="4427984" cy="32250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4398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altLang="el-GR" dirty="0" smtClean="0"/>
              <a:t>Τα σ</a:t>
            </a:r>
            <a:r>
              <a:rPr lang="el-GR" altLang="el-GR" dirty="0" smtClean="0"/>
              <a:t>φαιρωτά </a:t>
            </a:r>
            <a:r>
              <a:rPr lang="el-GR" altLang="el-GR" dirty="0" smtClean="0"/>
              <a:t>σμήνη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0" y="548681"/>
            <a:ext cx="4211960" cy="2448272"/>
          </a:xfrm>
          <a:solidFill>
            <a:schemeClr val="bg2">
              <a:lumMod val="9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el-GR" altLang="el-GR" dirty="0" smtClean="0"/>
              <a:t>Τα σφαιρωτά σμήνη είναι πολύ αρχαία αντικείμενα, πολλών δις ετών (στον Γαλαξία μας). </a:t>
            </a:r>
            <a:endParaRPr lang="el-GR" altLang="el-GR" dirty="0" smtClean="0"/>
          </a:p>
          <a:p>
            <a:r>
              <a:rPr lang="el-GR" altLang="el-GR" dirty="0" smtClean="0"/>
              <a:t>Είναι </a:t>
            </a:r>
            <a:r>
              <a:rPr lang="el-GR" altLang="el-GR" dirty="0" smtClean="0"/>
              <a:t>σαν μικροί γαλαξίες, με </a:t>
            </a:r>
            <a:r>
              <a:rPr lang="el-GR" altLang="el-GR" dirty="0" smtClean="0"/>
              <a:t>εκατοντάδες χιλιάδες αστέρια</a:t>
            </a:r>
            <a:r>
              <a:rPr lang="el-GR" altLang="el-GR" dirty="0" smtClean="0"/>
              <a:t>. </a:t>
            </a:r>
            <a:endParaRPr lang="el-GR" altLang="el-GR" dirty="0" smtClean="0"/>
          </a:p>
          <a:p>
            <a:r>
              <a:rPr lang="el-GR" altLang="el-GR" dirty="0" smtClean="0"/>
              <a:t>Βρίσκονται κυρίως στις </a:t>
            </a:r>
            <a:r>
              <a:rPr lang="el-GR" altLang="el-GR" dirty="0" smtClean="0"/>
              <a:t>παρυφές του Γαλαξία </a:t>
            </a:r>
            <a:r>
              <a:rPr lang="el-GR" altLang="el-GR" dirty="0" smtClean="0"/>
              <a:t>μας σε απόσταση δεκάδες </a:t>
            </a:r>
            <a:r>
              <a:rPr lang="el-GR" altLang="el-GR" dirty="0" smtClean="0"/>
              <a:t>χιλιάδες έτη φωτός μακριά από τον ήλιο.  </a:t>
            </a:r>
          </a:p>
        </p:txBody>
      </p:sp>
      <p:pic>
        <p:nvPicPr>
          <p:cNvPr id="4" name="Picture 2" descr="Αποτέλεσμα εικόνας για σφαιρωτα σμηνη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85798"/>
            <a:ext cx="4139951" cy="3872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Τα σφαιρωτά σμήνη ίσως φιλοξενούν εξωγήινους πολιτισμούς – physicsg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692949"/>
            <a:ext cx="4932040" cy="6165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6046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Τα σφαιρωτά σμήνη πιθανές «κατοικίες» εξωγήινων πολιτισμώ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7114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2521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139952" cy="69269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altLang="el-GR" dirty="0" smtClean="0"/>
              <a:t>Οι γαλαξίες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0" y="692697"/>
            <a:ext cx="4067944" cy="616530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el-GR" altLang="el-GR" sz="3200" dirty="0" smtClean="0"/>
              <a:t>Οι γαλαξίες περιέχουν εκατοντάδες </a:t>
            </a:r>
            <a:r>
              <a:rPr lang="el-GR" altLang="el-GR" sz="3200" dirty="0" smtClean="0"/>
              <a:t>δισεκατομμύρια </a:t>
            </a:r>
            <a:r>
              <a:rPr lang="el-GR" altLang="el-GR" sz="3200" dirty="0" smtClean="0"/>
              <a:t>αστέρια. </a:t>
            </a:r>
            <a:endParaRPr lang="el-GR" altLang="el-GR" sz="3200" dirty="0" smtClean="0"/>
          </a:p>
          <a:p>
            <a:r>
              <a:rPr lang="el-GR" altLang="el-GR" sz="3200" dirty="0" smtClean="0"/>
              <a:t>Επίσης </a:t>
            </a:r>
            <a:r>
              <a:rPr lang="el-GR" altLang="el-GR" sz="3200" dirty="0" smtClean="0"/>
              <a:t>εκτός την σκόνη και τα μεσοαστρικά νέφη έχουν ένα κουκούλι από σκοτεινή ύλη, με περίπου δεκαπλάσια μάζα από τον γαλαξία που βλέπουμε! </a:t>
            </a:r>
            <a:endParaRPr lang="el-GR" altLang="el-GR" sz="3200" dirty="0" smtClean="0"/>
          </a:p>
          <a:p>
            <a:r>
              <a:rPr lang="el-GR" altLang="el-GR" sz="3200" dirty="0" smtClean="0"/>
              <a:t>Αλλιώς </a:t>
            </a:r>
            <a:r>
              <a:rPr lang="el-GR" altLang="el-GR" sz="3200" dirty="0" smtClean="0"/>
              <a:t>οι γαλαξίες δεν θα μπορούσαν να έχουν βαρυτική συνοχή. </a:t>
            </a:r>
            <a:endParaRPr lang="el-GR" altLang="el-GR" sz="3200" dirty="0" smtClean="0"/>
          </a:p>
          <a:p>
            <a:r>
              <a:rPr lang="el-GR" altLang="el-GR" sz="3200" dirty="0" smtClean="0"/>
              <a:t>Σε </a:t>
            </a:r>
            <a:r>
              <a:rPr lang="el-GR" altLang="el-GR" sz="3200" dirty="0" smtClean="0"/>
              <a:t>μερικούς έχουμε πολλαπλάσια αστρογέννηση από ότι στον δικό μας (με 1 αστέρι το έτος). </a:t>
            </a:r>
          </a:p>
          <a:p>
            <a:r>
              <a:rPr lang="el-GR" altLang="el-GR" sz="3200" dirty="0" smtClean="0"/>
              <a:t>Όλα τα αστέρια που βλέπουμε στον ουρανό είναι του δικού μας Γαλαξία. </a:t>
            </a:r>
            <a:endParaRPr lang="el-GR" altLang="el-GR" sz="3200" dirty="0" smtClean="0"/>
          </a:p>
          <a:p>
            <a:r>
              <a:rPr lang="el-GR" altLang="el-GR" sz="3200" dirty="0" smtClean="0"/>
              <a:t>Οι </a:t>
            </a:r>
            <a:r>
              <a:rPr lang="el-GR" altLang="el-GR" sz="3200" dirty="0" smtClean="0"/>
              <a:t>άλλοι γαλαξίες είναι πολλές χιλιάδες φορές πιο μακριά από τα αστέρια του Γαλαξία μας.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834372"/>
            <a:ext cx="5076056" cy="4023628"/>
          </a:xfrm>
          <a:prstGeom prst="rect">
            <a:avLst/>
          </a:prstGeom>
        </p:spPr>
      </p:pic>
      <p:sp>
        <p:nvSpPr>
          <p:cNvPr id="39938" name="AutoShape 2" descr="Γαλαξίας | Science Wiki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9940" name="Picture 4" descr="IAA - Jour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9047" y="0"/>
            <a:ext cx="3844953" cy="2800437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4067944" y="692696"/>
            <a:ext cx="1152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Κάθε τελίτσα είναι και ένας γαλαξίας!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501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1001</Words>
  <Application>Microsoft Office PowerPoint</Application>
  <PresentationFormat>Προβολή στην οθόνη (4:3)</PresentationFormat>
  <Paragraphs>81</Paragraphs>
  <Slides>34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35" baseType="lpstr">
      <vt:lpstr>Θέμα του Office</vt:lpstr>
      <vt:lpstr>Πέρα από το ηλιακό σύστημα</vt:lpstr>
      <vt:lpstr>Οι εξωπλανήτες- μακρινοί κόσμοι</vt:lpstr>
      <vt:lpstr>Τα μεσοαστρικά νεφελώματα</vt:lpstr>
      <vt:lpstr>Διαφάνεια 4</vt:lpstr>
      <vt:lpstr>Τα ανοιχτά αστρικά  σμήνη</vt:lpstr>
      <vt:lpstr>Τα πλανητικά νεφελώματα</vt:lpstr>
      <vt:lpstr>Τα σφαιρωτά σμήνη</vt:lpstr>
      <vt:lpstr>Διαφάνεια 8</vt:lpstr>
      <vt:lpstr>Οι γαλαξίες</vt:lpstr>
      <vt:lpstr>Διαφάνεια 10</vt:lpstr>
      <vt:lpstr>Τα γαλαξιακά σμήνη</vt:lpstr>
      <vt:lpstr>Διαφάνεια 12</vt:lpstr>
      <vt:lpstr>Εξωτικά ουράνια αντικείμενα</vt:lpstr>
      <vt:lpstr>Οι μαύρες τρύπες</vt:lpstr>
      <vt:lpstr>Οι εκρήξεις σούπερ νόβα</vt:lpstr>
      <vt:lpstr>Η ερασιτεχνική αστρονομία.</vt:lpstr>
      <vt:lpstr>Η επαγγελματική αστρονομία</vt:lpstr>
      <vt:lpstr>Τα οπτικά τηλεσκόπια</vt:lpstr>
      <vt:lpstr>Διαφάνεια 19</vt:lpstr>
      <vt:lpstr>Τηλεσκόπια σε άλλα μήκη κύματος</vt:lpstr>
      <vt:lpstr>Ένας γαλαξίας σε διαφορετικά μήκη κύματος</vt:lpstr>
      <vt:lpstr>Τα διαστημικά τηλεσκόπια</vt:lpstr>
      <vt:lpstr>Διαφάνεια 23</vt:lpstr>
      <vt:lpstr>Διαφάνεια 24</vt:lpstr>
      <vt:lpstr>Διαφάνεια 25</vt:lpstr>
      <vt:lpstr>Διαφάνεια 26</vt:lpstr>
      <vt:lpstr>Διαφάνεια 27</vt:lpstr>
      <vt:lpstr>Πως προσανατολιζόμαστε στον νυχτερινό ουρανό</vt:lpstr>
      <vt:lpstr>Τι αλλάζει στον νυχτερινό ουρανό</vt:lpstr>
      <vt:lpstr>Τα νέφη του Μαγγελάνου</vt:lpstr>
      <vt:lpstr>Τα ωραιότερα αστρονομικά φαινόμενα</vt:lpstr>
      <vt:lpstr>Διαφάνεια 32</vt:lpstr>
      <vt:lpstr>Ολική έκλειψη ηλίου</vt:lpstr>
      <vt:lpstr>Η αστρονομία είναι συναρπαστική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Πέρα από το ηλιακό σύστημα</dc:title>
  <dc:creator>User</dc:creator>
  <cp:lastModifiedBy>Leon</cp:lastModifiedBy>
  <cp:revision>18</cp:revision>
  <dcterms:created xsi:type="dcterms:W3CDTF">2017-05-29T13:54:52Z</dcterms:created>
  <dcterms:modified xsi:type="dcterms:W3CDTF">2026-02-27T10:09:06Z</dcterms:modified>
</cp:coreProperties>
</file>