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61" r:id="rId4"/>
    <p:sldId id="262" r:id="rId5"/>
    <p:sldId id="263" r:id="rId6"/>
    <p:sldId id="264" r:id="rId7"/>
    <p:sldId id="265" r:id="rId8"/>
    <p:sldId id="266" r:id="rId9"/>
    <p:sldId id="279" r:id="rId10"/>
    <p:sldId id="267" r:id="rId11"/>
    <p:sldId id="268" r:id="rId12"/>
    <p:sldId id="286" r:id="rId13"/>
    <p:sldId id="285" r:id="rId14"/>
    <p:sldId id="280" r:id="rId15"/>
    <p:sldId id="281" r:id="rId16"/>
    <p:sldId id="270" r:id="rId17"/>
    <p:sldId id="271" r:id="rId18"/>
    <p:sldId id="282" r:id="rId19"/>
    <p:sldId id="272" r:id="rId20"/>
    <p:sldId id="273" r:id="rId21"/>
    <p:sldId id="283" r:id="rId22"/>
    <p:sldId id="274" r:id="rId23"/>
    <p:sldId id="275" r:id="rId24"/>
    <p:sldId id="276" r:id="rId25"/>
    <p:sldId id="277" r:id="rId26"/>
    <p:sldId id="284"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94660"/>
  </p:normalViewPr>
  <p:slideViewPr>
    <p:cSldViewPr>
      <p:cViewPr varScale="1">
        <p:scale>
          <a:sx n="73" d="100"/>
          <a:sy n="73" d="100"/>
        </p:scale>
        <p:origin x="-115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54C164E-781D-4628-B55F-969C3E92254F}" type="datetimeFigureOut">
              <a:rPr lang="el-GR" smtClean="0"/>
              <a:pPr/>
              <a:t>3/3/2026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3494FE1-E356-403A-BE8F-668090C9F79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C164E-781D-4628-B55F-969C3E92254F}" type="datetimeFigureOut">
              <a:rPr lang="el-GR" smtClean="0"/>
              <a:pPr/>
              <a:t>3/3/2026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94FE1-E356-403A-BE8F-668090C9F79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www.astrotheory.gr/"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20688"/>
          </a:xfrm>
          <a:solidFill>
            <a:schemeClr val="tx2">
              <a:lumMod val="20000"/>
              <a:lumOff val="80000"/>
            </a:schemeClr>
          </a:solidFill>
        </p:spPr>
        <p:txBody>
          <a:bodyPr>
            <a:normAutofit fontScale="90000"/>
          </a:bodyPr>
          <a:lstStyle/>
          <a:p>
            <a:r>
              <a:rPr lang="el-GR" dirty="0" smtClean="0"/>
              <a:t>Η εξέλιξη των αστεριών μεγάλης μάζας</a:t>
            </a:r>
            <a:endParaRPr lang="el-GR" dirty="0"/>
          </a:p>
        </p:txBody>
      </p:sp>
      <p:pic>
        <p:nvPicPr>
          <p:cNvPr id="2050" name="Picture 2" descr="http://www.skyandtelescope.com/wp-content/uploads/Stellar-types-500px.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807896"/>
            <a:ext cx="9144001" cy="4050104"/>
          </a:xfrm>
          <a:prstGeom prst="rect">
            <a:avLst/>
          </a:prstGeom>
          <a:noFill/>
          <a:extLst>
            <a:ext uri="{909E8E84-426E-40DD-AFC4-6F175D3DCCD1}">
              <a14:hiddenFill xmlns="" xmlns:a14="http://schemas.microsoft.com/office/drawing/2010/main">
                <a:solidFill>
                  <a:srgbClr val="FFFFFF"/>
                </a:solidFill>
              </a14:hiddenFill>
            </a:ext>
          </a:extLst>
        </p:spPr>
      </p:pic>
      <p:pic>
        <p:nvPicPr>
          <p:cNvPr id="24578" name="Picture 2" descr="A Cosmic Mystery: ESO Telescope Captures the Disappearance of a Massive Star  | ESO"/>
          <p:cNvPicPr>
            <a:picLocks noChangeAspect="1" noChangeArrowheads="1"/>
          </p:cNvPicPr>
          <p:nvPr/>
        </p:nvPicPr>
        <p:blipFill>
          <a:blip r:embed="rId3" cstate="print"/>
          <a:srcRect/>
          <a:stretch>
            <a:fillRect/>
          </a:stretch>
        </p:blipFill>
        <p:spPr bwMode="auto">
          <a:xfrm>
            <a:off x="5220072" y="620688"/>
            <a:ext cx="3923928" cy="2207210"/>
          </a:xfrm>
          <a:prstGeom prst="rect">
            <a:avLst/>
          </a:prstGeom>
          <a:noFill/>
        </p:spPr>
      </p:pic>
      <p:sp>
        <p:nvSpPr>
          <p:cNvPr id="7" name="Subtitle 2"/>
          <p:cNvSpPr txBox="1">
            <a:spLocks/>
          </p:cNvSpPr>
          <p:nvPr/>
        </p:nvSpPr>
        <p:spPr>
          <a:xfrm>
            <a:off x="5292080" y="620688"/>
            <a:ext cx="3851920" cy="504056"/>
          </a:xfrm>
          <a:prstGeom prst="rect">
            <a:avLst/>
          </a:prstGeom>
        </p:spPr>
        <p:txBody>
          <a:bodyPr vert="horz" lIns="91440" tIns="45720" rIns="91440" bIns="45720" rtlCol="0">
            <a:normAutofit fontScale="55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l-GR" sz="3200" b="0" i="0" u="none" strike="noStrike" kern="1200" cap="none" spc="0" normalizeH="0" baseline="0" noProof="0" dirty="0" smtClean="0">
                <a:ln>
                  <a:noFill/>
                </a:ln>
                <a:solidFill>
                  <a:srgbClr val="FF0000"/>
                </a:solidFill>
                <a:effectLst/>
                <a:uLnTx/>
                <a:uFillTx/>
                <a:latin typeface="+mn-lt"/>
                <a:ea typeface="+mn-ea"/>
                <a:cs typeface="+mn-cs"/>
              </a:rPr>
              <a:t>Η σύντομη και επεισοδιακή ζωή τους</a:t>
            </a:r>
            <a:endParaRPr kumimoji="0" lang="el-GR"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24580" name="Picture 4" descr="BBC News - Astronomers detect 'monster star'"/>
          <p:cNvPicPr>
            <a:picLocks noChangeAspect="1" noChangeArrowheads="1"/>
          </p:cNvPicPr>
          <p:nvPr/>
        </p:nvPicPr>
        <p:blipFill>
          <a:blip r:embed="rId4" cstate="print"/>
          <a:srcRect/>
          <a:stretch>
            <a:fillRect/>
          </a:stretch>
        </p:blipFill>
        <p:spPr bwMode="auto">
          <a:xfrm>
            <a:off x="0" y="620688"/>
            <a:ext cx="4860032" cy="2147212"/>
          </a:xfrm>
          <a:prstGeom prst="rect">
            <a:avLst/>
          </a:prstGeom>
          <a:noFill/>
        </p:spPr>
      </p:pic>
    </p:spTree>
    <p:extLst>
      <p:ext uri="{BB962C8B-B14F-4D97-AF65-F5344CB8AC3E}">
        <p14:creationId xmlns="" xmlns:p14="http://schemas.microsoft.com/office/powerpoint/2010/main" val="1707575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28604"/>
          </a:xfrm>
          <a:solidFill>
            <a:schemeClr val="accent5">
              <a:lumMod val="20000"/>
              <a:lumOff val="80000"/>
            </a:schemeClr>
          </a:solidFill>
        </p:spPr>
        <p:txBody>
          <a:bodyPr>
            <a:normAutofit fontScale="90000"/>
          </a:bodyPr>
          <a:lstStyle/>
          <a:p>
            <a:r>
              <a:rPr lang="el-GR" sz="3600" dirty="0" smtClean="0"/>
              <a:t>Η πορεία τους στα δεξιά του διαγράμματος</a:t>
            </a:r>
            <a:endParaRPr lang="el-GR" sz="3600" dirty="0"/>
          </a:p>
        </p:txBody>
      </p:sp>
      <p:sp>
        <p:nvSpPr>
          <p:cNvPr id="3" name="2 - Θέση περιεχομένου"/>
          <p:cNvSpPr>
            <a:spLocks noGrp="1"/>
          </p:cNvSpPr>
          <p:nvPr>
            <p:ph sz="half" idx="1"/>
          </p:nvPr>
        </p:nvSpPr>
        <p:spPr>
          <a:xfrm>
            <a:off x="0" y="476672"/>
            <a:ext cx="3995936" cy="6381328"/>
          </a:xfrm>
          <a:solidFill>
            <a:schemeClr val="accent3">
              <a:lumMod val="20000"/>
              <a:lumOff val="80000"/>
            </a:schemeClr>
          </a:solidFill>
        </p:spPr>
        <p:txBody>
          <a:bodyPr>
            <a:normAutofit fontScale="25000" lnSpcReduction="20000"/>
          </a:bodyPr>
          <a:lstStyle/>
          <a:p>
            <a:pPr>
              <a:buNone/>
            </a:pPr>
            <a:r>
              <a:rPr lang="el-GR" sz="8000" dirty="0" smtClean="0"/>
              <a:t>Για την  πορεία αυτών των αστεριών στο διάγραμμα πρέπει να λάβουμε υπόψη παραμέτρους όπως η περιστροφή και το μαγνητικό πεδίο. </a:t>
            </a:r>
          </a:p>
          <a:p>
            <a:pPr>
              <a:buNone/>
            </a:pPr>
            <a:r>
              <a:rPr lang="el-GR" sz="8000" dirty="0" smtClean="0"/>
              <a:t>Γνωρίζουμε όμως ότι τα αστέρια με 8-20 ηλιακές μάζες γίνονται πρώτα μπλε υπεργίγαντες και μετά διαστέλλονται και ψύχονται σε ερυθρούς υπεργίγαντες. </a:t>
            </a:r>
          </a:p>
          <a:p>
            <a:pPr>
              <a:buNone/>
            </a:pPr>
            <a:r>
              <a:rPr lang="el-GR" sz="8000" dirty="0" smtClean="0"/>
              <a:t>Τα μεγαλύτερης μάζας (20-40 ηλιακές μάζες) αστέρια θα εξελιχτούν προς το μπλε μετά την φάση του ερυθρού υπεργίγαντα.</a:t>
            </a:r>
          </a:p>
          <a:p>
            <a:pPr>
              <a:buNone/>
            </a:pPr>
            <a:r>
              <a:rPr lang="el-GR" sz="8000" dirty="0" smtClean="0"/>
              <a:t>Τα ακόμα πιο μεγάλης μάζας αστέρια δεν θα αποκτήσουν ποτέ τόσο χαμηλή θερμοκρασία, ώστε να κοκκινίσουν.</a:t>
            </a:r>
            <a:r>
              <a:rPr lang="en-US" sz="8000" dirty="0" smtClean="0"/>
              <a:t> </a:t>
            </a:r>
            <a:endParaRPr lang="el-GR" sz="8000" dirty="0" smtClean="0"/>
          </a:p>
          <a:p>
            <a:pPr marL="0" indent="0">
              <a:buNone/>
            </a:pPr>
            <a:r>
              <a:rPr lang="el-GR" sz="9600" dirty="0" smtClean="0"/>
              <a:t>             </a:t>
            </a:r>
          </a:p>
          <a:p>
            <a:endParaRPr lang="el-GR" dirty="0"/>
          </a:p>
        </p:txBody>
      </p:sp>
      <p:pic>
        <p:nvPicPr>
          <p:cNvPr id="5" name="Picture 3" descr="https://inspirehep.net/record/1250248/files/output_evol_LogTemperatureK_LogLuminosityLsun_Z0_014vrotvcrit0_0.png"/>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476672"/>
            <a:ext cx="4572000" cy="6192688"/>
          </a:xfrm>
          <a:prstGeom prst="rect">
            <a:avLst/>
          </a:prstGeom>
          <a:noFill/>
          <a:ln>
            <a:noFill/>
          </a:ln>
        </p:spPr>
      </p:pic>
      <p:sp>
        <p:nvSpPr>
          <p:cNvPr id="6" name="5 - Ορθογώνιο"/>
          <p:cNvSpPr/>
          <p:nvPr/>
        </p:nvSpPr>
        <p:spPr>
          <a:xfrm>
            <a:off x="0" y="5445224"/>
            <a:ext cx="3995936" cy="1200329"/>
          </a:xfrm>
          <a:prstGeom prst="rect">
            <a:avLst/>
          </a:prstGeom>
        </p:spPr>
        <p:txBody>
          <a:bodyPr wrap="square">
            <a:spAutoFit/>
          </a:bodyPr>
          <a:lstStyle/>
          <a:p>
            <a:r>
              <a:rPr lang="el-GR" i="1" dirty="0" smtClean="0">
                <a:solidFill>
                  <a:srgbClr val="002060"/>
                </a:solidFill>
              </a:rPr>
              <a:t>Να σημειώσουμε ότι τα αστέρια μεγάλης μάζας  δεν ανεβαίνουν στον ασυμπτωτικό κλάδο</a:t>
            </a:r>
            <a:r>
              <a:rPr lang="el-GR" i="1" dirty="0" smtClean="0">
                <a:solidFill>
                  <a:srgbClr val="002060"/>
                </a:solidFill>
              </a:rPr>
              <a:t>. Δεν σχηματίζουν πλανητικά νεφελώματα.</a:t>
            </a:r>
            <a:endParaRPr lang="el-GR" i="1" dirty="0" smtClean="0">
              <a:solidFill>
                <a:srgbClr val="00206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00042"/>
          </a:xfrm>
          <a:solidFill>
            <a:schemeClr val="bg1">
              <a:lumMod val="85000"/>
            </a:schemeClr>
          </a:solidFill>
        </p:spPr>
        <p:txBody>
          <a:bodyPr>
            <a:noAutofit/>
          </a:bodyPr>
          <a:lstStyle/>
          <a:p>
            <a:r>
              <a:rPr lang="el-GR" sz="3200" dirty="0" smtClean="0"/>
              <a:t>Η γρήγορη εξέλιξη μέχρι την εξάντληση του Άνθρακα</a:t>
            </a:r>
            <a:endParaRPr lang="el-GR" sz="3200" dirty="0"/>
          </a:p>
        </p:txBody>
      </p:sp>
      <p:sp>
        <p:nvSpPr>
          <p:cNvPr id="3" name="2 - Θέση περιεχομένου"/>
          <p:cNvSpPr>
            <a:spLocks noGrp="1"/>
          </p:cNvSpPr>
          <p:nvPr>
            <p:ph sz="half" idx="1"/>
          </p:nvPr>
        </p:nvSpPr>
        <p:spPr>
          <a:xfrm>
            <a:off x="0" y="500042"/>
            <a:ext cx="9144000" cy="2064862"/>
          </a:xfrm>
        </p:spPr>
        <p:txBody>
          <a:bodyPr>
            <a:noAutofit/>
          </a:bodyPr>
          <a:lstStyle/>
          <a:p>
            <a:r>
              <a:rPr lang="el-GR" sz="2000" dirty="0" smtClean="0"/>
              <a:t>Το αστέρι συντήκει όλο και πιο βαριά στοιχεία στον πυρήνα και αποκτάει πολλά κελύφη σύντηξης. </a:t>
            </a:r>
          </a:p>
          <a:p>
            <a:r>
              <a:rPr lang="el-GR" sz="2000" dirty="0" smtClean="0"/>
              <a:t>Με την διαδικασία 3 α (πυρήνες Ηλίου) συντήκει Ήλιο σε Άνθρακα</a:t>
            </a:r>
            <a:r>
              <a:rPr lang="el-GR" sz="2000" baseline="30000" dirty="0" smtClean="0"/>
              <a:t> </a:t>
            </a:r>
            <a:r>
              <a:rPr lang="el-GR" sz="2000" dirty="0" smtClean="0"/>
              <a:t>στον πυρήνα.</a:t>
            </a:r>
          </a:p>
          <a:p>
            <a:r>
              <a:rPr lang="el-GR" sz="2000" dirty="0" smtClean="0"/>
              <a:t>Στους 300 εκ. βαθμούς </a:t>
            </a:r>
            <a:r>
              <a:rPr lang="el-GR" sz="2000" dirty="0" smtClean="0"/>
              <a:t>συντήκει </a:t>
            </a:r>
            <a:r>
              <a:rPr lang="el-GR" sz="2000" dirty="0" smtClean="0"/>
              <a:t>Άνθρακα κυρίως σε Οξυγόνο ((</a:t>
            </a:r>
            <a:r>
              <a:rPr lang="en-US" sz="2000" dirty="0" smtClean="0"/>
              <a:t>C</a:t>
            </a:r>
            <a:r>
              <a:rPr lang="el-GR" sz="2000" dirty="0" smtClean="0"/>
              <a:t>) + (</a:t>
            </a:r>
            <a:r>
              <a:rPr lang="en-US" sz="2000" dirty="0" smtClean="0"/>
              <a:t>He</a:t>
            </a:r>
            <a:r>
              <a:rPr lang="el-GR" sz="2000" dirty="0" smtClean="0"/>
              <a:t>) = (</a:t>
            </a:r>
            <a:r>
              <a:rPr lang="en-US" sz="2000" dirty="0" smtClean="0"/>
              <a:t>O</a:t>
            </a:r>
            <a:r>
              <a:rPr lang="el-GR" sz="2000" dirty="0" smtClean="0"/>
              <a:t>)+γ</a:t>
            </a:r>
          </a:p>
          <a:p>
            <a:r>
              <a:rPr lang="el-GR" sz="2000" dirty="0" smtClean="0"/>
              <a:t>Επίσης συντήκει Ήλιο στον πρώτο φλοιό και Υδρογόνο στον δεύτερο (εξωτερικό) φλοιό. </a:t>
            </a:r>
          </a:p>
        </p:txBody>
      </p:sp>
      <p:sp>
        <p:nvSpPr>
          <p:cNvPr id="15362" name="AutoShape 2" descr="Triple-alpha process - Wikiped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5364" name="Picture 4" descr="The Triple Alpha Process"/>
          <p:cNvPicPr>
            <a:picLocks noChangeAspect="1" noChangeArrowheads="1"/>
          </p:cNvPicPr>
          <p:nvPr/>
        </p:nvPicPr>
        <p:blipFill>
          <a:blip r:embed="rId2" cstate="print"/>
          <a:srcRect/>
          <a:stretch>
            <a:fillRect/>
          </a:stretch>
        </p:blipFill>
        <p:spPr bwMode="auto">
          <a:xfrm>
            <a:off x="1835696" y="2713425"/>
            <a:ext cx="6228184" cy="41445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692696"/>
          </a:xfrm>
          <a:solidFill>
            <a:schemeClr val="bg1">
              <a:lumMod val="85000"/>
            </a:schemeClr>
          </a:solidFill>
        </p:spPr>
        <p:txBody>
          <a:bodyPr>
            <a:normAutofit fontScale="90000"/>
          </a:bodyPr>
          <a:lstStyle/>
          <a:p>
            <a:r>
              <a:rPr lang="el-GR" dirty="0" smtClean="0"/>
              <a:t>Μετά τον Άνθρακα</a:t>
            </a:r>
            <a:endParaRPr lang="el-GR" dirty="0"/>
          </a:p>
        </p:txBody>
      </p:sp>
      <p:sp>
        <p:nvSpPr>
          <p:cNvPr id="5" name="4 - Θέση περιεχομένου"/>
          <p:cNvSpPr>
            <a:spLocks noGrp="1"/>
          </p:cNvSpPr>
          <p:nvPr>
            <p:ph idx="1"/>
          </p:nvPr>
        </p:nvSpPr>
        <p:spPr>
          <a:xfrm>
            <a:off x="0" y="692696"/>
            <a:ext cx="3059832" cy="6165304"/>
          </a:xfrm>
          <a:solidFill>
            <a:schemeClr val="accent6">
              <a:lumMod val="20000"/>
              <a:lumOff val="80000"/>
            </a:schemeClr>
          </a:solidFill>
        </p:spPr>
        <p:txBody>
          <a:bodyPr>
            <a:normAutofit fontScale="70000" lnSpcReduction="20000"/>
          </a:bodyPr>
          <a:lstStyle/>
          <a:p>
            <a:r>
              <a:rPr lang="el-GR" dirty="0" smtClean="0"/>
              <a:t>Όταν εξαντληθεί όλο το Ήλιο στον πυρήνα αρχίζει η καύση του Άνθρακα με 3 μορφές ((C) + (</a:t>
            </a:r>
            <a:r>
              <a:rPr lang="en-US" dirty="0" smtClean="0"/>
              <a:t>C</a:t>
            </a:r>
            <a:r>
              <a:rPr lang="el-GR" dirty="0" smtClean="0"/>
              <a:t>) = (</a:t>
            </a:r>
            <a:r>
              <a:rPr lang="en-US" dirty="0" smtClean="0"/>
              <a:t>Mg</a:t>
            </a:r>
            <a:r>
              <a:rPr lang="el-GR" dirty="0" smtClean="0"/>
              <a:t>) +γ), ((</a:t>
            </a:r>
            <a:r>
              <a:rPr lang="en-US" dirty="0" smtClean="0"/>
              <a:t>C</a:t>
            </a:r>
            <a:r>
              <a:rPr lang="el-GR" dirty="0" smtClean="0"/>
              <a:t>) + (</a:t>
            </a:r>
            <a:r>
              <a:rPr lang="en-US" dirty="0" smtClean="0"/>
              <a:t>C</a:t>
            </a:r>
            <a:r>
              <a:rPr lang="el-GR" dirty="0" smtClean="0"/>
              <a:t>) =(</a:t>
            </a:r>
            <a:r>
              <a:rPr lang="en-US" dirty="0" smtClean="0"/>
              <a:t>Na</a:t>
            </a:r>
            <a:r>
              <a:rPr lang="el-GR" dirty="0" smtClean="0"/>
              <a:t>) + (</a:t>
            </a:r>
            <a:r>
              <a:rPr lang="en-US" dirty="0" smtClean="0"/>
              <a:t>H</a:t>
            </a:r>
            <a:r>
              <a:rPr lang="el-GR" dirty="0" smtClean="0"/>
              <a:t>)), ((</a:t>
            </a:r>
            <a:r>
              <a:rPr lang="en-US" dirty="0" smtClean="0"/>
              <a:t>C</a:t>
            </a:r>
            <a:r>
              <a:rPr lang="el-GR" dirty="0" smtClean="0"/>
              <a:t>) + (</a:t>
            </a:r>
            <a:r>
              <a:rPr lang="en-US" dirty="0" smtClean="0"/>
              <a:t>C</a:t>
            </a:r>
            <a:r>
              <a:rPr lang="el-GR" dirty="0" smtClean="0"/>
              <a:t>) = (</a:t>
            </a:r>
            <a:r>
              <a:rPr lang="en-US" dirty="0" smtClean="0"/>
              <a:t>Ne</a:t>
            </a:r>
            <a:r>
              <a:rPr lang="el-GR" dirty="0" smtClean="0"/>
              <a:t>) + (</a:t>
            </a:r>
            <a:r>
              <a:rPr lang="en-US" dirty="0" smtClean="0"/>
              <a:t>He</a:t>
            </a:r>
            <a:r>
              <a:rPr lang="el-GR" dirty="0" smtClean="0"/>
              <a:t>). </a:t>
            </a:r>
          </a:p>
          <a:p>
            <a:r>
              <a:rPr lang="el-GR" dirty="0" smtClean="0"/>
              <a:t>Η καύση του Άνθρακα παράγει στοιχεία με αριθμό πρωτονίων μέχρι 20, πρωτόνια και σωματίδια α (πυρήνες Ηλίου). </a:t>
            </a:r>
          </a:p>
          <a:p>
            <a:r>
              <a:rPr lang="el-GR" dirty="0" smtClean="0"/>
              <a:t>Δημιουργείται  μεγαλύτερη αφθονία σε χημικά στοιχεία από τον Άνθρακα μέχρι τα Σίδηρο με ζυγό </a:t>
            </a:r>
            <a:r>
              <a:rPr lang="el-GR" dirty="0" smtClean="0"/>
              <a:t>ατομικό αριθμό </a:t>
            </a:r>
            <a:r>
              <a:rPr lang="el-GR" dirty="0" smtClean="0"/>
              <a:t>λόγω απορρόφησης πύρινων Ηλίου.</a:t>
            </a:r>
          </a:p>
          <a:p>
            <a:endParaRPr lang="el-GR" dirty="0"/>
          </a:p>
        </p:txBody>
      </p:sp>
      <p:pic>
        <p:nvPicPr>
          <p:cNvPr id="6" name="Picture 2" descr="http://www.astro.sunysb.edu/fwalter/AST101/images/17-1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088849" y="764704"/>
            <a:ext cx="6055152" cy="609329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692696"/>
          </a:xfrm>
          <a:solidFill>
            <a:schemeClr val="accent5">
              <a:lumMod val="40000"/>
              <a:lumOff val="60000"/>
            </a:schemeClr>
          </a:solidFill>
        </p:spPr>
        <p:txBody>
          <a:bodyPr>
            <a:normAutofit fontScale="90000"/>
          </a:bodyPr>
          <a:lstStyle/>
          <a:p>
            <a:r>
              <a:rPr lang="el-GR" dirty="0" smtClean="0"/>
              <a:t>Ο πιο θερμός αστρικός πυρήνας</a:t>
            </a:r>
            <a:endParaRPr lang="el-GR" dirty="0"/>
          </a:p>
        </p:txBody>
      </p:sp>
      <p:sp>
        <p:nvSpPr>
          <p:cNvPr id="6" name="5 - Θέση περιεχομένου"/>
          <p:cNvSpPr>
            <a:spLocks noGrp="1"/>
          </p:cNvSpPr>
          <p:nvPr>
            <p:ph idx="1"/>
          </p:nvPr>
        </p:nvSpPr>
        <p:spPr>
          <a:xfrm>
            <a:off x="0" y="692696"/>
            <a:ext cx="3995936" cy="6165304"/>
          </a:xfrm>
        </p:spPr>
        <p:txBody>
          <a:bodyPr>
            <a:normAutofit fontScale="62500" lnSpcReduction="20000"/>
          </a:bodyPr>
          <a:lstStyle/>
          <a:p>
            <a:r>
              <a:rPr lang="el-GR" dirty="0" smtClean="0"/>
              <a:t>Με την εξάντληση του Άνθρακα η θερμοκρασία του πυρήνα φτάνει το 1 δις βαθμούς. </a:t>
            </a:r>
          </a:p>
          <a:p>
            <a:r>
              <a:rPr lang="el-GR" dirty="0" smtClean="0"/>
              <a:t>Η κορύφωση της ακτινοβολίας μελανού σώματος είναι πλέον στις ακτίνες γ. </a:t>
            </a:r>
          </a:p>
          <a:p>
            <a:r>
              <a:rPr lang="el-GR" dirty="0" smtClean="0"/>
              <a:t>Αυτό είναι σημαντικό, γιατί πολλές αντιδράσεις σύντηξης που απελευθερώνουν ενέργεια με τη μορφή ακτινοβολίας γ μπορεί να αντιστραφούν.</a:t>
            </a:r>
          </a:p>
          <a:p>
            <a:r>
              <a:rPr lang="el-GR" dirty="0" smtClean="0"/>
              <a:t>Για παράδειγμα, ο σχηματισμός του νέον ((</a:t>
            </a:r>
            <a:r>
              <a:rPr lang="en-US" dirty="0" smtClean="0"/>
              <a:t>O</a:t>
            </a:r>
            <a:r>
              <a:rPr lang="el-GR" dirty="0" smtClean="0"/>
              <a:t>) + (</a:t>
            </a:r>
            <a:r>
              <a:rPr lang="en-US" dirty="0" smtClean="0"/>
              <a:t>He</a:t>
            </a:r>
            <a:r>
              <a:rPr lang="el-GR" dirty="0" smtClean="0"/>
              <a:t>) = (</a:t>
            </a:r>
            <a:r>
              <a:rPr lang="en-US" dirty="0" smtClean="0"/>
              <a:t>Ne</a:t>
            </a:r>
            <a:r>
              <a:rPr lang="el-GR" dirty="0" smtClean="0"/>
              <a:t>) + γ μπορεί να αντιστραφεί σε περιβάλλον ακτινοβολίας γ ((</a:t>
            </a:r>
            <a:r>
              <a:rPr lang="en-US" dirty="0" smtClean="0"/>
              <a:t>Ne</a:t>
            </a:r>
            <a:r>
              <a:rPr lang="el-GR" dirty="0" smtClean="0"/>
              <a:t>) + γ = (</a:t>
            </a:r>
            <a:r>
              <a:rPr lang="en-US" dirty="0" smtClean="0"/>
              <a:t>O</a:t>
            </a:r>
            <a:r>
              <a:rPr lang="el-GR" dirty="0" smtClean="0"/>
              <a:t>) + (</a:t>
            </a:r>
            <a:r>
              <a:rPr lang="en-US" dirty="0" smtClean="0"/>
              <a:t>He</a:t>
            </a:r>
            <a:r>
              <a:rPr lang="el-GR" dirty="0" smtClean="0"/>
              <a:t>). </a:t>
            </a:r>
          </a:p>
          <a:p>
            <a:r>
              <a:rPr lang="el-GR" dirty="0" smtClean="0"/>
              <a:t>Αυτή η διαδικασία έχει σημαντικό ρόλο στην εξέλιξη του αστέρα μετά την καύση του Άνθρακα.</a:t>
            </a:r>
          </a:p>
          <a:p>
            <a:endParaRPr lang="el-GR" dirty="0"/>
          </a:p>
        </p:txBody>
      </p:sp>
      <p:pic>
        <p:nvPicPr>
          <p:cNvPr id="7" name="Picture 2" descr="Image result for massive star cycle"/>
          <p:cNvPicPr>
            <a:picLocks noChangeAspect="1" noChangeArrowheads="1"/>
          </p:cNvPicPr>
          <p:nvPr/>
        </p:nvPicPr>
        <p:blipFill>
          <a:blip r:embed="rId2" cstate="print"/>
          <a:srcRect/>
          <a:stretch>
            <a:fillRect/>
          </a:stretch>
        </p:blipFill>
        <p:spPr bwMode="auto">
          <a:xfrm>
            <a:off x="4103440" y="1052736"/>
            <a:ext cx="5040560" cy="504056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500042"/>
          </a:xfrm>
          <a:solidFill>
            <a:schemeClr val="accent2">
              <a:lumMod val="20000"/>
              <a:lumOff val="80000"/>
            </a:schemeClr>
          </a:solidFill>
        </p:spPr>
        <p:txBody>
          <a:bodyPr>
            <a:normAutofit fontScale="90000"/>
          </a:bodyPr>
          <a:lstStyle/>
          <a:p>
            <a:r>
              <a:rPr lang="el-GR" dirty="0" smtClean="0"/>
              <a:t>Όλο και βαρύτερα χημικά στοιχεία</a:t>
            </a:r>
            <a:endParaRPr lang="el-GR" dirty="0"/>
          </a:p>
        </p:txBody>
      </p:sp>
      <p:sp>
        <p:nvSpPr>
          <p:cNvPr id="6" name="5 - Θέση περιεχομένου"/>
          <p:cNvSpPr>
            <a:spLocks noGrp="1"/>
          </p:cNvSpPr>
          <p:nvPr>
            <p:ph idx="1"/>
          </p:nvPr>
        </p:nvSpPr>
        <p:spPr>
          <a:xfrm>
            <a:off x="0" y="500042"/>
            <a:ext cx="3851920" cy="6357958"/>
          </a:xfrm>
          <a:solidFill>
            <a:schemeClr val="accent3">
              <a:lumMod val="20000"/>
              <a:lumOff val="80000"/>
            </a:schemeClr>
          </a:solidFill>
        </p:spPr>
        <p:txBody>
          <a:bodyPr>
            <a:normAutofit fontScale="62500" lnSpcReduction="20000"/>
          </a:bodyPr>
          <a:lstStyle/>
          <a:p>
            <a:r>
              <a:rPr lang="el-GR" dirty="0" smtClean="0"/>
              <a:t>Όταν η θερμοκρασία του πυρήνα φτάσει τους 1,5 δις βαθμούς, το Νέον θα παρουσιάσει διάσπαση σε Οξυγόνο.</a:t>
            </a:r>
          </a:p>
          <a:p>
            <a:r>
              <a:rPr lang="el-GR" dirty="0" smtClean="0"/>
              <a:t> Ένα μέρος του θα συντηχθεί με σωματίδια α για να παράγει Μαγνήσιο (πυρήνας Οξυγόνου και Μαγνησίου). </a:t>
            </a:r>
          </a:p>
          <a:p>
            <a:r>
              <a:rPr lang="el-GR" dirty="0" smtClean="0"/>
              <a:t>Η φάση αυτή ονομάζεται καύση του Νέον, αλλά δεν είναι απλά η σύντηξη 2 πυρήνων Νέον. </a:t>
            </a:r>
          </a:p>
          <a:p>
            <a:r>
              <a:rPr lang="el-GR" dirty="0" smtClean="0"/>
              <a:t>Στους 2 δις βαθμούς μετά την καύση του Νέον έχουμε την καύση του Οξυγόνου ((</a:t>
            </a:r>
            <a:r>
              <a:rPr lang="en-US" dirty="0" smtClean="0"/>
              <a:t>O</a:t>
            </a:r>
            <a:r>
              <a:rPr lang="el-GR" dirty="0" smtClean="0"/>
              <a:t>) +(</a:t>
            </a:r>
            <a:r>
              <a:rPr lang="en-US" dirty="0" smtClean="0"/>
              <a:t>O</a:t>
            </a:r>
            <a:r>
              <a:rPr lang="el-GR" dirty="0" smtClean="0"/>
              <a:t>) =(</a:t>
            </a:r>
            <a:r>
              <a:rPr lang="en-US" dirty="0" smtClean="0"/>
              <a:t>Si</a:t>
            </a:r>
            <a:r>
              <a:rPr lang="el-GR" dirty="0" smtClean="0"/>
              <a:t>) + (</a:t>
            </a:r>
            <a:r>
              <a:rPr lang="en-US" dirty="0" smtClean="0"/>
              <a:t>He</a:t>
            </a:r>
            <a:r>
              <a:rPr lang="el-GR" dirty="0" smtClean="0"/>
              <a:t>).</a:t>
            </a:r>
          </a:p>
          <a:p>
            <a:r>
              <a:rPr lang="el-GR" dirty="0" smtClean="0"/>
              <a:t> Όπως και στις καύσεις Άνθρακα και Νέον, τα σωματίδια α που σχηματίζονται θα εξαντληθούν γρήγορα σε συντήξεις με βαρύτερους ατομικούς πυρήνες. </a:t>
            </a:r>
          </a:p>
          <a:p>
            <a:endParaRPr lang="el-GR" dirty="0"/>
          </a:p>
        </p:txBody>
      </p:sp>
      <p:sp>
        <p:nvSpPr>
          <p:cNvPr id="8" name="7 - Ορθογώνιο"/>
          <p:cNvSpPr/>
          <p:nvPr/>
        </p:nvSpPr>
        <p:spPr>
          <a:xfrm>
            <a:off x="4499992" y="4653136"/>
            <a:ext cx="3929058" cy="1938992"/>
          </a:xfrm>
          <a:prstGeom prst="rect">
            <a:avLst/>
          </a:prstGeom>
        </p:spPr>
        <p:txBody>
          <a:bodyPr wrap="square">
            <a:spAutoFit/>
          </a:bodyPr>
          <a:lstStyle/>
          <a:p>
            <a:r>
              <a:rPr lang="el-GR" sz="2000" i="1" dirty="0" smtClean="0">
                <a:solidFill>
                  <a:srgbClr val="002060"/>
                </a:solidFill>
              </a:rPr>
              <a:t>Όταν εξαντληθεί και το Οξυγόνο, στους 3 δις βαθμούς, το Πυρίτιο θα παρουσιάσει διάσπαση ((</a:t>
            </a:r>
            <a:r>
              <a:rPr lang="en-US" sz="2000" i="1" dirty="0" smtClean="0">
                <a:solidFill>
                  <a:srgbClr val="002060"/>
                </a:solidFill>
              </a:rPr>
              <a:t>Si</a:t>
            </a:r>
            <a:r>
              <a:rPr lang="el-GR" sz="2000" i="1" dirty="0" smtClean="0">
                <a:solidFill>
                  <a:srgbClr val="002060"/>
                </a:solidFill>
              </a:rPr>
              <a:t>) + γ = (</a:t>
            </a:r>
            <a:r>
              <a:rPr lang="en-US" sz="2000" i="1" dirty="0" smtClean="0">
                <a:solidFill>
                  <a:srgbClr val="002060"/>
                </a:solidFill>
              </a:rPr>
              <a:t>Mg</a:t>
            </a:r>
            <a:r>
              <a:rPr lang="el-GR" sz="2000" i="1" dirty="0" smtClean="0">
                <a:solidFill>
                  <a:srgbClr val="002060"/>
                </a:solidFill>
              </a:rPr>
              <a:t>) + (</a:t>
            </a:r>
            <a:r>
              <a:rPr lang="en-US" sz="2000" i="1" dirty="0" smtClean="0">
                <a:solidFill>
                  <a:srgbClr val="002060"/>
                </a:solidFill>
              </a:rPr>
              <a:t>He</a:t>
            </a:r>
            <a:r>
              <a:rPr lang="el-GR" sz="2000" i="1" dirty="0" smtClean="0">
                <a:solidFill>
                  <a:srgbClr val="002060"/>
                </a:solidFill>
              </a:rPr>
              <a:t>)). </a:t>
            </a:r>
          </a:p>
          <a:p>
            <a:r>
              <a:rPr lang="el-GR" sz="2000" i="1" dirty="0" smtClean="0">
                <a:solidFill>
                  <a:srgbClr val="002060"/>
                </a:solidFill>
              </a:rPr>
              <a:t>Τα σωματίδια α θα συντηχθούν με το </a:t>
            </a:r>
            <a:r>
              <a:rPr lang="el-GR" sz="2000" i="1" dirty="0" smtClean="0">
                <a:solidFill>
                  <a:srgbClr val="002060"/>
                </a:solidFill>
              </a:rPr>
              <a:t>Πυρίτιο </a:t>
            </a:r>
            <a:r>
              <a:rPr lang="el-GR" sz="2000" i="1" dirty="0" smtClean="0">
                <a:solidFill>
                  <a:srgbClr val="002060"/>
                </a:solidFill>
              </a:rPr>
              <a:t>σε (</a:t>
            </a:r>
            <a:r>
              <a:rPr lang="en-US" sz="2000" i="1" dirty="0" smtClean="0">
                <a:solidFill>
                  <a:srgbClr val="002060"/>
                </a:solidFill>
              </a:rPr>
              <a:t>Ar</a:t>
            </a:r>
            <a:r>
              <a:rPr lang="el-GR" sz="2000" i="1" dirty="0" smtClean="0">
                <a:solidFill>
                  <a:srgbClr val="002060"/>
                </a:solidFill>
              </a:rPr>
              <a:t>) ,(</a:t>
            </a:r>
            <a:r>
              <a:rPr lang="en-US" sz="2000" i="1" dirty="0" smtClean="0">
                <a:solidFill>
                  <a:srgbClr val="002060"/>
                </a:solidFill>
              </a:rPr>
              <a:t>Ca</a:t>
            </a:r>
            <a:r>
              <a:rPr lang="el-GR" sz="2000" i="1" dirty="0" smtClean="0">
                <a:solidFill>
                  <a:srgbClr val="002060"/>
                </a:solidFill>
              </a:rPr>
              <a:t>). </a:t>
            </a:r>
          </a:p>
        </p:txBody>
      </p:sp>
      <p:pic>
        <p:nvPicPr>
          <p:cNvPr id="13316" name="Picture 4" descr="The Dawes Review 2: Nucleosynthesis and Stellar Yields of Low- and  Intermediate-Mass Single Stars - Amanda I. Karakasa and John C. Lattanzio"/>
          <p:cNvPicPr>
            <a:picLocks noChangeAspect="1" noChangeArrowheads="1"/>
          </p:cNvPicPr>
          <p:nvPr/>
        </p:nvPicPr>
        <p:blipFill>
          <a:blip r:embed="rId2" cstate="print"/>
          <a:srcRect/>
          <a:stretch>
            <a:fillRect/>
          </a:stretch>
        </p:blipFill>
        <p:spPr bwMode="auto">
          <a:xfrm>
            <a:off x="3843291" y="836712"/>
            <a:ext cx="5300709" cy="374441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500042"/>
          </a:xfrm>
          <a:solidFill>
            <a:schemeClr val="bg2">
              <a:lumMod val="90000"/>
            </a:schemeClr>
          </a:solidFill>
        </p:spPr>
        <p:txBody>
          <a:bodyPr>
            <a:normAutofit fontScale="90000"/>
          </a:bodyPr>
          <a:lstStyle/>
          <a:p>
            <a:r>
              <a:rPr lang="el-GR" dirty="0" smtClean="0"/>
              <a:t>Μέχρι τον σίδηρο</a:t>
            </a:r>
            <a:endParaRPr lang="el-GR" dirty="0"/>
          </a:p>
        </p:txBody>
      </p:sp>
      <p:sp>
        <p:nvSpPr>
          <p:cNvPr id="6" name="5 - Θέση περιεχομένου"/>
          <p:cNvSpPr>
            <a:spLocks noGrp="1"/>
          </p:cNvSpPr>
          <p:nvPr>
            <p:ph idx="1"/>
          </p:nvPr>
        </p:nvSpPr>
        <p:spPr>
          <a:xfrm>
            <a:off x="0" y="500042"/>
            <a:ext cx="3779912" cy="6357958"/>
          </a:xfrm>
        </p:spPr>
        <p:txBody>
          <a:bodyPr>
            <a:normAutofit fontScale="62500" lnSpcReduction="20000"/>
          </a:bodyPr>
          <a:lstStyle/>
          <a:p>
            <a:r>
              <a:rPr lang="el-GR" dirty="0" smtClean="0"/>
              <a:t>Οι αντιδράσεις αυτού του τύπου θα συνεχιστούν μέχρι την ατομική μάζα 56, τα στοιχεία της οικογένειας του Σιδήρου (Σίδηρος, Χρώμιο, Μαγγάνιο, Κοβάλτιο και Νικέλιο).</a:t>
            </a:r>
          </a:p>
          <a:p>
            <a:r>
              <a:rPr lang="el-GR" dirty="0" smtClean="0"/>
              <a:t>Αυτά είναι και τα τελευταία προϊόντα της θερμοπυρηνικής σύντηξης στα αστέρια. Αυτή η φάση ονομάζεται καύση Πυριτίου. </a:t>
            </a:r>
          </a:p>
          <a:p>
            <a:r>
              <a:rPr lang="el-GR" dirty="0" smtClean="0"/>
              <a:t>Οι αντιδράσεις μέχρι την ομάδα Σιδήρου παράγουν ενέργεια, ενώ η φωτοδιάσπαση</a:t>
            </a:r>
            <a:r>
              <a:rPr lang="en-US" dirty="0" smtClean="0"/>
              <a:t> </a:t>
            </a:r>
            <a:r>
              <a:rPr lang="el-GR" dirty="0" smtClean="0"/>
              <a:t>(</a:t>
            </a:r>
            <a:r>
              <a:rPr lang="en-US" dirty="0" smtClean="0"/>
              <a:t>photodisintegration</a:t>
            </a:r>
            <a:r>
              <a:rPr lang="el-GR" dirty="0" smtClean="0"/>
              <a:t>) κατά </a:t>
            </a:r>
            <a:r>
              <a:rPr lang="el-GR" dirty="0" smtClean="0"/>
              <a:t>την καύση Πυριτίου απορροφάει ενέργεια (ενδοθερμική). </a:t>
            </a:r>
          </a:p>
          <a:p>
            <a:r>
              <a:rPr lang="el-GR" dirty="0" smtClean="0"/>
              <a:t>Η θερμοκρασία μετά την καύση του Πυριτίου (κυρίως σε Σίδηρο) στον πυρήνα είναι 7 δις βαθμοί. </a:t>
            </a:r>
            <a:endParaRPr lang="el-GR" dirty="0"/>
          </a:p>
        </p:txBody>
      </p:sp>
      <p:pic>
        <p:nvPicPr>
          <p:cNvPr id="7" name="Picture 4" descr="http://www.atnf.csiro.au/outreach/education/senior/astrophysics/images/stellarevolution/redsupergiant.jpg"/>
          <p:cNvPicPr>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851920" y="548680"/>
            <a:ext cx="5292080" cy="4320480"/>
          </a:xfrm>
          <a:prstGeom prst="rect">
            <a:avLst/>
          </a:prstGeom>
          <a:noFill/>
          <a:ln>
            <a:noFill/>
          </a:ln>
        </p:spPr>
      </p:pic>
      <p:sp>
        <p:nvSpPr>
          <p:cNvPr id="8" name="7 - Ορθογώνιο"/>
          <p:cNvSpPr/>
          <p:nvPr/>
        </p:nvSpPr>
        <p:spPr>
          <a:xfrm>
            <a:off x="5508104" y="4941168"/>
            <a:ext cx="2928958" cy="1631216"/>
          </a:xfrm>
          <a:prstGeom prst="rect">
            <a:avLst/>
          </a:prstGeom>
        </p:spPr>
        <p:txBody>
          <a:bodyPr wrap="square">
            <a:spAutoFit/>
          </a:bodyPr>
          <a:lstStyle/>
          <a:p>
            <a:r>
              <a:rPr lang="el-GR" sz="2000" i="1" dirty="0" smtClean="0">
                <a:solidFill>
                  <a:srgbClr val="002060"/>
                </a:solidFill>
              </a:rPr>
              <a:t>Γύρω από τον πυρήνα υπάρχουν οι φλοιοί καύσης που παράγουν (</a:t>
            </a:r>
            <a:r>
              <a:rPr lang="en-US" sz="2000" i="1" dirty="0" smtClean="0">
                <a:solidFill>
                  <a:srgbClr val="002060"/>
                </a:solidFill>
              </a:rPr>
              <a:t>Si</a:t>
            </a:r>
            <a:r>
              <a:rPr lang="el-GR" sz="2000" i="1" dirty="0" smtClean="0">
                <a:solidFill>
                  <a:srgbClr val="002060"/>
                </a:solidFill>
              </a:rPr>
              <a:t>) και (</a:t>
            </a:r>
            <a:r>
              <a:rPr lang="en-US" sz="2000" i="1" dirty="0" smtClean="0">
                <a:solidFill>
                  <a:srgbClr val="002060"/>
                </a:solidFill>
              </a:rPr>
              <a:t>S</a:t>
            </a:r>
            <a:r>
              <a:rPr lang="el-GR" sz="2000" i="1" dirty="0" smtClean="0">
                <a:solidFill>
                  <a:srgbClr val="002060"/>
                </a:solidFill>
              </a:rPr>
              <a:t>), (</a:t>
            </a:r>
            <a:r>
              <a:rPr lang="en-US" sz="2000" i="1" dirty="0" smtClean="0">
                <a:solidFill>
                  <a:srgbClr val="002060"/>
                </a:solidFill>
              </a:rPr>
              <a:t>O</a:t>
            </a:r>
            <a:r>
              <a:rPr lang="el-GR" sz="2000" i="1" dirty="0" smtClean="0">
                <a:solidFill>
                  <a:srgbClr val="002060"/>
                </a:solidFill>
              </a:rPr>
              <a:t>) και (</a:t>
            </a:r>
            <a:r>
              <a:rPr lang="en-US" sz="2000" i="1" dirty="0" smtClean="0">
                <a:solidFill>
                  <a:srgbClr val="002060"/>
                </a:solidFill>
              </a:rPr>
              <a:t>C</a:t>
            </a:r>
            <a:r>
              <a:rPr lang="el-GR" sz="2000" i="1" dirty="0" smtClean="0">
                <a:solidFill>
                  <a:srgbClr val="002060"/>
                </a:solidFill>
              </a:rPr>
              <a:t>), (</a:t>
            </a:r>
            <a:r>
              <a:rPr lang="en-US" sz="2000" i="1" dirty="0" smtClean="0">
                <a:solidFill>
                  <a:srgbClr val="002060"/>
                </a:solidFill>
              </a:rPr>
              <a:t>He</a:t>
            </a:r>
            <a:r>
              <a:rPr lang="el-GR" sz="2000" i="1" dirty="0" smtClean="0">
                <a:solidFill>
                  <a:srgbClr val="002060"/>
                </a:solidFill>
              </a:rPr>
              <a:t>), (</a:t>
            </a:r>
            <a:r>
              <a:rPr lang="en-US" sz="2000" i="1" dirty="0" smtClean="0">
                <a:solidFill>
                  <a:srgbClr val="002060"/>
                </a:solidFill>
              </a:rPr>
              <a:t>H</a:t>
            </a:r>
            <a:r>
              <a:rPr lang="el-GR" sz="2000" i="1" dirty="0" smtClean="0">
                <a:solidFill>
                  <a:srgbClr val="002060"/>
                </a:solidFill>
              </a:rPr>
              <a:t>)</a:t>
            </a:r>
            <a:r>
              <a:rPr lang="en-GB" sz="2000" i="1" dirty="0" smtClean="0">
                <a:solidFill>
                  <a:srgbClr val="002060"/>
                </a:solidFill>
              </a:rPr>
              <a:t>.</a:t>
            </a:r>
            <a:endParaRPr lang="el-GR" sz="2000" i="1" dirty="0" smtClean="0">
              <a:solidFill>
                <a:srgbClr val="00206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scienceinschool.org/sites/default/files/articleContentImages/5/fusion/issue5fusion3_large.jpg"/>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0"/>
            <a:ext cx="8462743" cy="6857999"/>
          </a:xfrm>
          <a:prstGeom prst="rect">
            <a:avLst/>
          </a:prstGeom>
          <a:noFill/>
          <a:ln>
            <a:noFill/>
          </a:ln>
        </p:spPr>
      </p:pic>
      <p:sp>
        <p:nvSpPr>
          <p:cNvPr id="3" name="2 - TextBox"/>
          <p:cNvSpPr txBox="1"/>
          <p:nvPr/>
        </p:nvSpPr>
        <p:spPr>
          <a:xfrm>
            <a:off x="2195736" y="6150114"/>
            <a:ext cx="3188565" cy="707886"/>
          </a:xfrm>
          <a:prstGeom prst="rect">
            <a:avLst/>
          </a:prstGeom>
          <a:noFill/>
        </p:spPr>
        <p:txBody>
          <a:bodyPr wrap="square" rtlCol="0">
            <a:spAutoFit/>
          </a:bodyPr>
          <a:lstStyle/>
          <a:p>
            <a:r>
              <a:rPr lang="el-GR" sz="2000" i="1" dirty="0" smtClean="0">
                <a:solidFill>
                  <a:srgbClr val="002060"/>
                </a:solidFill>
              </a:rPr>
              <a:t>Εδώ το αστέρι χάνει την μπάλα!</a:t>
            </a:r>
            <a:endParaRPr lang="el-GR" sz="2000" i="1" dirty="0">
              <a:solidFill>
                <a:srgbClr val="002060"/>
              </a:solidFill>
            </a:endParaRPr>
          </a:p>
        </p:txBody>
      </p:sp>
    </p:spTree>
    <p:extLst>
      <p:ext uri="{BB962C8B-B14F-4D97-AF65-F5344CB8AC3E}">
        <p14:creationId xmlns="" xmlns:p14="http://schemas.microsoft.com/office/powerpoint/2010/main" val="335147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4">
              <a:lumMod val="20000"/>
              <a:lumOff val="80000"/>
            </a:schemeClr>
          </a:solidFill>
        </p:spPr>
        <p:txBody>
          <a:bodyPr>
            <a:normAutofit fontScale="90000"/>
          </a:bodyPr>
          <a:lstStyle/>
          <a:p>
            <a:r>
              <a:rPr lang="el-GR" dirty="0" smtClean="0"/>
              <a:t>Όλα αυτά γίνονται πολύ γρήγορα</a:t>
            </a:r>
            <a:endParaRPr lang="el-GR" dirty="0"/>
          </a:p>
        </p:txBody>
      </p:sp>
      <p:sp>
        <p:nvSpPr>
          <p:cNvPr id="3" name="2 - Θέση περιεχομένου"/>
          <p:cNvSpPr>
            <a:spLocks noGrp="1"/>
          </p:cNvSpPr>
          <p:nvPr>
            <p:ph sz="half" idx="1"/>
          </p:nvPr>
        </p:nvSpPr>
        <p:spPr>
          <a:xfrm>
            <a:off x="0" y="500042"/>
            <a:ext cx="9144000" cy="1920846"/>
          </a:xfrm>
          <a:solidFill>
            <a:schemeClr val="bg2">
              <a:lumMod val="90000"/>
            </a:schemeClr>
          </a:solidFill>
        </p:spPr>
        <p:txBody>
          <a:bodyPr>
            <a:normAutofit fontScale="32500" lnSpcReduction="20000"/>
          </a:bodyPr>
          <a:lstStyle/>
          <a:p>
            <a:r>
              <a:rPr lang="el-GR" sz="5600" dirty="0" smtClean="0"/>
              <a:t>Μόλις 600 χρόνια χρειάζεται ο Άνθρακας για να συντηχθεί σε </a:t>
            </a:r>
            <a:r>
              <a:rPr lang="el-GR" sz="5600" dirty="0" smtClean="0"/>
              <a:t>Οξυγόνο</a:t>
            </a:r>
            <a:r>
              <a:rPr lang="el-GR" sz="5600" dirty="0" smtClean="0"/>
              <a:t>. </a:t>
            </a:r>
            <a:endParaRPr lang="el-GR" sz="5600" dirty="0" smtClean="0"/>
          </a:p>
          <a:p>
            <a:r>
              <a:rPr lang="el-GR" sz="5600" dirty="0" smtClean="0"/>
              <a:t>Μέσα σε 1 μέρα έχει ολοκληρωθεί η καύση του Πυριτίου σε πάνω από 1 ηλιακή μάζα Σίδηρο.</a:t>
            </a:r>
          </a:p>
          <a:p>
            <a:r>
              <a:rPr lang="el-GR" sz="5600" dirty="0" smtClean="0"/>
              <a:t>Ο πυρήνας Σιδήρου -Νικελίου δεν συντήκεται άλλο. </a:t>
            </a:r>
          </a:p>
          <a:p>
            <a:r>
              <a:rPr lang="el-GR" sz="5600" dirty="0" smtClean="0"/>
              <a:t>Μόλις τότε η ύλη στον πυρήνα θα είναι εκφυλλισμένη. </a:t>
            </a:r>
          </a:p>
          <a:p>
            <a:r>
              <a:rPr lang="el-GR" sz="5600" dirty="0" smtClean="0"/>
              <a:t>Αντίθετα  στα μικρής μάζας αστέρια ο πυρήνας εκφυλίζεται όταν αποτελείται από </a:t>
            </a:r>
            <a:r>
              <a:rPr lang="el-GR" sz="5600" dirty="0" smtClean="0"/>
              <a:t>Ήλιο. </a:t>
            </a:r>
            <a:r>
              <a:rPr lang="el-GR" sz="5600" dirty="0" smtClean="0"/>
              <a:t>Σ</a:t>
            </a:r>
            <a:r>
              <a:rPr lang="el-GR" sz="5600" dirty="0" smtClean="0"/>
              <a:t>τα </a:t>
            </a:r>
            <a:r>
              <a:rPr lang="el-GR" sz="5600" dirty="0" smtClean="0"/>
              <a:t>αστέρια μεγάλης μάζας ο πυρήνας είναι </a:t>
            </a:r>
            <a:r>
              <a:rPr lang="el-GR" sz="5600" dirty="0" smtClean="0"/>
              <a:t>πολύ εκτεταμένος </a:t>
            </a:r>
            <a:r>
              <a:rPr lang="el-GR" sz="5600" dirty="0" smtClean="0"/>
              <a:t>και λιγότερο </a:t>
            </a:r>
            <a:r>
              <a:rPr lang="el-GR" sz="5600" dirty="0" smtClean="0"/>
              <a:t>πυκνός.</a:t>
            </a:r>
            <a:endParaRPr lang="el-GR" sz="5600" dirty="0" smtClean="0"/>
          </a:p>
          <a:p>
            <a:endParaRPr lang="el-GR" dirty="0" smtClean="0"/>
          </a:p>
          <a:p>
            <a:endParaRPr lang="el-GR" dirty="0"/>
          </a:p>
        </p:txBody>
      </p:sp>
      <p:pic>
        <p:nvPicPr>
          <p:cNvPr id="7" name="Picture 2" descr="Core-collapse | COSMOS"/>
          <p:cNvPicPr>
            <a:picLocks noGrp="1" noChangeAspect="1" noChangeArrowheads="1"/>
          </p:cNvPicPr>
          <p:nvPr>
            <p:ph sz="half" idx="2"/>
          </p:nvPr>
        </p:nvPicPr>
        <p:blipFill>
          <a:blip r:embed="rId2" cstate="print"/>
          <a:srcRect/>
          <a:stretch>
            <a:fillRect/>
          </a:stretch>
        </p:blipFill>
        <p:spPr bwMode="auto">
          <a:xfrm>
            <a:off x="467544" y="2415627"/>
            <a:ext cx="8028384" cy="444237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500042"/>
          </a:xfrm>
          <a:solidFill>
            <a:schemeClr val="tx2">
              <a:lumMod val="40000"/>
              <a:lumOff val="60000"/>
            </a:schemeClr>
          </a:solidFill>
        </p:spPr>
        <p:txBody>
          <a:bodyPr>
            <a:normAutofit fontScale="90000"/>
          </a:bodyPr>
          <a:lstStyle/>
          <a:p>
            <a:r>
              <a:rPr lang="el-GR" dirty="0" smtClean="0"/>
              <a:t>Τα αστέρια </a:t>
            </a:r>
            <a:r>
              <a:rPr lang="en-GB" dirty="0" smtClean="0"/>
              <a:t>WR</a:t>
            </a:r>
            <a:endParaRPr lang="el-GR" dirty="0"/>
          </a:p>
        </p:txBody>
      </p:sp>
      <p:sp>
        <p:nvSpPr>
          <p:cNvPr id="6" name="5 - Θέση περιεχομένου"/>
          <p:cNvSpPr>
            <a:spLocks noGrp="1"/>
          </p:cNvSpPr>
          <p:nvPr>
            <p:ph idx="1"/>
          </p:nvPr>
        </p:nvSpPr>
        <p:spPr>
          <a:xfrm>
            <a:off x="0" y="476672"/>
            <a:ext cx="4355976" cy="6381328"/>
          </a:xfrm>
          <a:solidFill>
            <a:schemeClr val="accent2">
              <a:lumMod val="20000"/>
              <a:lumOff val="80000"/>
            </a:schemeClr>
          </a:solidFill>
        </p:spPr>
        <p:txBody>
          <a:bodyPr>
            <a:normAutofit fontScale="62500" lnSpcReduction="20000"/>
          </a:bodyPr>
          <a:lstStyle/>
          <a:p>
            <a:pPr>
              <a:buNone/>
            </a:pPr>
            <a:r>
              <a:rPr lang="el-GR" dirty="0" smtClean="0"/>
              <a:t>Ένα αστέρι 60 ηλιακών μαζών έχει παρόμοια εξέλιξη. </a:t>
            </a:r>
            <a:endParaRPr lang="en-US" dirty="0" smtClean="0"/>
          </a:p>
          <a:p>
            <a:pPr>
              <a:buNone/>
            </a:pPr>
            <a:r>
              <a:rPr lang="el-GR" dirty="0" smtClean="0"/>
              <a:t>Κατά την καύση του Ηλίου χάνει αρκετή μάζας από τον αστρικό του άνεμο.</a:t>
            </a:r>
            <a:endParaRPr lang="en-US" dirty="0" smtClean="0"/>
          </a:p>
          <a:p>
            <a:pPr>
              <a:buNone/>
            </a:pPr>
            <a:r>
              <a:rPr lang="el-GR" dirty="0" smtClean="0"/>
              <a:t> Αποκαλύπτεται ο φλοιός καύσης Υδρογόνου με τα στοιχεία που παρήγαγε ο κύκλος </a:t>
            </a:r>
            <a:r>
              <a:rPr lang="en-US" dirty="0" smtClean="0"/>
              <a:t>CNO</a:t>
            </a:r>
            <a:r>
              <a:rPr lang="el-GR" dirty="0" smtClean="0"/>
              <a:t>. </a:t>
            </a:r>
          </a:p>
          <a:p>
            <a:pPr>
              <a:buNone/>
            </a:pPr>
            <a:r>
              <a:rPr lang="el-GR" dirty="0" smtClean="0"/>
              <a:t>Το αστέρι βρίσκεται στην κύρια ακολουθία με πυρήνα καύσης Ηλίου! (αστέρι WN</a:t>
            </a:r>
            <a:r>
              <a:rPr lang="el-GR" dirty="0" smtClean="0"/>
              <a:t>), δηλαδή σε υδροστατική ισορροπία.  </a:t>
            </a:r>
            <a:endParaRPr lang="el-GR" dirty="0" smtClean="0"/>
          </a:p>
          <a:p>
            <a:pPr>
              <a:buNone/>
            </a:pPr>
            <a:r>
              <a:rPr lang="el-GR" dirty="0" smtClean="0"/>
              <a:t>Ισορροπεί με λαμπρότητα ανάλογη της θερμοκρασίας αστεριών κύριας ακολουθίας, δεν είναι ένας ψυχρός και φουσκωμένος, με μεγάλη λαμπρότητα ερυθρός γίγαντας. </a:t>
            </a:r>
          </a:p>
          <a:p>
            <a:pPr>
              <a:buNone/>
            </a:pPr>
            <a:r>
              <a:rPr lang="el-GR" dirty="0" smtClean="0"/>
              <a:t> Μετά αποκαλύπτεται και ο φλοιός καύσης ηλίου (WC). </a:t>
            </a:r>
          </a:p>
          <a:p>
            <a:pPr>
              <a:buNone/>
            </a:pPr>
            <a:r>
              <a:rPr lang="el-GR" dirty="0" smtClean="0"/>
              <a:t>Ακολουθεί η εξέλιξη με τους πολλούς φλοιούς καύσης.</a:t>
            </a:r>
            <a:endParaRPr lang="el-GR" dirty="0"/>
          </a:p>
        </p:txBody>
      </p:sp>
      <p:pic>
        <p:nvPicPr>
          <p:cNvPr id="35842" name="Picture 2" descr="Image result for WR stars"/>
          <p:cNvPicPr>
            <a:picLocks noChangeAspect="1" noChangeArrowheads="1"/>
          </p:cNvPicPr>
          <p:nvPr/>
        </p:nvPicPr>
        <p:blipFill>
          <a:blip r:embed="rId2" cstate="print"/>
          <a:srcRect/>
          <a:stretch>
            <a:fillRect/>
          </a:stretch>
        </p:blipFill>
        <p:spPr bwMode="auto">
          <a:xfrm>
            <a:off x="4337091" y="1285860"/>
            <a:ext cx="4806910" cy="466342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3">
              <a:lumMod val="20000"/>
              <a:lumOff val="80000"/>
            </a:schemeClr>
          </a:solidFill>
        </p:spPr>
        <p:txBody>
          <a:bodyPr>
            <a:normAutofit fontScale="90000"/>
          </a:bodyPr>
          <a:lstStyle/>
          <a:p>
            <a:r>
              <a:rPr lang="el-GR" dirty="0" smtClean="0"/>
              <a:t>Η</a:t>
            </a:r>
            <a:r>
              <a:rPr lang="en-US" dirty="0" smtClean="0"/>
              <a:t> </a:t>
            </a:r>
            <a:r>
              <a:rPr lang="el-GR" dirty="0" smtClean="0"/>
              <a:t>μεγάλη κατάρρευση</a:t>
            </a:r>
            <a:endParaRPr lang="el-GR" dirty="0"/>
          </a:p>
        </p:txBody>
      </p:sp>
      <p:sp>
        <p:nvSpPr>
          <p:cNvPr id="3" name="2 - Θέση περιεχομένου"/>
          <p:cNvSpPr>
            <a:spLocks noGrp="1"/>
          </p:cNvSpPr>
          <p:nvPr>
            <p:ph sz="half" idx="1"/>
          </p:nvPr>
        </p:nvSpPr>
        <p:spPr>
          <a:xfrm>
            <a:off x="0" y="428604"/>
            <a:ext cx="9144000" cy="3576460"/>
          </a:xfrm>
          <a:solidFill>
            <a:schemeClr val="accent5">
              <a:lumMod val="20000"/>
              <a:lumOff val="80000"/>
            </a:schemeClr>
          </a:solidFill>
        </p:spPr>
        <p:txBody>
          <a:bodyPr>
            <a:noAutofit/>
          </a:bodyPr>
          <a:lstStyle/>
          <a:p>
            <a:r>
              <a:rPr lang="el-GR" sz="2000" dirty="0" smtClean="0"/>
              <a:t>Το αστέρι με πυρήνα Σιδήρου μένει από καύσιμα και καταρρέει υπό την πίεση της βαρύτητας. Η θερμοκρασία και η πίεση ανεβαίνουν και άλλο, χωρίς την δυνατότητα εκτόνωσης μέσω σύντηξης. Τότε η μεγάλη πυκνότητα εκφυλίσει τα ηλεκτρόνια. </a:t>
            </a:r>
          </a:p>
          <a:p>
            <a:r>
              <a:rPr lang="el-GR" sz="2000" dirty="0" smtClean="0"/>
              <a:t>Ακόμα όμως και η πίεση των εκφυλισμένων ηλεκτρονίων δεν μπορεί να συγκρατήσει την βαρύτητα σε έναν πυρήνα Σιδήρου με μάζα πάνω από 1,4 ηλιακές (όριο </a:t>
            </a:r>
            <a:r>
              <a:rPr lang="en-US" sz="2000" dirty="0" smtClean="0"/>
              <a:t>Chandrasekhar</a:t>
            </a:r>
            <a:r>
              <a:rPr lang="el-GR" sz="2000" dirty="0" smtClean="0"/>
              <a:t>).</a:t>
            </a:r>
          </a:p>
          <a:p>
            <a:r>
              <a:rPr lang="el-GR" sz="2000" dirty="0" smtClean="0"/>
              <a:t> Τα αστέρια με αρχική μάζα πάνω από 11 ηλιακές στην κύρια ακολουθία ξεπερνάνε αυτό το όριο. Στην θερμοκρασία των 10 δις βαθμών στον πυρήνα Σιδήρου θα αρχίσει η φωτοδιάσπαση, που θα παράγει σωματίδια α, πρωτόνια και νετρόνια. </a:t>
            </a:r>
          </a:p>
        </p:txBody>
      </p:sp>
      <p:pic>
        <p:nvPicPr>
          <p:cNvPr id="5" name="Picture 2" descr="http://nrumiano.free.fr/Annexes/degenere_E.gif"/>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4077072"/>
            <a:ext cx="5292833" cy="278092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71480"/>
          </a:xfrm>
          <a:solidFill>
            <a:schemeClr val="accent3">
              <a:lumMod val="20000"/>
              <a:lumOff val="80000"/>
            </a:schemeClr>
          </a:solidFill>
        </p:spPr>
        <p:txBody>
          <a:bodyPr>
            <a:normAutofit fontScale="90000"/>
          </a:bodyPr>
          <a:lstStyle/>
          <a:p>
            <a:r>
              <a:rPr lang="el-GR" sz="3600" dirty="0" smtClean="0"/>
              <a:t>Η δημιουργία των αστεριών μεγάλης μάζας</a:t>
            </a:r>
            <a:endParaRPr lang="el-GR" sz="3600" dirty="0"/>
          </a:p>
        </p:txBody>
      </p:sp>
      <p:sp>
        <p:nvSpPr>
          <p:cNvPr id="3" name="2 - Θέση περιεχομένου"/>
          <p:cNvSpPr>
            <a:spLocks noGrp="1"/>
          </p:cNvSpPr>
          <p:nvPr>
            <p:ph sz="half" idx="1"/>
          </p:nvPr>
        </p:nvSpPr>
        <p:spPr>
          <a:xfrm>
            <a:off x="0" y="548680"/>
            <a:ext cx="4355976" cy="6309320"/>
          </a:xfrm>
          <a:solidFill>
            <a:schemeClr val="accent5">
              <a:lumMod val="20000"/>
              <a:lumOff val="80000"/>
            </a:schemeClr>
          </a:solidFill>
        </p:spPr>
        <p:txBody>
          <a:bodyPr>
            <a:normAutofit fontScale="77500" lnSpcReduction="20000"/>
          </a:bodyPr>
          <a:lstStyle/>
          <a:p>
            <a:r>
              <a:rPr lang="el-GR" dirty="0" smtClean="0"/>
              <a:t>Δεν γνωρίζουμε τις λεπτομέρειες της</a:t>
            </a:r>
            <a:r>
              <a:rPr lang="en-US" dirty="0" smtClean="0"/>
              <a:t> </a:t>
            </a:r>
            <a:r>
              <a:rPr lang="el-GR" dirty="0" smtClean="0"/>
              <a:t>δημιουργίας τους επειδή είναι πολύ σπάνια και με μικρή διάρκεια ζωής, και ελάχιστη προ- </a:t>
            </a:r>
            <a:r>
              <a:rPr lang="el-GR" dirty="0" smtClean="0"/>
              <a:t>κυρίας </a:t>
            </a:r>
            <a:r>
              <a:rPr lang="el-GR" dirty="0" smtClean="0"/>
              <a:t>ακολουθίας φάση.</a:t>
            </a:r>
          </a:p>
          <a:p>
            <a:r>
              <a:rPr lang="el-GR" dirty="0" smtClean="0"/>
              <a:t>Η θερμοπυρηνική σύντηξη αρχίζει όταν ακόμα το αστέρι </a:t>
            </a:r>
            <a:r>
              <a:rPr lang="el-GR" dirty="0" smtClean="0"/>
              <a:t>μεγάλης μάζας συσσωρεύει </a:t>
            </a:r>
            <a:r>
              <a:rPr lang="el-GR" dirty="0" smtClean="0"/>
              <a:t>αέριο στην φάση βαρυτικής κατάρρευσης. </a:t>
            </a:r>
          </a:p>
          <a:p>
            <a:r>
              <a:rPr lang="el-GR" dirty="0" smtClean="0"/>
              <a:t>Είναι ενσωματωμένα σε πυκνά νέφη και ανιχνεύονται δύσκολα. </a:t>
            </a:r>
          </a:p>
          <a:p>
            <a:r>
              <a:rPr lang="el-GR" dirty="0" smtClean="0"/>
              <a:t>Υποθέτουμε ότι τα αστέρια μεγάλης μάζας δημιουργούνται όπως τα μικρής μάζας, αλλά από μεγαλύτερα κομμάτια του νεφελώματος.</a:t>
            </a:r>
          </a:p>
          <a:p>
            <a:r>
              <a:rPr lang="el-GR" dirty="0" smtClean="0"/>
              <a:t> Τα τεράστιας μάζας αστέρια με 100 ηλιακές μάζες ίσως προέρχονται από συγχωνεύσεις μεγάλων αστεριών.</a:t>
            </a:r>
          </a:p>
          <a:p>
            <a:endParaRPr lang="el-GR" dirty="0"/>
          </a:p>
        </p:txBody>
      </p:sp>
      <p:pic>
        <p:nvPicPr>
          <p:cNvPr id="5" name="Picture 2" descr="http://physics.uwyo.edu/~chip/Research/stages.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0" y="591270"/>
            <a:ext cx="4572000" cy="6266730"/>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357166"/>
          </a:xfrm>
          <a:solidFill>
            <a:schemeClr val="bg2">
              <a:lumMod val="90000"/>
            </a:schemeClr>
          </a:solidFill>
        </p:spPr>
        <p:txBody>
          <a:bodyPr>
            <a:normAutofit fontScale="90000"/>
          </a:bodyPr>
          <a:lstStyle/>
          <a:p>
            <a:r>
              <a:rPr lang="el-GR" sz="3600" dirty="0" smtClean="0"/>
              <a:t>Η δημιουργία ενός υπέρ πυκνού αντικειμένου</a:t>
            </a:r>
            <a:endParaRPr lang="el-GR" sz="3600" dirty="0"/>
          </a:p>
        </p:txBody>
      </p:sp>
      <p:sp>
        <p:nvSpPr>
          <p:cNvPr id="3" name="2 - Θέση περιεχομένου"/>
          <p:cNvSpPr>
            <a:spLocks noGrp="1"/>
          </p:cNvSpPr>
          <p:nvPr>
            <p:ph sz="half" idx="1"/>
          </p:nvPr>
        </p:nvSpPr>
        <p:spPr>
          <a:xfrm>
            <a:off x="0" y="404664"/>
            <a:ext cx="9144000" cy="2880320"/>
          </a:xfrm>
        </p:spPr>
        <p:txBody>
          <a:bodyPr>
            <a:noAutofit/>
          </a:bodyPr>
          <a:lstStyle/>
          <a:p>
            <a:r>
              <a:rPr lang="el-GR" sz="2000" dirty="0" smtClean="0"/>
              <a:t>Αντίθετα με τις προηγούμενες φωτοδιασπάσεις, που βοηθούσαν την παραγωγή ενέργειας, τώρα το αποτέλεσμα είναι η απορρόφηση ενέργειας. Ο πυρήνας καταρρέει με υπερηχητική ταχύτητα.</a:t>
            </a:r>
          </a:p>
          <a:p>
            <a:r>
              <a:rPr lang="el-GR" sz="2000" dirty="0" smtClean="0"/>
              <a:t>Αυξάνεται η πυκνότητα, όπως και η ενέργεια των εκφυλισμένων ηλεκτρονίων, που μπορούν να πραγματοποιήσουν την αντίδραση (</a:t>
            </a:r>
            <a:r>
              <a:rPr lang="en-US" sz="2000" dirty="0" smtClean="0"/>
              <a:t>e</a:t>
            </a:r>
            <a:r>
              <a:rPr lang="el-GR" sz="2000" dirty="0" smtClean="0"/>
              <a:t>-) + </a:t>
            </a:r>
            <a:r>
              <a:rPr lang="en-US" sz="2000" dirty="0" smtClean="0"/>
              <a:t>p</a:t>
            </a:r>
            <a:r>
              <a:rPr lang="el-GR" sz="2000" dirty="0" smtClean="0"/>
              <a:t>= </a:t>
            </a:r>
            <a:r>
              <a:rPr lang="en-US" sz="2000" dirty="0" smtClean="0"/>
              <a:t>n</a:t>
            </a:r>
            <a:r>
              <a:rPr lang="el-GR" sz="2000" dirty="0" smtClean="0"/>
              <a:t> + (ν</a:t>
            </a:r>
            <a:r>
              <a:rPr lang="en-US" sz="2000" dirty="0" smtClean="0"/>
              <a:t>e</a:t>
            </a:r>
            <a:r>
              <a:rPr lang="el-GR" sz="2000" dirty="0" smtClean="0"/>
              <a:t>).</a:t>
            </a:r>
          </a:p>
          <a:p>
            <a:r>
              <a:rPr lang="el-GR" sz="2000" dirty="0" smtClean="0"/>
              <a:t> Η αντίδραση ελαττώνει τα ηλεκτρόνια, με αποτέλεσμα την μείωση της πίεσης εκφυλισμού των ηλεκτρονίων. Αυτό έχει ως συνέπεια την ακόμα πιο ραγδαία κατάρρευση του πυρήνα, μέχρι που να αποκτήσει πυκνότητα όμοια με αυτή των ατομικών πυρήνων . </a:t>
            </a:r>
          </a:p>
        </p:txBody>
      </p:sp>
      <p:pic>
        <p:nvPicPr>
          <p:cNvPr id="5" name="Picture 2" descr="http://www.maa.mhn.de/Scholar/Starlife/remnants.gif"/>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2051720" y="3472732"/>
            <a:ext cx="5641892" cy="338526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428604"/>
          </a:xfrm>
          <a:solidFill>
            <a:schemeClr val="accent3">
              <a:lumMod val="20000"/>
              <a:lumOff val="80000"/>
            </a:schemeClr>
          </a:solidFill>
        </p:spPr>
        <p:txBody>
          <a:bodyPr>
            <a:normAutofit fontScale="90000"/>
          </a:bodyPr>
          <a:lstStyle/>
          <a:p>
            <a:r>
              <a:rPr lang="el-GR" dirty="0" smtClean="0"/>
              <a:t>Η μεγάλη αναπήδηση</a:t>
            </a:r>
            <a:endParaRPr lang="el-GR" dirty="0"/>
          </a:p>
        </p:txBody>
      </p:sp>
      <p:sp>
        <p:nvSpPr>
          <p:cNvPr id="6" name="5 - Θέση περιεχομένου"/>
          <p:cNvSpPr>
            <a:spLocks noGrp="1"/>
          </p:cNvSpPr>
          <p:nvPr>
            <p:ph idx="1"/>
          </p:nvPr>
        </p:nvSpPr>
        <p:spPr>
          <a:xfrm>
            <a:off x="0" y="476672"/>
            <a:ext cx="9144000" cy="2352894"/>
          </a:xfrm>
          <a:solidFill>
            <a:schemeClr val="accent2">
              <a:lumMod val="20000"/>
              <a:lumOff val="80000"/>
            </a:schemeClr>
          </a:solidFill>
        </p:spPr>
        <p:txBody>
          <a:bodyPr>
            <a:normAutofit fontScale="62500" lnSpcReduction="20000"/>
          </a:bodyPr>
          <a:lstStyle/>
          <a:p>
            <a:r>
              <a:rPr lang="el-GR" dirty="0" smtClean="0"/>
              <a:t>Η θερμοκρασία του πυρήνα θα φτάσει το 1 τρις βαθμούς. </a:t>
            </a:r>
          </a:p>
          <a:p>
            <a:r>
              <a:rPr lang="el-GR" dirty="0" smtClean="0"/>
              <a:t>Λόγω μεγάλης πυκνότητας εμφανίζεται μια άλλη μορφή πίεσης εκφυλισμού, η πίεση εκφυλισμού νετρονίων. </a:t>
            </a:r>
          </a:p>
          <a:p>
            <a:r>
              <a:rPr lang="el-GR" dirty="0" smtClean="0"/>
              <a:t>Η πίεση αυτή αναπτύσσεται γρήγορα, κάνοντας την κατάρρευση να σταματήσει απότομα. </a:t>
            </a:r>
          </a:p>
          <a:p>
            <a:r>
              <a:rPr lang="el-GR" dirty="0" smtClean="0"/>
              <a:t>Τα εξωτερικά στρώματα του αστέρα που ακολουθούν στην κατάρρευση με 70.000 </a:t>
            </a:r>
            <a:r>
              <a:rPr lang="en-US" dirty="0" smtClean="0"/>
              <a:t>km</a:t>
            </a:r>
            <a:r>
              <a:rPr lang="el-GR" dirty="0" smtClean="0"/>
              <a:t>/</a:t>
            </a:r>
            <a:r>
              <a:rPr lang="en-US" dirty="0" smtClean="0"/>
              <a:t>s</a:t>
            </a:r>
            <a:r>
              <a:rPr lang="el-GR" dirty="0" smtClean="0"/>
              <a:t> αναπηδούν βίαια, δημιουργώντας κρουστικό μέτωπο κατά την απομάκρυνσή τους από τον πυρήνα .</a:t>
            </a:r>
          </a:p>
          <a:p>
            <a:endParaRPr lang="el-GR" dirty="0"/>
          </a:p>
        </p:txBody>
      </p:sp>
      <p:pic>
        <p:nvPicPr>
          <p:cNvPr id="37890" name="Picture 2" descr="Image result for neutron degenerate matter and supernova type II"/>
          <p:cNvPicPr>
            <a:picLocks noChangeAspect="1" noChangeArrowheads="1"/>
          </p:cNvPicPr>
          <p:nvPr/>
        </p:nvPicPr>
        <p:blipFill>
          <a:blip r:embed="rId2" cstate="print"/>
          <a:srcRect/>
          <a:stretch>
            <a:fillRect/>
          </a:stretch>
        </p:blipFill>
        <p:spPr bwMode="auto">
          <a:xfrm>
            <a:off x="714348" y="3066074"/>
            <a:ext cx="7386866" cy="379192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5">
              <a:lumMod val="20000"/>
              <a:lumOff val="80000"/>
            </a:schemeClr>
          </a:solidFill>
        </p:spPr>
        <p:txBody>
          <a:bodyPr>
            <a:normAutofit fontScale="90000"/>
          </a:bodyPr>
          <a:lstStyle/>
          <a:p>
            <a:r>
              <a:rPr lang="el-GR" dirty="0" smtClean="0"/>
              <a:t>Η έκρηξη σουπερνόβα τύπου ΙΙ</a:t>
            </a:r>
            <a:endParaRPr lang="el-GR" dirty="0"/>
          </a:p>
        </p:txBody>
      </p:sp>
      <p:sp>
        <p:nvSpPr>
          <p:cNvPr id="3" name="2 - Θέση περιεχομένου"/>
          <p:cNvSpPr>
            <a:spLocks noGrp="1"/>
          </p:cNvSpPr>
          <p:nvPr>
            <p:ph sz="half" idx="1"/>
          </p:nvPr>
        </p:nvSpPr>
        <p:spPr>
          <a:xfrm>
            <a:off x="0" y="548680"/>
            <a:ext cx="4572000" cy="6309320"/>
          </a:xfrm>
        </p:spPr>
        <p:txBody>
          <a:bodyPr>
            <a:normAutofit fontScale="55000" lnSpcReduction="20000"/>
          </a:bodyPr>
          <a:lstStyle/>
          <a:p>
            <a:pPr>
              <a:buNone/>
            </a:pPr>
            <a:r>
              <a:rPr lang="el-GR" sz="3600" dirty="0" smtClean="0"/>
              <a:t>Το κρουστικό κύμα θερμαίνει τα εξωτερικά αστρικά στρώματα στους 10 δις βαθμούς, ενεργοποιώντας εκρηκτικές θερμοπυρηνικές συντήξεις, που απελευθερώνουν τεράστια ποσά ενέργειας. </a:t>
            </a:r>
            <a:r>
              <a:rPr lang="el-GR" sz="3600" dirty="0"/>
              <a:t> </a:t>
            </a:r>
            <a:endParaRPr lang="el-GR" sz="3600" dirty="0" smtClean="0"/>
          </a:p>
          <a:p>
            <a:pPr>
              <a:buNone/>
            </a:pPr>
            <a:r>
              <a:rPr lang="el-GR" sz="3600" dirty="0" smtClean="0"/>
              <a:t>Τα εξωτερικά στρώματα του αστεριού διαλύονται. Δημιουργούνται χημικά στοιχεία βαρύτερα του Σιδήρου.      </a:t>
            </a:r>
          </a:p>
          <a:p>
            <a:r>
              <a:rPr lang="el-GR" sz="3600" dirty="0" smtClean="0"/>
              <a:t>Μετά από εκατομμύρια χρόνια εξέλιξης το αστέρι καταστρέφεται μέσα σε δευτερόλεπτα. </a:t>
            </a:r>
          </a:p>
          <a:p>
            <a:r>
              <a:rPr lang="el-GR" sz="3600" dirty="0" smtClean="0"/>
              <a:t>Το 99% της ενέργειας μεταφέρεται από τα νετρίνα</a:t>
            </a:r>
            <a:r>
              <a:rPr lang="el-GR" sz="3600" dirty="0" smtClean="0"/>
              <a:t>.</a:t>
            </a:r>
          </a:p>
          <a:p>
            <a:r>
              <a:rPr lang="el-GR" sz="3600" dirty="0" smtClean="0"/>
              <a:t> </a:t>
            </a:r>
            <a:r>
              <a:rPr lang="el-GR" sz="3600" dirty="0" smtClean="0"/>
              <a:t>Ένα ελάχιστο μέρος της ενέργειας δημιουργεί την κοσμική ακτινοβολία σωματιδίων υψηλής ενέργειας. </a:t>
            </a:r>
          </a:p>
          <a:p>
            <a:r>
              <a:rPr lang="el-GR" sz="3600" dirty="0" smtClean="0"/>
              <a:t>Η λαμπρότητα του αστικού πτώματος αυξάνεται κατά 100 εκατομμύρια φορές, και πολλές φορές επικαλύπτει όλον τον γαλαξία. </a:t>
            </a:r>
            <a:endParaRPr lang="el-GR" dirty="0"/>
          </a:p>
        </p:txBody>
      </p:sp>
      <p:pic>
        <p:nvPicPr>
          <p:cNvPr id="5" name="Picture 2" descr="http://www.prace-ri.eu/IMG/png/supernovae_1.pn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3441" y="548680"/>
            <a:ext cx="4470559" cy="2163660"/>
          </a:xfrm>
          <a:prstGeom prst="rect">
            <a:avLst/>
          </a:prstGeom>
          <a:noFill/>
          <a:extLst>
            <a:ext uri="{909E8E84-426E-40DD-AFC4-6F175D3DCCD1}">
              <a14:hiddenFill xmlns="" xmlns:a14="http://schemas.microsoft.com/office/drawing/2010/main">
                <a:solidFill>
                  <a:srgbClr val="FFFFFF"/>
                </a:solidFill>
              </a14:hiddenFill>
            </a:ext>
          </a:extLst>
        </p:spPr>
      </p:pic>
      <p:pic>
        <p:nvPicPr>
          <p:cNvPr id="2050" name="Picture 2" descr="C:\Users\User\Pictures\Supernova-in-Pinwheel-gal-007.jpg"/>
          <p:cNvPicPr>
            <a:picLocks noChangeAspect="1" noChangeArrowheads="1"/>
          </p:cNvPicPr>
          <p:nvPr/>
        </p:nvPicPr>
        <p:blipFill>
          <a:blip r:embed="rId3" cstate="print"/>
          <a:srcRect/>
          <a:stretch>
            <a:fillRect/>
          </a:stretch>
        </p:blipFill>
        <p:spPr bwMode="auto">
          <a:xfrm>
            <a:off x="4644008" y="2924944"/>
            <a:ext cx="4312916" cy="2587750"/>
          </a:xfrm>
          <a:prstGeom prst="rect">
            <a:avLst/>
          </a:prstGeom>
          <a:noFill/>
        </p:spPr>
      </p:pic>
      <p:sp>
        <p:nvSpPr>
          <p:cNvPr id="6" name="5 - Ορθογώνιο"/>
          <p:cNvSpPr/>
          <p:nvPr/>
        </p:nvSpPr>
        <p:spPr>
          <a:xfrm>
            <a:off x="5072066" y="5572140"/>
            <a:ext cx="3786182" cy="1015663"/>
          </a:xfrm>
          <a:prstGeom prst="rect">
            <a:avLst/>
          </a:prstGeom>
        </p:spPr>
        <p:txBody>
          <a:bodyPr wrap="square">
            <a:spAutoFit/>
          </a:bodyPr>
          <a:lstStyle/>
          <a:p>
            <a:r>
              <a:rPr lang="el-GR" sz="2000" i="1" dirty="0" smtClean="0">
                <a:solidFill>
                  <a:srgbClr val="002060"/>
                </a:solidFill>
              </a:rPr>
              <a:t>Αν συμβεί στον Γαλαξία μας, μπορεί να φαίνεται</a:t>
            </a:r>
            <a:r>
              <a:rPr lang="en-GB" sz="2000" i="1" dirty="0" smtClean="0">
                <a:solidFill>
                  <a:srgbClr val="002060"/>
                </a:solidFill>
              </a:rPr>
              <a:t> </a:t>
            </a:r>
            <a:r>
              <a:rPr lang="el-GR" sz="2000" i="1" dirty="0" smtClean="0">
                <a:solidFill>
                  <a:srgbClr val="002060"/>
                </a:solidFill>
              </a:rPr>
              <a:t>ακόμα και την ημέρα</a:t>
            </a:r>
            <a:r>
              <a:rPr lang="el-GR" sz="2000" dirty="0" smtClean="0"/>
              <a:t>!</a:t>
            </a:r>
            <a:endParaRPr lang="el-GR" sz="2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rmaghplanet.com/blog/wp-content/uploads/2013/09/image-of-m82-merlinvla1.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283874"/>
            <a:ext cx="9144000" cy="63850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395667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857232"/>
          </a:xfrm>
          <a:solidFill>
            <a:schemeClr val="accent1">
              <a:lumMod val="20000"/>
              <a:lumOff val="80000"/>
            </a:schemeClr>
          </a:solidFill>
        </p:spPr>
        <p:txBody>
          <a:bodyPr>
            <a:normAutofit fontScale="90000"/>
          </a:bodyPr>
          <a:lstStyle/>
          <a:p>
            <a:r>
              <a:rPr lang="el-GR" sz="3600" dirty="0" smtClean="0"/>
              <a:t>Τα απομεινάρια των αστεριών</a:t>
            </a:r>
            <a:r>
              <a:rPr lang="en-GB" sz="3600" dirty="0" smtClean="0"/>
              <a:t> </a:t>
            </a:r>
            <a:r>
              <a:rPr lang="el-GR" sz="3600" dirty="0" smtClean="0"/>
              <a:t>μεγάλης μάζας:                                                          Αστέρες νετρονίων </a:t>
            </a:r>
            <a:endParaRPr lang="el-GR" sz="3600" dirty="0"/>
          </a:p>
        </p:txBody>
      </p:sp>
      <p:sp>
        <p:nvSpPr>
          <p:cNvPr id="3" name="2 - Θέση περιεχομένου"/>
          <p:cNvSpPr>
            <a:spLocks noGrp="1"/>
          </p:cNvSpPr>
          <p:nvPr>
            <p:ph sz="half" idx="1"/>
          </p:nvPr>
        </p:nvSpPr>
        <p:spPr>
          <a:xfrm>
            <a:off x="0" y="928670"/>
            <a:ext cx="4716016" cy="5929330"/>
          </a:xfrm>
        </p:spPr>
        <p:txBody>
          <a:bodyPr>
            <a:normAutofit fontScale="77500" lnSpcReduction="20000"/>
          </a:bodyPr>
          <a:lstStyle/>
          <a:p>
            <a:pPr marL="0" indent="0">
              <a:buNone/>
            </a:pPr>
            <a:r>
              <a:rPr lang="el-GR" dirty="0" smtClean="0"/>
              <a:t>Αν η μάζα του πυρήνα μετά την κατάρρευσή του είναι λιγότερη από 3 ηλιακές (πάντα είναι μεγαλύτερη από 1,4 ηλιακές, για να συμβεί η κατάρρευση του πυρήνα), τότε δημιουργείται ένας αστέρας νετρονίων. </a:t>
            </a:r>
          </a:p>
          <a:p>
            <a:pPr marL="0" indent="0">
              <a:buNone/>
            </a:pPr>
            <a:r>
              <a:rPr lang="el-GR" dirty="0" smtClean="0"/>
              <a:t>Η ύλη σε αυτόν θα έχει 1 εκατομμύριο φορές την πυκνότητα της εκφυλλισμένης ύλης ηλεκτρονίων, που είναι 1 εκατομμύριο φορές πιο πυκνή από την συνήθη ύλη.</a:t>
            </a:r>
            <a:r>
              <a:rPr lang="en-US" dirty="0" smtClean="0"/>
              <a:t> </a:t>
            </a:r>
            <a:endParaRPr lang="el-GR" dirty="0" smtClean="0"/>
          </a:p>
          <a:p>
            <a:pPr marL="0" indent="0">
              <a:buNone/>
            </a:pPr>
            <a:r>
              <a:rPr lang="el-GR" dirty="0" smtClean="0"/>
              <a:t>Η ακτίνα του θα είναι μόλις 10 περίπου χιλιόμετρα.  </a:t>
            </a:r>
          </a:p>
          <a:p>
            <a:pPr marL="0" indent="0">
              <a:buNone/>
            </a:pPr>
            <a:r>
              <a:rPr lang="el-GR" dirty="0" smtClean="0"/>
              <a:t>Οι αστέρες νετρονίων έχουν πολύ ισχυρό μαγνητικό πεδίο. Περιστρέφονται πολλές φορές το δευτερόλεπτο, λόγω διατήρησης της στροφορμής κατά την κατάρρευση του αστρικού πυρήνα.</a:t>
            </a:r>
          </a:p>
          <a:p>
            <a:endParaRPr lang="el-GR" dirty="0"/>
          </a:p>
        </p:txBody>
      </p:sp>
      <p:pic>
        <p:nvPicPr>
          <p:cNvPr id="5" name="Picture 2" descr="https://www.nrao.edu/pr/2006/mspulsar/pulsargraphic.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956609"/>
            <a:ext cx="4427984" cy="5730333"/>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28604"/>
          </a:xfrm>
        </p:spPr>
        <p:txBody>
          <a:bodyPr>
            <a:normAutofit fontScale="90000"/>
          </a:bodyPr>
          <a:lstStyle/>
          <a:p>
            <a:r>
              <a:rPr lang="el-GR" dirty="0" smtClean="0"/>
              <a:t>Οι μαύρες τρύπες</a:t>
            </a:r>
            <a:endParaRPr lang="el-GR" dirty="0"/>
          </a:p>
        </p:txBody>
      </p:sp>
      <p:sp>
        <p:nvSpPr>
          <p:cNvPr id="3" name="2 - Θέση περιεχομένου"/>
          <p:cNvSpPr>
            <a:spLocks noGrp="1"/>
          </p:cNvSpPr>
          <p:nvPr>
            <p:ph sz="half" idx="1"/>
          </p:nvPr>
        </p:nvSpPr>
        <p:spPr>
          <a:xfrm>
            <a:off x="0" y="571480"/>
            <a:ext cx="4283968" cy="6286520"/>
          </a:xfrm>
          <a:solidFill>
            <a:schemeClr val="bg1">
              <a:lumMod val="95000"/>
            </a:schemeClr>
          </a:solidFill>
        </p:spPr>
        <p:txBody>
          <a:bodyPr>
            <a:normAutofit fontScale="77500" lnSpcReduction="20000"/>
          </a:bodyPr>
          <a:lstStyle/>
          <a:p>
            <a:r>
              <a:rPr lang="el-GR" dirty="0" smtClean="0"/>
              <a:t>Αν ο πυρήνας ενός άστρου είναι μεγαλύτερης μάζας από το όριο της πίεσης εκφυλισμένων νετρονίων, θα καταρρεύσει σε μαύρη τρύπα κατά την έκρηξη σουπερνόβα. </a:t>
            </a:r>
          </a:p>
          <a:p>
            <a:r>
              <a:rPr lang="el-GR" dirty="0" smtClean="0"/>
              <a:t>Η μαύρη τρύπα έχει 0 όγκο αλλά πεπερασμένη μάζα. Την ονομάζουμε μοναδικότητα (</a:t>
            </a:r>
            <a:r>
              <a:rPr lang="en-US" dirty="0" smtClean="0"/>
              <a:t>singularity</a:t>
            </a:r>
            <a:r>
              <a:rPr lang="el-GR" dirty="0" smtClean="0"/>
              <a:t>). </a:t>
            </a:r>
          </a:p>
          <a:p>
            <a:r>
              <a:rPr lang="el-GR" dirty="0" smtClean="0"/>
              <a:t>Η ταχύτητα διαφυγής της είναι μεγαλύτερη από αυτή του φωτός. </a:t>
            </a:r>
          </a:p>
          <a:p>
            <a:r>
              <a:rPr lang="el-GR" dirty="0" smtClean="0"/>
              <a:t>Η ακτίνα από την μοναδικότητα μέχρι όπου η ταχύτητα διαφυγής ισούται με την ταχύτητα του φωτός, είναι η ακτίνα </a:t>
            </a:r>
            <a:r>
              <a:rPr lang="en-US" dirty="0" smtClean="0"/>
              <a:t>Schwarzschild</a:t>
            </a:r>
            <a:r>
              <a:rPr lang="el-GR" dirty="0" smtClean="0"/>
              <a:t> (ορίζοντας γεγονότων). </a:t>
            </a:r>
          </a:p>
          <a:p>
            <a:r>
              <a:rPr lang="el-GR" dirty="0" smtClean="0"/>
              <a:t>Μόνο έξω από αυτήν είναι δυνατή η εκπομπή ακτινοβολίας. </a:t>
            </a:r>
          </a:p>
          <a:p>
            <a:endParaRPr lang="el-GR" dirty="0"/>
          </a:p>
        </p:txBody>
      </p:sp>
      <p:pic>
        <p:nvPicPr>
          <p:cNvPr id="3074" name="Picture 2" descr="C:\Users\User\Pictures\stellar black hole.jpg"/>
          <p:cNvPicPr>
            <a:picLocks noGrp="1" noChangeAspect="1" noChangeArrowheads="1"/>
          </p:cNvPicPr>
          <p:nvPr>
            <p:ph sz="half" idx="2"/>
          </p:nvPr>
        </p:nvPicPr>
        <p:blipFill>
          <a:blip r:embed="rId2" cstate="print"/>
          <a:srcRect/>
          <a:stretch>
            <a:fillRect/>
          </a:stretch>
        </p:blipFill>
        <p:spPr bwMode="auto">
          <a:xfrm>
            <a:off x="4372347" y="714356"/>
            <a:ext cx="4771653" cy="3578740"/>
          </a:xfrm>
          <a:prstGeom prst="rect">
            <a:avLst/>
          </a:prstGeom>
          <a:noFill/>
        </p:spPr>
      </p:pic>
      <p:sp>
        <p:nvSpPr>
          <p:cNvPr id="5" name="4 - Ορθογώνιο"/>
          <p:cNvSpPr/>
          <p:nvPr/>
        </p:nvSpPr>
        <p:spPr>
          <a:xfrm>
            <a:off x="5004048" y="4365104"/>
            <a:ext cx="3857620" cy="2308324"/>
          </a:xfrm>
          <a:prstGeom prst="rect">
            <a:avLst/>
          </a:prstGeom>
        </p:spPr>
        <p:txBody>
          <a:bodyPr wrap="square">
            <a:spAutoFit/>
          </a:bodyPr>
          <a:lstStyle/>
          <a:p>
            <a:r>
              <a:rPr lang="el-GR" sz="2400" i="1" dirty="0" smtClean="0">
                <a:solidFill>
                  <a:srgbClr val="002060"/>
                </a:solidFill>
              </a:rPr>
              <a:t>Μια μαύρη τρύπα αυξάνει την μάζα της αν απορροφήσει ύλη. </a:t>
            </a:r>
          </a:p>
          <a:p>
            <a:r>
              <a:rPr lang="el-GR" sz="2400" i="1" dirty="0" smtClean="0">
                <a:solidFill>
                  <a:srgbClr val="002060"/>
                </a:solidFill>
              </a:rPr>
              <a:t>Τα μόνα χαρακτηριστικά της είναι το ηλεκτρικό φορτίο της και η μάζα της</a:t>
            </a:r>
            <a:r>
              <a:rPr lang="el-GR" dirty="0" smtClean="0"/>
              <a: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642918"/>
          </a:xfrm>
          <a:solidFill>
            <a:schemeClr val="accent4"/>
          </a:solidFill>
        </p:spPr>
        <p:txBody>
          <a:bodyPr>
            <a:normAutofit fontScale="90000"/>
          </a:bodyPr>
          <a:lstStyle/>
          <a:p>
            <a:r>
              <a:rPr lang="el-GR" dirty="0" smtClean="0"/>
              <a:t>Γρήγορη και λαμπρή ζωή</a:t>
            </a:r>
            <a:endParaRPr lang="el-GR" dirty="0"/>
          </a:p>
        </p:txBody>
      </p:sp>
      <p:sp>
        <p:nvSpPr>
          <p:cNvPr id="6" name="5 - Θέση περιεχομένου"/>
          <p:cNvSpPr>
            <a:spLocks noGrp="1"/>
          </p:cNvSpPr>
          <p:nvPr>
            <p:ph idx="1"/>
          </p:nvPr>
        </p:nvSpPr>
        <p:spPr>
          <a:xfrm>
            <a:off x="0" y="571480"/>
            <a:ext cx="9144000" cy="1273344"/>
          </a:xfrm>
          <a:solidFill>
            <a:schemeClr val="accent2">
              <a:lumMod val="20000"/>
              <a:lumOff val="80000"/>
            </a:schemeClr>
          </a:solidFill>
        </p:spPr>
        <p:txBody>
          <a:bodyPr>
            <a:normAutofit fontScale="85000" lnSpcReduction="10000"/>
          </a:bodyPr>
          <a:lstStyle/>
          <a:p>
            <a:r>
              <a:rPr lang="el-GR" dirty="0" smtClean="0"/>
              <a:t>Τα αστέρια πολύ μεγάλης μάζας λάμπουν όσο εκατομμύρια ήλιοι, αλλά για λιγότερο χρόνο από όσο χρειάστηκε για την δημιουργία του ηλιακού συστήματος.</a:t>
            </a:r>
            <a:endParaRPr lang="el-GR" dirty="0"/>
          </a:p>
        </p:txBody>
      </p:sp>
      <p:pic>
        <p:nvPicPr>
          <p:cNvPr id="1026" name="Picture 2" descr="How Do The Most Massive Stars Die: Supernova, Hypernova, Or Direct Collapse?"/>
          <p:cNvPicPr>
            <a:picLocks noChangeAspect="1" noChangeArrowheads="1"/>
          </p:cNvPicPr>
          <p:nvPr/>
        </p:nvPicPr>
        <p:blipFill>
          <a:blip r:embed="rId2" cstate="print"/>
          <a:srcRect/>
          <a:stretch>
            <a:fillRect/>
          </a:stretch>
        </p:blipFill>
        <p:spPr bwMode="auto">
          <a:xfrm>
            <a:off x="0" y="2133599"/>
            <a:ext cx="9144000" cy="4724401"/>
          </a:xfrm>
          <a:prstGeom prst="rect">
            <a:avLst/>
          </a:prstGeom>
          <a:noFill/>
        </p:spPr>
      </p:pic>
      <p:sp>
        <p:nvSpPr>
          <p:cNvPr id="8" name="7 - TextBox"/>
          <p:cNvSpPr txBox="1"/>
          <p:nvPr/>
        </p:nvSpPr>
        <p:spPr>
          <a:xfrm>
            <a:off x="2627784" y="1772816"/>
            <a:ext cx="4104456" cy="369332"/>
          </a:xfrm>
          <a:prstGeom prst="rect">
            <a:avLst/>
          </a:prstGeom>
          <a:noFill/>
        </p:spPr>
        <p:txBody>
          <a:bodyPr wrap="square" rtlCol="0">
            <a:spAutoFit/>
          </a:bodyPr>
          <a:lstStyle/>
          <a:p>
            <a:r>
              <a:rPr lang="en-US" dirty="0" smtClean="0">
                <a:hlinkClick r:id="rId3"/>
              </a:rPr>
              <a:t>www.astrotheory.gr</a:t>
            </a:r>
            <a:r>
              <a:rPr lang="en-US" dirty="0" smtClean="0"/>
              <a:t>, </a:t>
            </a:r>
            <a:r>
              <a:rPr lang="el-GR" dirty="0" smtClean="0">
                <a:solidFill>
                  <a:srgbClr val="FF0000"/>
                </a:solidFill>
              </a:rPr>
              <a:t>η ζωή των αστεριών</a:t>
            </a:r>
            <a:endParaRPr lang="el-GR" dirty="0">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00042"/>
          </a:xfrm>
          <a:solidFill>
            <a:schemeClr val="accent2">
              <a:lumMod val="20000"/>
              <a:lumOff val="80000"/>
            </a:schemeClr>
          </a:solidFill>
        </p:spPr>
        <p:txBody>
          <a:bodyPr>
            <a:noAutofit/>
          </a:bodyPr>
          <a:lstStyle/>
          <a:p>
            <a:r>
              <a:rPr lang="el-GR" sz="3600" dirty="0" smtClean="0"/>
              <a:t>Τα μεγάλης μάζας αστέρια έχουν σύντομη ζωή</a:t>
            </a:r>
            <a:endParaRPr lang="el-GR" sz="3600" dirty="0"/>
          </a:p>
        </p:txBody>
      </p:sp>
      <p:sp>
        <p:nvSpPr>
          <p:cNvPr id="3" name="2 - Θέση περιεχομένου"/>
          <p:cNvSpPr>
            <a:spLocks noGrp="1"/>
          </p:cNvSpPr>
          <p:nvPr>
            <p:ph sz="half" idx="1"/>
          </p:nvPr>
        </p:nvSpPr>
        <p:spPr>
          <a:xfrm>
            <a:off x="0" y="500042"/>
            <a:ext cx="9144000" cy="3144982"/>
          </a:xfrm>
          <a:solidFill>
            <a:schemeClr val="accent1">
              <a:lumMod val="20000"/>
              <a:lumOff val="80000"/>
            </a:schemeClr>
          </a:solidFill>
        </p:spPr>
        <p:txBody>
          <a:bodyPr>
            <a:normAutofit fontScale="70000" lnSpcReduction="20000"/>
          </a:bodyPr>
          <a:lstStyle/>
          <a:p>
            <a:r>
              <a:rPr lang="el-GR" dirty="0" smtClean="0"/>
              <a:t>Ο χρόνος ζωής ενός αστέρα προκύπτει από το πόση μάζα διαθέτει στον πυρήνα για θερμοπυρηνική σύντηξη και πόσο γρήγορα την καταναλώνει. </a:t>
            </a:r>
          </a:p>
          <a:p>
            <a:r>
              <a:rPr lang="el-GR" dirty="0" smtClean="0"/>
              <a:t>Αν ένα αστέρι έχει την διπλάσια μάζα από ένα άλλο, θα έχει </a:t>
            </a:r>
            <a:r>
              <a:rPr lang="el-GR" dirty="0" smtClean="0"/>
              <a:t>16 φορές την </a:t>
            </a:r>
            <a:r>
              <a:rPr lang="el-GR" dirty="0" smtClean="0"/>
              <a:t>λαμπρότητά του! </a:t>
            </a:r>
          </a:p>
          <a:p>
            <a:r>
              <a:rPr lang="el-GR" dirty="0" smtClean="0"/>
              <a:t>Αυτό συμβαίνει επειδή η θερμοκρασία στον πυρήνα αυξάνεται πολύ με την αύξηση της αστρικής μάζας. </a:t>
            </a:r>
          </a:p>
          <a:p>
            <a:r>
              <a:rPr lang="el-GR" dirty="0" smtClean="0"/>
              <a:t>Ένα αστέρι μεγάλης μάζας καταναλώνει πιο γρήγορα τα καύσιμά του.</a:t>
            </a:r>
          </a:p>
          <a:p>
            <a:r>
              <a:rPr lang="el-GR" dirty="0" smtClean="0"/>
              <a:t>Η διάρκεια ζωής του είναι το 1/8 από αυτήν ενός αστεριού με την μισή μάζα.</a:t>
            </a:r>
          </a:p>
          <a:p>
            <a:r>
              <a:rPr lang="el-GR" dirty="0" smtClean="0"/>
              <a:t> Τα αστέρια με 15 ηλιακές μάζες έχουν προσδοκώμενη ζωή μόλις 10 εκατομμύρια έτη. </a:t>
            </a:r>
          </a:p>
          <a:p>
            <a:endParaRPr lang="el-GR" dirty="0"/>
          </a:p>
        </p:txBody>
      </p:sp>
      <p:pic>
        <p:nvPicPr>
          <p:cNvPr id="5" name="Picture 2" descr="http://www.physicsoftheuniverse.com/images/blackholes_star_sequence.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6038148" y="3645025"/>
            <a:ext cx="3105852" cy="3212976"/>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 Ορθογώνιο"/>
          <p:cNvSpPr/>
          <p:nvPr/>
        </p:nvSpPr>
        <p:spPr>
          <a:xfrm>
            <a:off x="0" y="3645024"/>
            <a:ext cx="6012160" cy="830997"/>
          </a:xfrm>
          <a:prstGeom prst="rect">
            <a:avLst/>
          </a:prstGeom>
        </p:spPr>
        <p:txBody>
          <a:bodyPr wrap="square">
            <a:spAutoFit/>
          </a:bodyPr>
          <a:lstStyle/>
          <a:p>
            <a:r>
              <a:rPr lang="el-GR" sz="2400" i="1" dirty="0" smtClean="0">
                <a:solidFill>
                  <a:srgbClr val="FF0000"/>
                </a:solidFill>
              </a:rPr>
              <a:t>Όλα τα </a:t>
            </a:r>
            <a:r>
              <a:rPr lang="el-GR" sz="2400" i="1" dirty="0" smtClean="0">
                <a:solidFill>
                  <a:srgbClr val="FF0000"/>
                </a:solidFill>
              </a:rPr>
              <a:t>αστέρια μεγάλης </a:t>
            </a:r>
            <a:r>
              <a:rPr lang="el-GR" sz="2400" i="1" dirty="0" smtClean="0">
                <a:solidFill>
                  <a:srgbClr val="FF0000"/>
                </a:solidFill>
              </a:rPr>
              <a:t>μάζας </a:t>
            </a:r>
            <a:r>
              <a:rPr lang="el-GR" sz="2400" i="1" dirty="0" smtClean="0">
                <a:solidFill>
                  <a:srgbClr val="FF0000"/>
                </a:solidFill>
              </a:rPr>
              <a:t>δημιουργήθηκαν </a:t>
            </a:r>
            <a:r>
              <a:rPr lang="el-GR" sz="2400" i="1" dirty="0" smtClean="0">
                <a:solidFill>
                  <a:srgbClr val="FF0000"/>
                </a:solidFill>
              </a:rPr>
              <a:t>σχετικά πρόσφατα</a:t>
            </a:r>
            <a:r>
              <a:rPr lang="el-GR" i="1" dirty="0" smtClean="0">
                <a:solidFill>
                  <a:srgbClr val="FF0000"/>
                </a:solidFill>
              </a:rPr>
              <a:t>. </a:t>
            </a:r>
            <a:endParaRPr lang="el-GR" i="1" dirty="0">
              <a:solidFill>
                <a:srgbClr val="FF0000"/>
              </a:solidFill>
            </a:endParaRPr>
          </a:p>
        </p:txBody>
      </p:sp>
      <p:pic>
        <p:nvPicPr>
          <p:cNvPr id="23554" name="Picture 2" descr="Stellar Life Cycle | Earth Science"/>
          <p:cNvPicPr>
            <a:picLocks noChangeAspect="1" noChangeArrowheads="1"/>
          </p:cNvPicPr>
          <p:nvPr/>
        </p:nvPicPr>
        <p:blipFill>
          <a:blip r:embed="rId3" cstate="print"/>
          <a:srcRect/>
          <a:stretch>
            <a:fillRect/>
          </a:stretch>
        </p:blipFill>
        <p:spPr bwMode="auto">
          <a:xfrm>
            <a:off x="179511" y="4450051"/>
            <a:ext cx="5472609" cy="24079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571480"/>
          </a:xfrm>
          <a:solidFill>
            <a:schemeClr val="accent4">
              <a:lumMod val="20000"/>
              <a:lumOff val="80000"/>
            </a:schemeClr>
          </a:solidFill>
        </p:spPr>
        <p:txBody>
          <a:bodyPr>
            <a:noAutofit/>
          </a:bodyPr>
          <a:lstStyle/>
          <a:p>
            <a:r>
              <a:rPr lang="el-GR" sz="3600" dirty="0" smtClean="0"/>
              <a:t>Γιατί ζουν λιγότερο τα αστέρια μεγάλης μάζας</a:t>
            </a:r>
            <a:endParaRPr lang="el-GR" sz="3600" dirty="0"/>
          </a:p>
        </p:txBody>
      </p:sp>
      <p:sp>
        <p:nvSpPr>
          <p:cNvPr id="3" name="2 - Θέση περιεχομένου"/>
          <p:cNvSpPr>
            <a:spLocks noGrp="1"/>
          </p:cNvSpPr>
          <p:nvPr>
            <p:ph sz="half" idx="1"/>
          </p:nvPr>
        </p:nvSpPr>
        <p:spPr>
          <a:xfrm>
            <a:off x="0" y="548680"/>
            <a:ext cx="6012160" cy="6309320"/>
          </a:xfrm>
        </p:spPr>
        <p:txBody>
          <a:bodyPr>
            <a:normAutofit fontScale="85000" lnSpcReduction="20000"/>
          </a:bodyPr>
          <a:lstStyle/>
          <a:p>
            <a:r>
              <a:rPr lang="el-GR" dirty="0" smtClean="0"/>
              <a:t>Ο βασικός λόγος είναι η διαδικασία σύντηξης κύκλου </a:t>
            </a:r>
            <a:r>
              <a:rPr lang="en-US" dirty="0" smtClean="0"/>
              <a:t>CNO</a:t>
            </a:r>
            <a:r>
              <a:rPr lang="el-GR" dirty="0" smtClean="0"/>
              <a:t> που κυριαρχεί στα αστέρια μεγάλης μάζας</a:t>
            </a:r>
            <a:r>
              <a:rPr lang="en-US" dirty="0" smtClean="0"/>
              <a:t>.</a:t>
            </a:r>
            <a:r>
              <a:rPr lang="el-GR" dirty="0" smtClean="0"/>
              <a:t> </a:t>
            </a:r>
            <a:endParaRPr lang="en-US" dirty="0" smtClean="0"/>
          </a:p>
          <a:p>
            <a:r>
              <a:rPr lang="el-GR" dirty="0" smtClean="0"/>
              <a:t>Αυτό συμβαίνει επειδή η μεγάλη πίεση της βαρύτητας αυξάνει την θερμοκρασία </a:t>
            </a:r>
            <a:r>
              <a:rPr lang="el-GR" dirty="0" smtClean="0"/>
              <a:t>στον αστρικό πυρήνα αρκετά </a:t>
            </a:r>
            <a:r>
              <a:rPr lang="el-GR" dirty="0" smtClean="0"/>
              <a:t>ώστε να κυριαρχεί ο κύκλος </a:t>
            </a:r>
            <a:r>
              <a:rPr lang="en-GB" dirty="0" smtClean="0"/>
              <a:t>CNO</a:t>
            </a:r>
            <a:r>
              <a:rPr lang="el-GR" dirty="0" smtClean="0"/>
              <a:t>. </a:t>
            </a:r>
          </a:p>
          <a:p>
            <a:r>
              <a:rPr lang="el-GR" dirty="0" smtClean="0"/>
              <a:t>Σαν διαδικασία είναι πιο γρήγορη από τον κύκλο πρωτονίου- πρωτονίου (</a:t>
            </a:r>
            <a:r>
              <a:rPr lang="en-US" dirty="0" smtClean="0"/>
              <a:t>pp).</a:t>
            </a:r>
            <a:r>
              <a:rPr lang="el-GR" dirty="0" smtClean="0"/>
              <a:t> </a:t>
            </a:r>
          </a:p>
          <a:p>
            <a:r>
              <a:rPr lang="el-GR" dirty="0" smtClean="0"/>
              <a:t>Η γρήγορη καύση είναι ο μόνος τρόπος για να αντισταθμιστεί η βαρύτητα και το αστέρι να βρίσκεται σε υδροδυναμική ισορροπία. </a:t>
            </a:r>
          </a:p>
          <a:p>
            <a:r>
              <a:rPr lang="el-GR" dirty="0" smtClean="0"/>
              <a:t>Επίσης στα αστέρια μεγάλης μάζας ο πυρήνας καταλαμβάνει συγκριτικά μεγαλύτερο μέρος του αστεριού.</a:t>
            </a:r>
          </a:p>
          <a:p>
            <a:r>
              <a:rPr lang="el-GR" dirty="0" smtClean="0"/>
              <a:t>Στα μεγάλης μάζας αστέρια έχουμε πυρήνα συναγωγής που επιτρέπει την είσοδο Υδρογόνου (καυσίμου) από τα εξωτερικά αστρικά στρώματα στον πυρήνα.</a:t>
            </a:r>
          </a:p>
          <a:p>
            <a:endParaRPr lang="el-GR" dirty="0"/>
          </a:p>
        </p:txBody>
      </p:sp>
      <p:pic>
        <p:nvPicPr>
          <p:cNvPr id="5" name="Picture 2" descr="https://upload.wikimedia.org/wikipedia/commons/thumb/7/78/FusionintheSun.svg/250px-FusionintheSun.svg.pn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6953227" y="3738340"/>
            <a:ext cx="2190773" cy="3119660"/>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4" descr="https://upload.wikimedia.org/wikipedia/commons/thumb/2/21/CNO_Cycle.svg/300px-CNO_Cycle.svg.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15042" y="620688"/>
            <a:ext cx="2928958" cy="292895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a:solidFill>
            <a:schemeClr val="accent4">
              <a:lumMod val="20000"/>
              <a:lumOff val="80000"/>
            </a:schemeClr>
          </a:solidFill>
        </p:spPr>
        <p:txBody>
          <a:bodyPr>
            <a:normAutofit fontScale="90000"/>
          </a:bodyPr>
          <a:lstStyle/>
          <a:p>
            <a:r>
              <a:rPr lang="el-GR" dirty="0" smtClean="0"/>
              <a:t>Κάτω και άνω κύρια ακολουθία</a:t>
            </a:r>
            <a:endParaRPr lang="el-GR" dirty="0"/>
          </a:p>
        </p:txBody>
      </p:sp>
      <p:sp>
        <p:nvSpPr>
          <p:cNvPr id="3" name="2 - Θέση περιεχομένου"/>
          <p:cNvSpPr>
            <a:spLocks noGrp="1"/>
          </p:cNvSpPr>
          <p:nvPr>
            <p:ph sz="half" idx="1"/>
          </p:nvPr>
        </p:nvSpPr>
        <p:spPr>
          <a:xfrm>
            <a:off x="0" y="476672"/>
            <a:ext cx="3635896" cy="6381328"/>
          </a:xfrm>
        </p:spPr>
        <p:txBody>
          <a:bodyPr>
            <a:normAutofit fontScale="77500" lnSpcReduction="20000"/>
          </a:bodyPr>
          <a:lstStyle/>
          <a:p>
            <a:r>
              <a:rPr lang="el-GR" dirty="0" smtClean="0">
                <a:latin typeface="Calibri" panose="020F0502020204030204" pitchFamily="34" charset="0"/>
                <a:ea typeface="Calibri" panose="020F0502020204030204" pitchFamily="34" charset="0"/>
                <a:cs typeface="Times New Roman" panose="02020603050405020304" pitchFamily="18" charset="0"/>
              </a:rPr>
              <a:t>Υπάρχει διαχωρισμός </a:t>
            </a:r>
            <a:r>
              <a:rPr lang="el-GR" dirty="0">
                <a:latin typeface="Calibri" panose="020F0502020204030204" pitchFamily="34" charset="0"/>
                <a:ea typeface="Calibri" panose="020F0502020204030204" pitchFamily="34" charset="0"/>
                <a:cs typeface="Times New Roman" panose="02020603050405020304" pitchFamily="18" charset="0"/>
              </a:rPr>
              <a:t>σε άνω και κάτω </a:t>
            </a:r>
            <a:r>
              <a:rPr lang="el-GR" dirty="0" smtClean="0">
                <a:latin typeface="Calibri" panose="020F0502020204030204" pitchFamily="34" charset="0"/>
                <a:ea typeface="Calibri" panose="020F0502020204030204" pitchFamily="34" charset="0"/>
                <a:cs typeface="Times New Roman" panose="02020603050405020304" pitchFamily="18" charset="0"/>
              </a:rPr>
              <a:t>κύρια ακολουθία, δηλαδή την φάση αστρικής εξέλιξης όπου το αστέρι &lt;καίει&gt; Υδρογόνο σε Ήλιο στον πυρήνα. </a:t>
            </a:r>
            <a:endParaRPr lang="el-GR" dirty="0">
              <a:latin typeface="Calibri" panose="020F0502020204030204" pitchFamily="34" charset="0"/>
              <a:ea typeface="Calibri" panose="020F0502020204030204" pitchFamily="34" charset="0"/>
              <a:cs typeface="Times New Roman" panose="02020603050405020304" pitchFamily="18" charset="0"/>
            </a:endParaRPr>
          </a:p>
          <a:p>
            <a:r>
              <a:rPr lang="el-GR" dirty="0" smtClean="0">
                <a:latin typeface="Calibri" panose="020F0502020204030204" pitchFamily="34" charset="0"/>
                <a:ea typeface="Calibri" panose="020F0502020204030204" pitchFamily="34" charset="0"/>
                <a:cs typeface="Times New Roman" panose="02020603050405020304" pitchFamily="18" charset="0"/>
              </a:rPr>
              <a:t>Αυτός απεικονίζει </a:t>
            </a:r>
            <a:r>
              <a:rPr lang="el-GR" dirty="0">
                <a:latin typeface="Calibri" panose="020F0502020204030204" pitchFamily="34" charset="0"/>
                <a:ea typeface="Calibri" panose="020F0502020204030204" pitchFamily="34" charset="0"/>
                <a:cs typeface="Times New Roman" panose="02020603050405020304" pitchFamily="18" charset="0"/>
              </a:rPr>
              <a:t>το όριο της μάζας (και θερμοκρασίας) ανάμεσα στα αστέρια που κυριαρχεί η αλυσίδα </a:t>
            </a:r>
            <a:r>
              <a:rPr lang="en-US" dirty="0">
                <a:latin typeface="Calibri" panose="020F0502020204030204" pitchFamily="34" charset="0"/>
                <a:ea typeface="Calibri" panose="020F0502020204030204" pitchFamily="34" charset="0"/>
                <a:cs typeface="Times New Roman" panose="02020603050405020304" pitchFamily="18" charset="0"/>
              </a:rPr>
              <a:t>pp </a:t>
            </a:r>
            <a:r>
              <a:rPr lang="el-GR" dirty="0">
                <a:latin typeface="Calibri" panose="020F0502020204030204" pitchFamily="34" charset="0"/>
                <a:ea typeface="Calibri" panose="020F0502020204030204" pitchFamily="34" charset="0"/>
                <a:cs typeface="Times New Roman" panose="02020603050405020304" pitchFamily="18" charset="0"/>
              </a:rPr>
              <a:t>και </a:t>
            </a:r>
            <a:r>
              <a:rPr lang="el-GR" dirty="0" smtClean="0">
                <a:latin typeface="Calibri" panose="020F0502020204030204" pitchFamily="34" charset="0"/>
                <a:ea typeface="Calibri" panose="020F0502020204030204" pitchFamily="34" charset="0"/>
                <a:cs typeface="Times New Roman" panose="02020603050405020304" pitchFamily="18" charset="0"/>
              </a:rPr>
              <a:t>σε αυτά </a:t>
            </a:r>
            <a:r>
              <a:rPr lang="el-GR" dirty="0">
                <a:latin typeface="Calibri" panose="020F0502020204030204" pitchFamily="34" charset="0"/>
                <a:ea typeface="Calibri" panose="020F0502020204030204" pitchFamily="34" charset="0"/>
                <a:cs typeface="Times New Roman" panose="02020603050405020304" pitchFamily="18" charset="0"/>
              </a:rPr>
              <a:t>που κυριαρχεί ο κύκλος </a:t>
            </a:r>
            <a:r>
              <a:rPr lang="en-US" dirty="0">
                <a:latin typeface="Calibri" panose="020F0502020204030204" pitchFamily="34" charset="0"/>
                <a:ea typeface="Calibri" panose="020F0502020204030204" pitchFamily="34" charset="0"/>
                <a:cs typeface="Times New Roman" panose="02020603050405020304" pitchFamily="18" charset="0"/>
              </a:rPr>
              <a:t>CNO</a:t>
            </a:r>
            <a:r>
              <a:rPr lang="el-GR" dirty="0">
                <a:latin typeface="Calibri" panose="020F0502020204030204" pitchFamily="34" charset="0"/>
                <a:ea typeface="Calibri" panose="020F0502020204030204" pitchFamily="34" charset="0"/>
                <a:cs typeface="Times New Roman" panose="02020603050405020304" pitchFamily="18" charset="0"/>
              </a:rPr>
              <a:t>. </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r>
              <a:rPr lang="el-GR" dirty="0" smtClean="0">
                <a:latin typeface="Calibri" panose="020F0502020204030204" pitchFamily="34" charset="0"/>
                <a:ea typeface="Calibri" panose="020F0502020204030204" pitchFamily="34" charset="0"/>
                <a:cs typeface="Times New Roman" panose="02020603050405020304" pitchFamily="18" charset="0"/>
              </a:rPr>
              <a:t>Το </a:t>
            </a:r>
            <a:r>
              <a:rPr lang="el-GR" dirty="0">
                <a:latin typeface="Calibri" panose="020F0502020204030204" pitchFamily="34" charset="0"/>
                <a:ea typeface="Calibri" panose="020F0502020204030204" pitchFamily="34" charset="0"/>
                <a:cs typeface="Times New Roman" panose="02020603050405020304" pitchFamily="18" charset="0"/>
              </a:rPr>
              <a:t>όριο είναι στις 1,5 ηλιακές μάζες (18 εκ. </a:t>
            </a:r>
            <a:r>
              <a:rPr lang="el-GR" dirty="0" smtClean="0">
                <a:latin typeface="Calibri" panose="020F0502020204030204" pitchFamily="34" charset="0"/>
                <a:ea typeface="Calibri" panose="020F0502020204030204" pitchFamily="34" charset="0"/>
                <a:cs typeface="Times New Roman" panose="02020603050405020304" pitchFamily="18" charset="0"/>
              </a:rPr>
              <a:t>βαθμοί στον πυρήνα). </a:t>
            </a:r>
          </a:p>
          <a:p>
            <a:r>
              <a:rPr lang="el-GR" dirty="0" smtClean="0">
                <a:latin typeface="Calibri" panose="020F0502020204030204" pitchFamily="34" charset="0"/>
                <a:ea typeface="Calibri" panose="020F0502020204030204" pitchFamily="34" charset="0"/>
                <a:cs typeface="Times New Roman" panose="02020603050405020304" pitchFamily="18" charset="0"/>
              </a:rPr>
              <a:t>Στον ήλιο μας</a:t>
            </a:r>
            <a:r>
              <a:rPr lang="en-US" dirty="0" smtClean="0">
                <a:latin typeface="Calibri" panose="020F0502020204030204" pitchFamily="34" charset="0"/>
                <a:ea typeface="Calibri" panose="020F0502020204030204" pitchFamily="34" charset="0"/>
                <a:cs typeface="Times New Roman" panose="02020603050405020304" pitchFamily="18" charset="0"/>
              </a:rPr>
              <a:t> </a:t>
            </a:r>
            <a:r>
              <a:rPr lang="el-GR" dirty="0" smtClean="0">
                <a:latin typeface="Calibri" panose="020F0502020204030204" pitchFamily="34" charset="0"/>
                <a:ea typeface="Calibri" panose="020F0502020204030204" pitchFamily="34" charset="0"/>
                <a:cs typeface="Times New Roman" panose="02020603050405020304" pitchFamily="18" charset="0"/>
              </a:rPr>
              <a:t>το </a:t>
            </a:r>
            <a:r>
              <a:rPr lang="el-GR" dirty="0">
                <a:latin typeface="Calibri" panose="020F0502020204030204" pitchFamily="34" charset="0"/>
                <a:ea typeface="Calibri" panose="020F0502020204030204" pitchFamily="34" charset="0"/>
                <a:cs typeface="Times New Roman" panose="02020603050405020304" pitchFamily="18" charset="0"/>
              </a:rPr>
              <a:t>85% της ενέργειας παράγεται με </a:t>
            </a:r>
            <a:r>
              <a:rPr lang="el-GR" dirty="0" smtClean="0">
                <a:latin typeface="Calibri" panose="020F0502020204030204" pitchFamily="34" charset="0"/>
                <a:ea typeface="Calibri" panose="020F0502020204030204" pitchFamily="34" charset="0"/>
                <a:cs typeface="Times New Roman" panose="02020603050405020304" pitchFamily="18" charset="0"/>
              </a:rPr>
              <a:t>την αλυσίδα </a:t>
            </a:r>
            <a:r>
              <a:rPr lang="en-US" dirty="0" smtClean="0">
                <a:latin typeface="Calibri" panose="020F0502020204030204" pitchFamily="34" charset="0"/>
                <a:ea typeface="Calibri" panose="020F0502020204030204" pitchFamily="34" charset="0"/>
                <a:cs typeface="Times New Roman" panose="02020603050405020304" pitchFamily="18" charset="0"/>
              </a:rPr>
              <a:t>pp</a:t>
            </a:r>
            <a:r>
              <a:rPr lang="el-GR" dirty="0" smtClean="0">
                <a:latin typeface="Calibri" panose="020F0502020204030204" pitchFamily="34" charset="0"/>
                <a:ea typeface="Calibri" panose="020F0502020204030204" pitchFamily="34" charset="0"/>
                <a:cs typeface="Times New Roman" panose="02020603050405020304" pitchFamily="18" charset="0"/>
              </a:rPr>
              <a:t> και το 15% με τον κύκλο </a:t>
            </a:r>
            <a:r>
              <a:rPr lang="en-US" dirty="0" smtClean="0">
                <a:latin typeface="Calibri" panose="020F0502020204030204" pitchFamily="34" charset="0"/>
                <a:ea typeface="Calibri" panose="020F0502020204030204" pitchFamily="34" charset="0"/>
                <a:cs typeface="Times New Roman" panose="02020603050405020304" pitchFamily="18" charset="0"/>
              </a:rPr>
              <a:t>CNO.</a:t>
            </a:r>
            <a:endParaRPr lang="el-GR" dirty="0"/>
          </a:p>
        </p:txBody>
      </p:sp>
      <p:pic>
        <p:nvPicPr>
          <p:cNvPr id="5" name="Picture 3" descr="http://www.atnf.csiro.au/outreach/education/senior/astrophysics/images/stellarevolution/ppcnoenergy.gif"/>
          <p:cNvPicPr>
            <a:picLocks noGrp="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4067944" y="3356992"/>
            <a:ext cx="5076056" cy="3501008"/>
          </a:xfrm>
          <a:prstGeom prst="rect">
            <a:avLst/>
          </a:prstGeom>
          <a:noFill/>
          <a:ln>
            <a:noFill/>
          </a:ln>
        </p:spPr>
      </p:pic>
      <p:pic>
        <p:nvPicPr>
          <p:cNvPr id="20482" name="Picture 2" descr="Hertzsprung-Russell Diagram to Study the Evolutionary Stages of Stars"/>
          <p:cNvPicPr>
            <a:picLocks noChangeAspect="1" noChangeArrowheads="1"/>
          </p:cNvPicPr>
          <p:nvPr/>
        </p:nvPicPr>
        <p:blipFill>
          <a:blip r:embed="rId3" cstate="print"/>
          <a:srcRect/>
          <a:stretch>
            <a:fillRect/>
          </a:stretch>
        </p:blipFill>
        <p:spPr bwMode="auto">
          <a:xfrm>
            <a:off x="4932040" y="499177"/>
            <a:ext cx="4211960" cy="285781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908720"/>
          </a:xfrm>
          <a:solidFill>
            <a:schemeClr val="accent3">
              <a:lumMod val="20000"/>
              <a:lumOff val="80000"/>
            </a:schemeClr>
          </a:solidFill>
        </p:spPr>
        <p:txBody>
          <a:bodyPr>
            <a:noAutofit/>
          </a:bodyPr>
          <a:lstStyle/>
          <a:p>
            <a:r>
              <a:rPr lang="el-GR" sz="3600" dirty="0" smtClean="0"/>
              <a:t>Τι άλλο συμβαίνει στα αστέρια μεγάλης μάζας (πάντα στην κύρια ακολουθία)</a:t>
            </a:r>
            <a:endParaRPr lang="el-GR" sz="3600" dirty="0"/>
          </a:p>
        </p:txBody>
      </p:sp>
      <p:sp>
        <p:nvSpPr>
          <p:cNvPr id="3" name="2 - Θέση περιεχομένου"/>
          <p:cNvSpPr>
            <a:spLocks noGrp="1"/>
          </p:cNvSpPr>
          <p:nvPr>
            <p:ph sz="half" idx="1"/>
          </p:nvPr>
        </p:nvSpPr>
        <p:spPr>
          <a:xfrm>
            <a:off x="0" y="1000108"/>
            <a:ext cx="3635896" cy="5857892"/>
          </a:xfrm>
        </p:spPr>
        <p:txBody>
          <a:bodyPr>
            <a:normAutofit fontScale="85000" lnSpcReduction="20000"/>
          </a:bodyPr>
          <a:lstStyle/>
          <a:p>
            <a:pPr>
              <a:buNone/>
            </a:pPr>
            <a:r>
              <a:rPr lang="el-GR" dirty="0" smtClean="0"/>
              <a:t>.    Στα αστέρια μεγάλης μάζας η πίεση της ακτινοβολίας παίρνει την θέση της πίεσης αερίων που επικρατεί στα αστέρια μικρής μάζας (πίεση που ισορροπεί την αντίθετη πίεση της βαρύτητας).</a:t>
            </a:r>
          </a:p>
          <a:p>
            <a:r>
              <a:rPr lang="el-GR" dirty="0" smtClean="0"/>
              <a:t>Η απώλεια μάζας από αστρικό άνεμο σε ένα άστρο σαν τον ήλιο είναι μικρή για όσο θα είναι στην κύρια ακολουθία. </a:t>
            </a:r>
          </a:p>
          <a:p>
            <a:r>
              <a:rPr lang="el-GR" dirty="0" smtClean="0"/>
              <a:t>Αντίθετα τα αστέρια μεγάλης μάζας μπορούν να απολέσουν την μισή αρχική μάζα τους μέσω του αστρικού ανέμου! </a:t>
            </a:r>
            <a:endParaRPr lang="el-GR" dirty="0"/>
          </a:p>
        </p:txBody>
      </p:sp>
      <p:pic>
        <p:nvPicPr>
          <p:cNvPr id="1026" name="Picture 2" descr="C:\Users\User\Pictures\eta-car-hr-1984WRstars.jpg"/>
          <p:cNvPicPr>
            <a:picLocks noGrp="1" noChangeAspect="1" noChangeArrowheads="1"/>
          </p:cNvPicPr>
          <p:nvPr>
            <p:ph sz="half" idx="2"/>
          </p:nvPr>
        </p:nvPicPr>
        <p:blipFill>
          <a:blip r:embed="rId2" cstate="print"/>
          <a:srcRect/>
          <a:stretch>
            <a:fillRect/>
          </a:stretch>
        </p:blipFill>
        <p:spPr bwMode="auto">
          <a:xfrm>
            <a:off x="3618054" y="908720"/>
            <a:ext cx="5525946" cy="4752528"/>
          </a:xfrm>
          <a:prstGeom prst="rect">
            <a:avLst/>
          </a:prstGeom>
          <a:noFill/>
        </p:spPr>
      </p:pic>
      <p:sp>
        <p:nvSpPr>
          <p:cNvPr id="5" name="4 - Ορθογώνιο"/>
          <p:cNvSpPr/>
          <p:nvPr/>
        </p:nvSpPr>
        <p:spPr>
          <a:xfrm>
            <a:off x="3707904" y="5661248"/>
            <a:ext cx="5436096" cy="1015663"/>
          </a:xfrm>
          <a:prstGeom prst="rect">
            <a:avLst/>
          </a:prstGeom>
        </p:spPr>
        <p:txBody>
          <a:bodyPr wrap="square">
            <a:spAutoFit/>
          </a:bodyPr>
          <a:lstStyle/>
          <a:p>
            <a:r>
              <a:rPr lang="el-GR" sz="2000" i="1" dirty="0" smtClean="0">
                <a:solidFill>
                  <a:srgbClr val="002060"/>
                </a:solidFill>
              </a:rPr>
              <a:t>Τα αστέρια πολύ μεγάλης μάζας μπορούν να απολέσουν όλο το στρώμα Υδρογόνου τους και να αποκαλύψουν τον φλοιό Ηλίου (αστέρια </a:t>
            </a:r>
            <a:r>
              <a:rPr lang="en-US" sz="2000" i="1" dirty="0" smtClean="0">
                <a:solidFill>
                  <a:srgbClr val="002060"/>
                </a:solidFill>
              </a:rPr>
              <a:t>WR)</a:t>
            </a:r>
            <a:r>
              <a:rPr lang="el-GR" sz="2000" dirty="0" smtClean="0">
                <a:solidFill>
                  <a:srgbClr val="002060"/>
                </a:solidFill>
              </a:rPr>
              <a:t>.</a:t>
            </a:r>
            <a:endParaRPr lang="el-GR" sz="2000"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images.slideplayer.com/22/6374475/slides/slide_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64909" y="0"/>
            <a:ext cx="6830573" cy="68305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6233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0"/>
            <a:ext cx="9144000" cy="476672"/>
          </a:xfrm>
        </p:spPr>
        <p:txBody>
          <a:bodyPr>
            <a:normAutofit fontScale="90000"/>
          </a:bodyPr>
          <a:lstStyle/>
          <a:p>
            <a:r>
              <a:rPr lang="el-GR" sz="4000" dirty="0" smtClean="0"/>
              <a:t/>
            </a:r>
            <a:br>
              <a:rPr lang="el-GR" sz="4000" dirty="0" smtClean="0"/>
            </a:br>
            <a:r>
              <a:rPr lang="el-GR" sz="3100" dirty="0" smtClean="0"/>
              <a:t>Τα αστέρια μεγάλης μάζας μετά την κύρια ακολουθία.</a:t>
            </a:r>
            <a:br>
              <a:rPr lang="el-GR" sz="3100" dirty="0" smtClean="0"/>
            </a:br>
            <a:endParaRPr lang="el-GR" sz="3100" dirty="0"/>
          </a:p>
        </p:txBody>
      </p:sp>
      <p:sp>
        <p:nvSpPr>
          <p:cNvPr id="3" name="2 - Θέση περιεχομένου"/>
          <p:cNvSpPr>
            <a:spLocks noGrp="1"/>
          </p:cNvSpPr>
          <p:nvPr>
            <p:ph sz="half" idx="1"/>
          </p:nvPr>
        </p:nvSpPr>
        <p:spPr>
          <a:xfrm>
            <a:off x="0" y="548680"/>
            <a:ext cx="4860032" cy="3528392"/>
          </a:xfrm>
          <a:solidFill>
            <a:schemeClr val="tx2">
              <a:lumMod val="20000"/>
              <a:lumOff val="80000"/>
            </a:schemeClr>
          </a:solidFill>
        </p:spPr>
        <p:txBody>
          <a:bodyPr>
            <a:normAutofit fontScale="70000" lnSpcReduction="20000"/>
          </a:bodyPr>
          <a:lstStyle/>
          <a:p>
            <a:r>
              <a:rPr lang="el-GR" dirty="0" smtClean="0"/>
              <a:t>Ένα αστέρι μεγάλης μάζας βρίσκεται αριστερά πάνω στην κύρια ακολουθία στο διάγραμμα με τύπο </a:t>
            </a:r>
            <a:r>
              <a:rPr lang="en-US" dirty="0" smtClean="0"/>
              <a:t>O</a:t>
            </a:r>
            <a:r>
              <a:rPr lang="el-GR" dirty="0" smtClean="0"/>
              <a:t>,</a:t>
            </a:r>
            <a:r>
              <a:rPr lang="en-US" dirty="0" smtClean="0"/>
              <a:t>B</a:t>
            </a:r>
            <a:r>
              <a:rPr lang="el-GR" dirty="0" smtClean="0"/>
              <a:t>. </a:t>
            </a:r>
          </a:p>
          <a:p>
            <a:r>
              <a:rPr lang="el-GR" dirty="0" smtClean="0"/>
              <a:t>Στην κύρια ακολουθία ένα αστέρι με τέτοια εξέλιξη έχει 10 φορές την ακτίνα του Ηλίου και επιφανειακή θερμοκρασία 25.000Κ.</a:t>
            </a:r>
          </a:p>
          <a:p>
            <a:r>
              <a:rPr lang="el-GR" dirty="0" smtClean="0"/>
              <a:t>Μετά την κύρια ακολουθία θα γίνει αρχικά υπεργίγαντας. </a:t>
            </a:r>
          </a:p>
          <a:p>
            <a:r>
              <a:rPr lang="el-GR" dirty="0" smtClean="0"/>
              <a:t>Η επιφανειακή θερμοκρασία ενός κόκκινου υπεργίγαντα είναι  γύρω στους 4.000Κ και η διάμετρος εκατοντάδες φορές αυτή του ήλιου</a:t>
            </a:r>
            <a:r>
              <a:rPr lang="el-GR" dirty="0" smtClean="0"/>
              <a:t>.</a:t>
            </a:r>
            <a:endParaRPr lang="en-US" dirty="0" smtClean="0"/>
          </a:p>
        </p:txBody>
      </p:sp>
      <p:pic>
        <p:nvPicPr>
          <p:cNvPr id="5" name="Picture 2" descr="http://fe867b.medialib.glogster.com/media/47/470961f99388747a3464662a8b8787d6cd4cdccff7b23b91d79b1348a60bcba5/betelgeuse.jpg"/>
          <p:cNvPicPr>
            <a:picLocks noGrp="1" noChangeAspect="1" noChangeArrowheads="1"/>
          </p:cNvPicPr>
          <p:nvPr>
            <p:ph sz="half" idx="2"/>
          </p:nvPr>
        </p:nvPicPr>
        <p:blipFill>
          <a:blip r:embed="rId2" cstate="print">
            <a:extLst>
              <a:ext uri="{28A0092B-C50C-407E-A947-70E740481C1C}">
                <a14:useLocalDpi xmlns="" xmlns:a14="http://schemas.microsoft.com/office/drawing/2010/main" val="0"/>
              </a:ext>
            </a:extLst>
          </a:blip>
          <a:srcRect/>
          <a:stretch>
            <a:fillRect/>
          </a:stretch>
        </p:blipFill>
        <p:spPr bwMode="auto">
          <a:xfrm>
            <a:off x="845657" y="4653136"/>
            <a:ext cx="3246222" cy="2204864"/>
          </a:xfrm>
          <a:prstGeom prst="rect">
            <a:avLst/>
          </a:prstGeom>
          <a:noFill/>
          <a:extLst>
            <a:ext uri="{909E8E84-426E-40DD-AFC4-6F175D3DCCD1}">
              <a14:hiddenFill xmlns="" xmlns:a14="http://schemas.microsoft.com/office/drawing/2010/main">
                <a:solidFill>
                  <a:srgbClr val="FFFFFF"/>
                </a:solidFill>
              </a14:hiddenFill>
            </a:ext>
          </a:extLst>
        </p:spPr>
      </p:pic>
      <p:pic>
        <p:nvPicPr>
          <p:cNvPr id="17410" name="Picture 2" descr="Stellar evolution after the main sequence (mostly high-mass version)"/>
          <p:cNvPicPr>
            <a:picLocks noChangeAspect="1" noChangeArrowheads="1"/>
          </p:cNvPicPr>
          <p:nvPr/>
        </p:nvPicPr>
        <p:blipFill>
          <a:blip r:embed="rId3" cstate="print"/>
          <a:srcRect/>
          <a:stretch>
            <a:fillRect/>
          </a:stretch>
        </p:blipFill>
        <p:spPr bwMode="auto">
          <a:xfrm>
            <a:off x="4959909" y="2564904"/>
            <a:ext cx="4184091" cy="4293096"/>
          </a:xfrm>
          <a:prstGeom prst="rect">
            <a:avLst/>
          </a:prstGeom>
          <a:noFill/>
        </p:spPr>
      </p:pic>
      <p:pic>
        <p:nvPicPr>
          <p:cNvPr id="17412" name="Picture 4" descr="Chandra :: Field Guide to X-ray Astronomy :: Stellar Evolution"/>
          <p:cNvPicPr>
            <a:picLocks noChangeAspect="1" noChangeArrowheads="1"/>
          </p:cNvPicPr>
          <p:nvPr/>
        </p:nvPicPr>
        <p:blipFill>
          <a:blip r:embed="rId4" cstate="print"/>
          <a:srcRect/>
          <a:stretch>
            <a:fillRect/>
          </a:stretch>
        </p:blipFill>
        <p:spPr bwMode="auto">
          <a:xfrm>
            <a:off x="5303158" y="564084"/>
            <a:ext cx="3570776" cy="1856804"/>
          </a:xfrm>
          <a:prstGeom prst="rect">
            <a:avLst/>
          </a:prstGeom>
          <a:noFill/>
        </p:spPr>
      </p:pic>
      <p:sp>
        <p:nvSpPr>
          <p:cNvPr id="7" name="6 - Ορθογώνιο"/>
          <p:cNvSpPr/>
          <p:nvPr/>
        </p:nvSpPr>
        <p:spPr>
          <a:xfrm>
            <a:off x="0" y="4077073"/>
            <a:ext cx="4860032" cy="646331"/>
          </a:xfrm>
          <a:prstGeom prst="rect">
            <a:avLst/>
          </a:prstGeom>
        </p:spPr>
        <p:txBody>
          <a:bodyPr wrap="square">
            <a:spAutoFit/>
          </a:bodyPr>
          <a:lstStyle/>
          <a:p>
            <a:r>
              <a:rPr lang="el-GR" i="1" dirty="0" smtClean="0">
                <a:solidFill>
                  <a:srgbClr val="002060"/>
                </a:solidFill>
              </a:rPr>
              <a:t>Ο Μπετελγκέζ είναι κόκκινος υπεργίγαντας και ο Ρίγκελ μπλε υπεργίγαντας</a:t>
            </a:r>
            <a:r>
              <a:rPr lang="el-GR" i="1" dirty="0" smtClean="0"/>
              <a:t>. </a:t>
            </a:r>
            <a:endParaRPr lang="el-GR" i="1" dirty="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a:xfrm>
            <a:off x="0" y="0"/>
            <a:ext cx="9144000" cy="620688"/>
          </a:xfrm>
          <a:solidFill>
            <a:schemeClr val="accent4">
              <a:lumMod val="20000"/>
              <a:lumOff val="80000"/>
            </a:schemeClr>
          </a:solidFill>
        </p:spPr>
        <p:txBody>
          <a:bodyPr>
            <a:normAutofit fontScale="90000"/>
          </a:bodyPr>
          <a:lstStyle/>
          <a:p>
            <a:r>
              <a:rPr lang="el-GR" dirty="0" smtClean="0"/>
              <a:t>Η καύση του </a:t>
            </a:r>
            <a:r>
              <a:rPr lang="el-GR" dirty="0" smtClean="0"/>
              <a:t>χημικο</a:t>
            </a:r>
            <a:r>
              <a:rPr lang="el-GR" dirty="0" smtClean="0"/>
              <a:t>ύ στοιχείου Ήλιο</a:t>
            </a:r>
            <a:endParaRPr lang="el-GR" dirty="0"/>
          </a:p>
        </p:txBody>
      </p:sp>
      <p:sp>
        <p:nvSpPr>
          <p:cNvPr id="6" name="5 - Θέση περιεχομένου"/>
          <p:cNvSpPr>
            <a:spLocks noGrp="1"/>
          </p:cNvSpPr>
          <p:nvPr>
            <p:ph idx="1"/>
          </p:nvPr>
        </p:nvSpPr>
        <p:spPr>
          <a:xfrm>
            <a:off x="0" y="714356"/>
            <a:ext cx="2987824" cy="6143644"/>
          </a:xfrm>
        </p:spPr>
        <p:txBody>
          <a:bodyPr>
            <a:normAutofit fontScale="77500" lnSpcReduction="20000"/>
          </a:bodyPr>
          <a:lstStyle/>
          <a:p>
            <a:r>
              <a:rPr lang="el-GR" dirty="0" smtClean="0"/>
              <a:t>Μετά την κύρια ακολουθία η καύση Υδρογόνου γίνεται σε φλοιό γύρω από τον πυρήνα. </a:t>
            </a:r>
          </a:p>
          <a:p>
            <a:r>
              <a:rPr lang="el-GR" dirty="0" smtClean="0"/>
              <a:t>Ο πυρήνας συρρικνώνεται μόλις σταματήσει η σύντηξη σε αυτόν.</a:t>
            </a:r>
          </a:p>
          <a:p>
            <a:r>
              <a:rPr lang="el-GR" dirty="0" smtClean="0"/>
              <a:t> Αυτό έχει αποτέλεσμα να θερμανθεί και άλλο, και να αρχίσει η σύντηξη του Ηλίου.</a:t>
            </a:r>
          </a:p>
        </p:txBody>
      </p:sp>
      <p:pic>
        <p:nvPicPr>
          <p:cNvPr id="1026" name="Picture 2" descr="Image result for supergiant star"/>
          <p:cNvPicPr>
            <a:picLocks noChangeAspect="1" noChangeArrowheads="1"/>
          </p:cNvPicPr>
          <p:nvPr/>
        </p:nvPicPr>
        <p:blipFill>
          <a:blip r:embed="rId2" cstate="print"/>
          <a:srcRect/>
          <a:stretch>
            <a:fillRect/>
          </a:stretch>
        </p:blipFill>
        <p:spPr bwMode="auto">
          <a:xfrm>
            <a:off x="3017363" y="784933"/>
            <a:ext cx="6126637" cy="3796195"/>
          </a:xfrm>
          <a:prstGeom prst="rect">
            <a:avLst/>
          </a:prstGeom>
          <a:noFill/>
        </p:spPr>
      </p:pic>
      <p:sp>
        <p:nvSpPr>
          <p:cNvPr id="8" name="7 - Ορθογώνιο"/>
          <p:cNvSpPr/>
          <p:nvPr/>
        </p:nvSpPr>
        <p:spPr>
          <a:xfrm>
            <a:off x="2915816" y="4653136"/>
            <a:ext cx="6228184" cy="1938992"/>
          </a:xfrm>
          <a:prstGeom prst="rect">
            <a:avLst/>
          </a:prstGeom>
        </p:spPr>
        <p:txBody>
          <a:bodyPr wrap="square">
            <a:spAutoFit/>
          </a:bodyPr>
          <a:lstStyle/>
          <a:p>
            <a:r>
              <a:rPr lang="el-GR" dirty="0" smtClean="0"/>
              <a:t> </a:t>
            </a:r>
            <a:r>
              <a:rPr lang="el-GR" sz="2400" i="1" dirty="0" smtClean="0">
                <a:solidFill>
                  <a:srgbClr val="002060"/>
                </a:solidFill>
              </a:rPr>
              <a:t>Τώρα το αστέρι έχει δύο πηγές ενέργειας, την καύση Ηλίου στον πυρήνα και την καύση Υδρογόνου στον φλοιό. </a:t>
            </a:r>
          </a:p>
          <a:p>
            <a:r>
              <a:rPr lang="el-GR" sz="2400" i="1" dirty="0" smtClean="0">
                <a:solidFill>
                  <a:srgbClr val="002060"/>
                </a:solidFill>
              </a:rPr>
              <a:t>Το αστέρι πλέον έχει γίνει ένας </a:t>
            </a:r>
            <a:r>
              <a:rPr lang="el-GR" sz="2400" i="1" dirty="0" smtClean="0">
                <a:solidFill>
                  <a:srgbClr val="002060"/>
                </a:solidFill>
              </a:rPr>
              <a:t>μπλε υπεργίγαντας</a:t>
            </a:r>
            <a:r>
              <a:rPr lang="en-GB" sz="2400" dirty="0" smtClean="0">
                <a:solidFill>
                  <a:srgbClr val="002060"/>
                </a:solidFill>
              </a:rPr>
              <a:t>.</a:t>
            </a:r>
            <a:endParaRPr lang="el-GR" sz="2400" dirty="0">
              <a:solidFill>
                <a:srgbClr val="002060"/>
              </a:solidFill>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319</TotalTime>
  <Words>2219</Words>
  <Application>Microsoft Office PowerPoint</Application>
  <PresentationFormat>Προβολή στην οθόνη (4:3)</PresentationFormat>
  <Paragraphs>133</Paragraphs>
  <Slides>26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26</vt:i4>
      </vt:variant>
    </vt:vector>
  </HeadingPairs>
  <TitlesOfParts>
    <vt:vector size="27" baseType="lpstr">
      <vt:lpstr>Θέμα του Office</vt:lpstr>
      <vt:lpstr>Η εξέλιξη των αστεριών μεγάλης μάζας</vt:lpstr>
      <vt:lpstr>Η δημιουργία των αστεριών μεγάλης μάζας</vt:lpstr>
      <vt:lpstr>Τα μεγάλης μάζας αστέρια έχουν σύντομη ζωή</vt:lpstr>
      <vt:lpstr>Γιατί ζουν λιγότερο τα αστέρια μεγάλης μάζας</vt:lpstr>
      <vt:lpstr>Κάτω και άνω κύρια ακολουθία</vt:lpstr>
      <vt:lpstr>Τι άλλο συμβαίνει στα αστέρια μεγάλης μάζας (πάντα στην κύρια ακολουθία)</vt:lpstr>
      <vt:lpstr>Διαφάνεια 7</vt:lpstr>
      <vt:lpstr> Τα αστέρια μεγάλης μάζας μετά την κύρια ακολουθία. </vt:lpstr>
      <vt:lpstr>Η καύση του χημικού στοιχείου Ήλιο</vt:lpstr>
      <vt:lpstr>Η πορεία τους στα δεξιά του διαγράμματος</vt:lpstr>
      <vt:lpstr>Η γρήγορη εξέλιξη μέχρι την εξάντληση του Άνθρακα</vt:lpstr>
      <vt:lpstr>Μετά τον Άνθρακα</vt:lpstr>
      <vt:lpstr>Ο πιο θερμός αστρικός πυρήνας</vt:lpstr>
      <vt:lpstr>Όλο και βαρύτερα χημικά στοιχεία</vt:lpstr>
      <vt:lpstr>Μέχρι τον σίδηρο</vt:lpstr>
      <vt:lpstr>Διαφάνεια 16</vt:lpstr>
      <vt:lpstr>Όλα αυτά γίνονται πολύ γρήγορα</vt:lpstr>
      <vt:lpstr>Τα αστέρια WR</vt:lpstr>
      <vt:lpstr>Η μεγάλη κατάρρευση</vt:lpstr>
      <vt:lpstr>Η δημιουργία ενός υπέρ πυκνού αντικειμένου</vt:lpstr>
      <vt:lpstr>Η μεγάλη αναπήδηση</vt:lpstr>
      <vt:lpstr>Η έκρηξη σουπερνόβα τύπου ΙΙ</vt:lpstr>
      <vt:lpstr>Διαφάνεια 23</vt:lpstr>
      <vt:lpstr>Τα απομεινάρια των αστεριών μεγάλης μάζας:                                                          Αστέρες νετρονίων </vt:lpstr>
      <vt:lpstr>Οι μαύρες τρύπες</vt:lpstr>
      <vt:lpstr>Γρήγορη και λαμπρή ζωή</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εξέλιξη των μεγάλης μάζας αστεριών</dc:title>
  <dc:creator>User</dc:creator>
  <cp:lastModifiedBy>Leon</cp:lastModifiedBy>
  <cp:revision>41</cp:revision>
  <dcterms:created xsi:type="dcterms:W3CDTF">2018-01-10T15:59:00Z</dcterms:created>
  <dcterms:modified xsi:type="dcterms:W3CDTF">2026-03-03T09:43:10Z</dcterms:modified>
</cp:coreProperties>
</file>