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60" r:id="rId5"/>
    <p:sldId id="261" r:id="rId6"/>
    <p:sldId id="262" r:id="rId7"/>
    <p:sldId id="264" r:id="rId8"/>
    <p:sldId id="266" r:id="rId9"/>
    <p:sldId id="267" r:id="rId10"/>
    <p:sldId id="269" r:id="rId11"/>
    <p:sldId id="270" r:id="rId12"/>
    <p:sldId id="271" r:id="rId13"/>
    <p:sldId id="272" r:id="rId14"/>
    <p:sldId id="273" r:id="rId15"/>
    <p:sldId id="275" r:id="rId16"/>
    <p:sldId id="277" r:id="rId17"/>
    <p:sldId id="317" r:id="rId18"/>
    <p:sldId id="278" r:id="rId19"/>
    <p:sldId id="313" r:id="rId20"/>
    <p:sldId id="311" r:id="rId21"/>
    <p:sldId id="312" r:id="rId22"/>
    <p:sldId id="310" r:id="rId23"/>
    <p:sldId id="318" r:id="rId24"/>
    <p:sldId id="309" r:id="rId25"/>
    <p:sldId id="284" r:id="rId26"/>
    <p:sldId id="286" r:id="rId27"/>
    <p:sldId id="287" r:id="rId28"/>
    <p:sldId id="289" r:id="rId29"/>
    <p:sldId id="314" r:id="rId30"/>
    <p:sldId id="319" r:id="rId31"/>
    <p:sldId id="315" r:id="rId32"/>
    <p:sldId id="292" r:id="rId33"/>
    <p:sldId id="293" r:id="rId34"/>
    <p:sldId id="295" r:id="rId35"/>
    <p:sldId id="296" r:id="rId36"/>
    <p:sldId id="297" r:id="rId37"/>
    <p:sldId id="300" r:id="rId38"/>
    <p:sldId id="302" r:id="rId39"/>
    <p:sldId id="303" r:id="rId40"/>
    <p:sldId id="316" r:id="rId41"/>
    <p:sldId id="305" r:id="rId42"/>
    <p:sldId id="306" r:id="rId43"/>
    <p:sldId id="307" r:id="rId44"/>
    <p:sldId id="308"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13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A04677-D874-40CE-B409-E2F167E737A4}" type="datetimeFigureOut">
              <a:rPr lang="el-GR" smtClean="0"/>
              <a:pPr/>
              <a:t>5/3/2026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158F37-D8E1-493A-82CE-D746915FC1B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74F76-DCB3-400D-8B76-03C0B023968F}" type="slidenum">
              <a:rPr lang="el-GR" altLang="el-GR" smtClean="0"/>
              <a:pPr/>
              <a:t>20</a:t>
            </a:fld>
            <a:endParaRPr lang="el-GR" altLang="el-GR"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l-GR" altLang="el-GR" dirty="0" smtClean="0"/>
          </a:p>
        </p:txBody>
      </p:sp>
    </p:spTree>
    <p:extLst>
      <p:ext uri="{BB962C8B-B14F-4D97-AF65-F5344CB8AC3E}">
        <p14:creationId xmlns="" xmlns:p14="http://schemas.microsoft.com/office/powerpoint/2010/main" val="413178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88E6737-ABE7-4100-998B-22922F7CC0A7}" type="datetimeFigureOut">
              <a:rPr lang="el-GR" smtClean="0"/>
              <a:pPr/>
              <a:t>5/3/2026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CA678C8-EECC-418A-9C60-4D888900F52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E6737-ABE7-4100-998B-22922F7CC0A7}" type="datetimeFigureOut">
              <a:rPr lang="el-GR" smtClean="0"/>
              <a:pPr/>
              <a:t>5/3/2026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678C8-EECC-418A-9C60-4D888900F52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0229" y="19050"/>
            <a:ext cx="8651792" cy="6858000"/>
          </a:xfrm>
          <a:prstGeom prst="rect">
            <a:avLst/>
          </a:prstGeom>
        </p:spPr>
      </p:pic>
    </p:spTree>
    <p:extLst>
      <p:ext uri="{BB962C8B-B14F-4D97-AF65-F5344CB8AC3E}">
        <p14:creationId xmlns="" xmlns:p14="http://schemas.microsoft.com/office/powerpoint/2010/main" val="417487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3"/>
            <a:ext cx="9144000" cy="785792"/>
          </a:xfrm>
          <a:solidFill>
            <a:schemeClr val="tx1">
              <a:lumMod val="50000"/>
              <a:lumOff val="50000"/>
            </a:schemeClr>
          </a:solidFill>
        </p:spPr>
        <p:txBody>
          <a:bodyPr>
            <a:normAutofit fontScale="90000"/>
          </a:bodyPr>
          <a:lstStyle/>
          <a:p>
            <a:r>
              <a:rPr lang="el-GR" sz="6000" dirty="0" smtClean="0"/>
              <a:t> Ο Κρόνος           </a:t>
            </a:r>
            <a:endParaRPr lang="el-GR" sz="6000" dirty="0"/>
          </a:p>
        </p:txBody>
      </p:sp>
      <p:sp>
        <p:nvSpPr>
          <p:cNvPr id="4" name="3 - Θέση περιεχομένου"/>
          <p:cNvSpPr>
            <a:spLocks noGrp="1"/>
          </p:cNvSpPr>
          <p:nvPr>
            <p:ph sz="half" idx="1"/>
          </p:nvPr>
        </p:nvSpPr>
        <p:spPr>
          <a:xfrm>
            <a:off x="0" y="876300"/>
            <a:ext cx="3428992" cy="5981700"/>
          </a:xfrm>
        </p:spPr>
        <p:txBody>
          <a:bodyPr>
            <a:normAutofit fontScale="92500" lnSpcReduction="10000"/>
          </a:bodyPr>
          <a:lstStyle/>
          <a:p>
            <a:r>
              <a:rPr lang="el-GR" altLang="el-GR" sz="3600" dirty="0" smtClean="0"/>
              <a:t>Ο Κρόνος είναι ένας ακόμα αεριώδης γίγαντας, λίγο πιο μικρός από τον Δία. </a:t>
            </a:r>
          </a:p>
          <a:p>
            <a:pPr>
              <a:buNone/>
            </a:pPr>
            <a:r>
              <a:rPr lang="el-GR" altLang="el-GR" sz="3600" dirty="0" smtClean="0"/>
              <a:t>Το χαρακτηριστικό του είναι τα δακτυλίδια του.</a:t>
            </a:r>
          </a:p>
          <a:p>
            <a:r>
              <a:rPr lang="el-GR" altLang="el-GR" sz="3600" dirty="0" smtClean="0"/>
              <a:t> Έχει και αυτός πάνω από 100 δορυφόρους</a:t>
            </a:r>
            <a:r>
              <a:rPr lang="el-GR" altLang="el-GR" dirty="0" smtClean="0"/>
              <a:t>.</a:t>
            </a:r>
            <a:endParaRPr lang="el-GR" dirty="0"/>
          </a:p>
        </p:txBody>
      </p:sp>
      <p:pic>
        <p:nvPicPr>
          <p:cNvPr id="6" name="Picture 2" descr="ÎÏÎ¿ÏÎ­Î»ÎµÏÎ¼Î± ÎµÎ¹ÎºÏÎ½Î±Ï Î³Î¹Î± planet saturn"/>
          <p:cNvPicPr>
            <a:picLocks noGrp="1" noChangeAspect="1" noChangeArrowheads="1"/>
          </p:cNvPicPr>
          <p:nvPr>
            <p:ph sz="half" idx="2"/>
          </p:nvPr>
        </p:nvPicPr>
        <p:blipFill>
          <a:blip r:embed="rId2" cstate="print"/>
          <a:srcRect/>
          <a:stretch>
            <a:fillRect/>
          </a:stretch>
        </p:blipFill>
        <p:spPr bwMode="auto">
          <a:xfrm>
            <a:off x="3428992" y="785794"/>
            <a:ext cx="5715008" cy="5886450"/>
          </a:xfrm>
          <a:prstGeom prst="rect">
            <a:avLst/>
          </a:prstGeom>
          <a:noFill/>
        </p:spPr>
      </p:pic>
    </p:spTree>
    <p:extLst>
      <p:ext uri="{BB962C8B-B14F-4D97-AF65-F5344CB8AC3E}">
        <p14:creationId xmlns="" xmlns:p14="http://schemas.microsoft.com/office/powerpoint/2010/main" val="1063694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857249"/>
          </a:xfrm>
          <a:solidFill>
            <a:schemeClr val="accent3">
              <a:lumMod val="20000"/>
              <a:lumOff val="80000"/>
            </a:schemeClr>
          </a:solidFill>
        </p:spPr>
        <p:txBody>
          <a:bodyPr>
            <a:normAutofit fontScale="90000"/>
          </a:bodyPr>
          <a:lstStyle/>
          <a:p>
            <a:r>
              <a:rPr lang="el-GR" sz="6000" dirty="0" smtClean="0"/>
              <a:t> Ο Τιτάνας</a:t>
            </a:r>
            <a:endParaRPr lang="el-GR" sz="6000" dirty="0"/>
          </a:p>
        </p:txBody>
      </p:sp>
      <p:sp>
        <p:nvSpPr>
          <p:cNvPr id="4" name="3 - Θέση περιεχομένου"/>
          <p:cNvSpPr>
            <a:spLocks noGrp="1"/>
          </p:cNvSpPr>
          <p:nvPr>
            <p:ph sz="half" idx="1"/>
          </p:nvPr>
        </p:nvSpPr>
        <p:spPr>
          <a:xfrm>
            <a:off x="0" y="1071546"/>
            <a:ext cx="3419872" cy="5786454"/>
          </a:xfrm>
        </p:spPr>
        <p:txBody>
          <a:bodyPr>
            <a:normAutofit fontScale="70000" lnSpcReduction="20000"/>
          </a:bodyPr>
          <a:lstStyle/>
          <a:p>
            <a:r>
              <a:rPr lang="el-GR" sz="3600" dirty="0" smtClean="0"/>
              <a:t>Ο Τιτάνας είναι ο μεγαλύτερος δορυφόρος του Κρόνου.</a:t>
            </a:r>
          </a:p>
          <a:p>
            <a:r>
              <a:rPr lang="el-GR" sz="3600" dirty="0" smtClean="0"/>
              <a:t> Έχει παχιά ατμόσφαιρα και αντί για κύκλο νερού, έχει κύκλο μεθανίου! Βρέχει υγρό μεθάνιο και σχηματίζονται λίμνες μεθανίου στην επιφάνειά του. </a:t>
            </a:r>
          </a:p>
          <a:p>
            <a:r>
              <a:rPr lang="el-GR" sz="3600" dirty="0" smtClean="0"/>
              <a:t>Αυτό συμβαίνει λόγω της χαμηλής (μείον 180 βαθμούς Κελσίου) θερμοκρασίας του.   </a:t>
            </a:r>
          </a:p>
          <a:p>
            <a:endParaRPr lang="el-GR" dirty="0"/>
          </a:p>
        </p:txBody>
      </p:sp>
      <p:pic>
        <p:nvPicPr>
          <p:cNvPr id="6" name="Picture 1"/>
          <p:cNvPicPr>
            <a:picLocks noGrp="1" noChangeAspect="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72243" y="836712"/>
            <a:ext cx="5671757" cy="602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60614900"/>
      </p:ext>
    </p:extLst>
  </p:cSld>
  <p:clrMapOvr>
    <a:masterClrMapping/>
  </p:clrMapOvr>
  <p:transition advTm="114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857249"/>
          </a:xfrm>
          <a:solidFill>
            <a:schemeClr val="accent1">
              <a:lumMod val="60000"/>
              <a:lumOff val="40000"/>
            </a:schemeClr>
          </a:solidFill>
        </p:spPr>
        <p:txBody>
          <a:bodyPr>
            <a:normAutofit fontScale="90000"/>
          </a:bodyPr>
          <a:lstStyle/>
          <a:p>
            <a:r>
              <a:rPr lang="el-GR" sz="6000" dirty="0" smtClean="0"/>
              <a:t>Ουρανός και Ποσειδώνας</a:t>
            </a:r>
            <a:endParaRPr lang="el-GR" sz="6000" dirty="0"/>
          </a:p>
        </p:txBody>
      </p:sp>
      <p:sp>
        <p:nvSpPr>
          <p:cNvPr id="4" name="3 - Θέση περιεχομένου"/>
          <p:cNvSpPr>
            <a:spLocks noGrp="1"/>
          </p:cNvSpPr>
          <p:nvPr>
            <p:ph sz="half" idx="1"/>
          </p:nvPr>
        </p:nvSpPr>
        <p:spPr>
          <a:xfrm>
            <a:off x="0" y="800100"/>
            <a:ext cx="9144000" cy="1485892"/>
          </a:xfrm>
        </p:spPr>
        <p:txBody>
          <a:bodyPr>
            <a:noAutofit/>
          </a:bodyPr>
          <a:lstStyle/>
          <a:p>
            <a:r>
              <a:rPr lang="el-GR" altLang="el-GR" sz="2400" dirty="0" smtClean="0"/>
              <a:t>Είναι οι δύο πιο μακρινοί πλανήτες μας, με μέγεθος περίπου 50 φορές αυτό της Γης. Περιέχουν πολύ μεθάνιο, έτσι έχουν μπλε και πράσινο χρώμα.  Αυτοί οι δύο πλανήτες ήταν άγνωστοι πριν την ανακάλυψη του τηλεσκοπίου και δεν διακρίνονται με γυμνό μάτι.</a:t>
            </a:r>
            <a:endParaRPr lang="el-GR" sz="2400" dirty="0"/>
          </a:p>
        </p:txBody>
      </p:sp>
      <p:pic>
        <p:nvPicPr>
          <p:cNvPr id="6" name="Picture 4" descr="Uranus (from Voyager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348409"/>
            <a:ext cx="4357686" cy="4509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neptun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3438" y="2342179"/>
            <a:ext cx="4500562" cy="4515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70431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785791"/>
          </a:xfrm>
          <a:solidFill>
            <a:schemeClr val="bg2">
              <a:lumMod val="50000"/>
            </a:schemeClr>
          </a:solidFill>
        </p:spPr>
        <p:txBody>
          <a:bodyPr>
            <a:normAutofit/>
          </a:bodyPr>
          <a:lstStyle/>
          <a:p>
            <a:r>
              <a:rPr lang="el-GR" i="1" dirty="0" smtClean="0"/>
              <a:t> </a:t>
            </a:r>
            <a:r>
              <a:rPr lang="el-GR" sz="3600" i="1" dirty="0" smtClean="0"/>
              <a:t>Ο Δίας και η Αφροδίτη στον νυχτερινό ουρανό</a:t>
            </a:r>
            <a:endParaRPr lang="el-GR" sz="3600" i="1" dirty="0"/>
          </a:p>
        </p:txBody>
      </p:sp>
      <p:sp>
        <p:nvSpPr>
          <p:cNvPr id="3" name="Content Placeholder 2"/>
          <p:cNvSpPr>
            <a:spLocks noGrp="1"/>
          </p:cNvSpPr>
          <p:nvPr>
            <p:ph sz="half" idx="1"/>
          </p:nvPr>
        </p:nvSpPr>
        <p:spPr>
          <a:xfrm>
            <a:off x="6300192" y="2276872"/>
            <a:ext cx="1507049" cy="296801"/>
          </a:xfrm>
        </p:spPr>
        <p:txBody>
          <a:bodyPr>
            <a:normAutofit fontScale="55000" lnSpcReduction="20000"/>
          </a:bodyPr>
          <a:lstStyle/>
          <a:p>
            <a:pPr marL="0" indent="0">
              <a:buNone/>
            </a:pPr>
            <a:r>
              <a:rPr lang="el-GR" dirty="0" smtClean="0">
                <a:solidFill>
                  <a:srgbClr val="FF0000"/>
                </a:solidFill>
              </a:rPr>
              <a:t>Είμαστε εδώ </a:t>
            </a:r>
            <a:endParaRPr lang="el-GR" dirty="0"/>
          </a:p>
        </p:txBody>
      </p:sp>
      <p:pic>
        <p:nvPicPr>
          <p:cNvPr id="32770" name="Picture 2" descr="See Venus Meet Jupiter in the Dawn Sky - Universe Today"/>
          <p:cNvPicPr>
            <a:picLocks noChangeAspect="1" noChangeArrowheads="1"/>
          </p:cNvPicPr>
          <p:nvPr/>
        </p:nvPicPr>
        <p:blipFill>
          <a:blip r:embed="rId2" cstate="print"/>
          <a:srcRect/>
          <a:stretch>
            <a:fillRect/>
          </a:stretch>
        </p:blipFill>
        <p:spPr bwMode="auto">
          <a:xfrm>
            <a:off x="4788024" y="764704"/>
            <a:ext cx="4355976" cy="6041113"/>
          </a:xfrm>
          <a:prstGeom prst="rect">
            <a:avLst/>
          </a:prstGeom>
          <a:noFill/>
        </p:spPr>
      </p:pic>
      <p:sp>
        <p:nvSpPr>
          <p:cNvPr id="10" name="9 - TextBox"/>
          <p:cNvSpPr txBox="1"/>
          <p:nvPr/>
        </p:nvSpPr>
        <p:spPr>
          <a:xfrm>
            <a:off x="0" y="764704"/>
            <a:ext cx="4716016" cy="1323439"/>
          </a:xfrm>
          <a:prstGeom prst="rect">
            <a:avLst/>
          </a:prstGeom>
          <a:solidFill>
            <a:schemeClr val="accent3">
              <a:lumMod val="20000"/>
              <a:lumOff val="80000"/>
            </a:schemeClr>
          </a:solidFill>
        </p:spPr>
        <p:txBody>
          <a:bodyPr wrap="square" rtlCol="0">
            <a:spAutoFit/>
          </a:bodyPr>
          <a:lstStyle/>
          <a:p>
            <a:r>
              <a:rPr lang="el-GR" sz="2000" dirty="0" smtClean="0"/>
              <a:t>Στον νυχτερινό ουρανό υπάρχει μια νοητή ζώνη, η εκλειπτική.</a:t>
            </a:r>
          </a:p>
          <a:p>
            <a:r>
              <a:rPr lang="el-GR" sz="2000" dirty="0" smtClean="0"/>
              <a:t>Σε αυτή βρίσκουμε τον ήλιο, το φεγγάρι και τους πλανήτες.</a:t>
            </a:r>
            <a:endParaRPr lang="el-GR" sz="2000" dirty="0"/>
          </a:p>
        </p:txBody>
      </p:sp>
      <p:pic>
        <p:nvPicPr>
          <p:cNvPr id="32772" name="Picture 4" descr="How to Spot Mercury and the Solar System's 'Racetrack' Using Mobile Apps |  Space"/>
          <p:cNvPicPr>
            <a:picLocks noChangeAspect="1" noChangeArrowheads="1"/>
          </p:cNvPicPr>
          <p:nvPr/>
        </p:nvPicPr>
        <p:blipFill>
          <a:blip r:embed="rId3" cstate="print"/>
          <a:srcRect/>
          <a:stretch>
            <a:fillRect/>
          </a:stretch>
        </p:blipFill>
        <p:spPr bwMode="auto">
          <a:xfrm>
            <a:off x="53834" y="5026904"/>
            <a:ext cx="4734190" cy="1831095"/>
          </a:xfrm>
          <a:prstGeom prst="rect">
            <a:avLst/>
          </a:prstGeom>
          <a:noFill/>
        </p:spPr>
      </p:pic>
      <p:pic>
        <p:nvPicPr>
          <p:cNvPr id="32774" name="Picture 6" descr="Ever seen a parade in the sky? Six planets will soon be visible from Earth  at the same time | Euronews"/>
          <p:cNvPicPr>
            <a:picLocks noChangeAspect="1" noChangeArrowheads="1"/>
          </p:cNvPicPr>
          <p:nvPr/>
        </p:nvPicPr>
        <p:blipFill>
          <a:blip r:embed="rId4" cstate="print"/>
          <a:srcRect/>
          <a:stretch>
            <a:fillRect/>
          </a:stretch>
        </p:blipFill>
        <p:spPr bwMode="auto">
          <a:xfrm>
            <a:off x="0" y="2319912"/>
            <a:ext cx="4788024" cy="2693264"/>
          </a:xfrm>
          <a:prstGeom prst="rect">
            <a:avLst/>
          </a:prstGeom>
          <a:noFill/>
        </p:spPr>
      </p:pic>
      <p:sp>
        <p:nvSpPr>
          <p:cNvPr id="8" name="7 - TextBox"/>
          <p:cNvSpPr txBox="1"/>
          <p:nvPr/>
        </p:nvSpPr>
        <p:spPr>
          <a:xfrm>
            <a:off x="5508104" y="1844824"/>
            <a:ext cx="1448538" cy="369332"/>
          </a:xfrm>
          <a:prstGeom prst="rect">
            <a:avLst/>
          </a:prstGeom>
          <a:noFill/>
        </p:spPr>
        <p:txBody>
          <a:bodyPr wrap="none" rtlCol="0">
            <a:spAutoFit/>
          </a:bodyPr>
          <a:lstStyle/>
          <a:p>
            <a:r>
              <a:rPr lang="el-GR" dirty="0" smtClean="0"/>
              <a:t>Είμαστε εδώ!</a:t>
            </a:r>
            <a:endParaRPr lang="el-GR" dirty="0"/>
          </a:p>
        </p:txBody>
      </p:sp>
    </p:spTree>
    <p:extLst>
      <p:ext uri="{BB962C8B-B14F-4D97-AF65-F5344CB8AC3E}">
        <p14:creationId xmlns="" xmlns:p14="http://schemas.microsoft.com/office/powerpoint/2010/main" val="2504435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5"/>
          </a:xfrm>
          <a:solidFill>
            <a:schemeClr val="tx1">
              <a:lumMod val="50000"/>
              <a:lumOff val="50000"/>
            </a:schemeClr>
          </a:solidFill>
        </p:spPr>
        <p:txBody>
          <a:bodyPr>
            <a:noAutofit/>
          </a:bodyPr>
          <a:lstStyle/>
          <a:p>
            <a:r>
              <a:rPr lang="el-GR" sz="6000" dirty="0" smtClean="0"/>
              <a:t>Αστέρια και πλανήτες</a:t>
            </a:r>
            <a:endParaRPr lang="el-GR" sz="6000" dirty="0"/>
          </a:p>
        </p:txBody>
      </p:sp>
      <p:sp>
        <p:nvSpPr>
          <p:cNvPr id="3" name="2 - Θέση περιεχομένου"/>
          <p:cNvSpPr>
            <a:spLocks noGrp="1"/>
          </p:cNvSpPr>
          <p:nvPr>
            <p:ph sz="half" idx="1"/>
          </p:nvPr>
        </p:nvSpPr>
        <p:spPr>
          <a:xfrm>
            <a:off x="0" y="5214950"/>
            <a:ext cx="9144000" cy="1643050"/>
          </a:xfrm>
          <a:solidFill>
            <a:schemeClr val="accent2">
              <a:lumMod val="20000"/>
              <a:lumOff val="80000"/>
            </a:schemeClr>
          </a:solidFill>
        </p:spPr>
        <p:txBody>
          <a:bodyPr>
            <a:normAutofit fontScale="77500" lnSpcReduction="20000"/>
          </a:bodyPr>
          <a:lstStyle/>
          <a:p>
            <a:r>
              <a:rPr lang="el-GR" sz="3600" dirty="0" smtClean="0"/>
              <a:t>Τα αστέρια έχουν εκατομμύρια φορές μεγαλύτερη μάζα από τους πλανήτες.</a:t>
            </a:r>
          </a:p>
          <a:p>
            <a:r>
              <a:rPr lang="el-GR" sz="3600" dirty="0" smtClean="0"/>
              <a:t>Συντήκουν το Υδρογόνο σε Ήλιο στους πυρήνες τους. Έτσι παράγουν ενέργεια. </a:t>
            </a:r>
            <a:endParaRPr lang="el-GR" sz="3600" dirty="0"/>
          </a:p>
        </p:txBody>
      </p:sp>
      <p:pic>
        <p:nvPicPr>
          <p:cNvPr id="5" name="4 - Θέση περιεχομένου" descr="sun_jove_earth_size_compare_600x417.jpg"/>
          <p:cNvPicPr>
            <a:picLocks noGrp="1" noChangeAspect="1"/>
          </p:cNvPicPr>
          <p:nvPr>
            <p:ph sz="half" idx="2"/>
          </p:nvPr>
        </p:nvPicPr>
        <p:blipFill>
          <a:blip r:embed="rId2" cstate="print"/>
          <a:stretch>
            <a:fillRect/>
          </a:stretch>
        </p:blipFill>
        <p:spPr>
          <a:xfrm>
            <a:off x="1285852" y="642918"/>
            <a:ext cx="6572264" cy="451348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ÎÏÎ¿ÏÎ­Î»ÎµÏÎ¼Î± ÎµÎ¹ÎºÏÎ½Î±Ï Î³Î¹Î± earth from saturn"/>
          <p:cNvPicPr>
            <a:picLocks noChangeAspect="1" noChangeArrowheads="1"/>
          </p:cNvPicPr>
          <p:nvPr/>
        </p:nvPicPr>
        <p:blipFill>
          <a:blip r:embed="rId2" cstate="print"/>
          <a:srcRect/>
          <a:stretch>
            <a:fillRect/>
          </a:stretch>
        </p:blipFill>
        <p:spPr bwMode="auto">
          <a:xfrm>
            <a:off x="928662" y="0"/>
            <a:ext cx="7715304" cy="6858000"/>
          </a:xfrm>
          <a:prstGeom prst="rect">
            <a:avLst/>
          </a:prstGeom>
          <a:noFill/>
        </p:spPr>
      </p:pic>
      <p:sp>
        <p:nvSpPr>
          <p:cNvPr id="5" name="4 - Τίτλος"/>
          <p:cNvSpPr>
            <a:spLocks noGrp="1"/>
          </p:cNvSpPr>
          <p:nvPr>
            <p:ph type="title"/>
          </p:nvPr>
        </p:nvSpPr>
        <p:spPr>
          <a:xfrm>
            <a:off x="1943100" y="5505452"/>
            <a:ext cx="5772150" cy="1352549"/>
          </a:xfrm>
          <a:solidFill>
            <a:srgbClr val="FF0000"/>
          </a:solidFill>
        </p:spPr>
        <p:txBody>
          <a:bodyPr>
            <a:normAutofit fontScale="90000"/>
          </a:bodyPr>
          <a:lstStyle/>
          <a:p>
            <a:r>
              <a:rPr lang="el-GR" dirty="0" smtClean="0"/>
              <a:t>Μια σημαντική φωτογραφία της Γης μας</a:t>
            </a: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714354"/>
          </a:xfrm>
          <a:solidFill>
            <a:schemeClr val="tx2">
              <a:lumMod val="60000"/>
              <a:lumOff val="40000"/>
            </a:schemeClr>
          </a:solidFill>
        </p:spPr>
        <p:txBody>
          <a:bodyPr>
            <a:normAutofit fontScale="90000"/>
          </a:bodyPr>
          <a:lstStyle/>
          <a:p>
            <a:r>
              <a:rPr lang="el-GR" sz="6000" dirty="0" smtClean="0"/>
              <a:t>Οι Κομήτες</a:t>
            </a:r>
            <a:endParaRPr lang="el-GR" sz="6000" dirty="0"/>
          </a:p>
        </p:txBody>
      </p:sp>
      <p:sp>
        <p:nvSpPr>
          <p:cNvPr id="5" name="4 - Θέση περιεχομένου"/>
          <p:cNvSpPr>
            <a:spLocks noGrp="1"/>
          </p:cNvSpPr>
          <p:nvPr>
            <p:ph sz="half" idx="1"/>
          </p:nvPr>
        </p:nvSpPr>
        <p:spPr>
          <a:xfrm>
            <a:off x="1" y="792088"/>
            <a:ext cx="4067944" cy="6093296"/>
          </a:xfrm>
        </p:spPr>
        <p:txBody>
          <a:bodyPr>
            <a:normAutofit fontScale="77500" lnSpcReduction="20000"/>
          </a:bodyPr>
          <a:lstStyle/>
          <a:p>
            <a:r>
              <a:rPr lang="el-GR" altLang="el-GR" sz="3600" dirty="0" smtClean="0"/>
              <a:t>Οι κομήτες προέρχονται από μια ζώνη αντικειμένων πολύ πιο έξω από τους πλανήτες  (ζώνη του Οορτ). </a:t>
            </a:r>
          </a:p>
          <a:p>
            <a:r>
              <a:rPr lang="el-GR" altLang="el-GR" sz="3600" dirty="0" smtClean="0"/>
              <a:t>Περιέχουν πολύ πάγο, που εξατμίζεται όταν λόγω της πολύ ελλειπτικής τροχιάς τους πλησιάζουν τον Ήλιο.</a:t>
            </a:r>
            <a:endParaRPr lang="en-US" altLang="el-GR" sz="3600" dirty="0" smtClean="0"/>
          </a:p>
          <a:p>
            <a:r>
              <a:rPr lang="el-GR" altLang="el-GR" sz="3600" dirty="0" smtClean="0"/>
              <a:t> Έτσι σχηματίζουν τις θεαματικές ουρές τους.</a:t>
            </a:r>
            <a:endParaRPr lang="el-GR" sz="3600" dirty="0"/>
          </a:p>
        </p:txBody>
      </p:sp>
      <p:pic>
        <p:nvPicPr>
          <p:cNvPr id="7" name="6 - Θέση περιεχομένου" descr="comet-hale-bopp.jpg"/>
          <p:cNvPicPr>
            <a:picLocks noGrp="1" noChangeAspect="1"/>
          </p:cNvPicPr>
          <p:nvPr>
            <p:ph sz="half" idx="2"/>
          </p:nvPr>
        </p:nvPicPr>
        <p:blipFill>
          <a:blip r:embed="rId2" cstate="print"/>
          <a:stretch>
            <a:fillRect/>
          </a:stretch>
        </p:blipFill>
        <p:spPr>
          <a:xfrm>
            <a:off x="4129087" y="737874"/>
            <a:ext cx="5014913" cy="6120127"/>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Leon\Desktop\Αστ. κείμενα φωτογραφιες\Κομήτης ΑΤΛΑΣ\ΣΥΑΛ κομήτης.jfif 2.jpg"/>
          <p:cNvPicPr>
            <a:picLocks noChangeAspect="1" noChangeArrowheads="1"/>
          </p:cNvPicPr>
          <p:nvPr/>
        </p:nvPicPr>
        <p:blipFill>
          <a:blip r:embed="rId2" cstate="print"/>
          <a:srcRect/>
          <a:stretch>
            <a:fillRect/>
          </a:stretch>
        </p:blipFill>
        <p:spPr bwMode="auto">
          <a:xfrm>
            <a:off x="2286000" y="0"/>
            <a:ext cx="6858000" cy="6858000"/>
          </a:xfrm>
          <a:prstGeom prst="rect">
            <a:avLst/>
          </a:prstGeom>
          <a:noFill/>
        </p:spPr>
      </p:pic>
      <p:sp>
        <p:nvSpPr>
          <p:cNvPr id="6" name="5 - TextBox"/>
          <p:cNvSpPr txBox="1"/>
          <p:nvPr/>
        </p:nvSpPr>
        <p:spPr>
          <a:xfrm>
            <a:off x="0" y="1484784"/>
            <a:ext cx="2195736" cy="3539430"/>
          </a:xfrm>
          <a:prstGeom prst="rect">
            <a:avLst/>
          </a:prstGeom>
          <a:noFill/>
        </p:spPr>
        <p:txBody>
          <a:bodyPr wrap="square" rtlCol="0">
            <a:spAutoFit/>
          </a:bodyPr>
          <a:lstStyle/>
          <a:p>
            <a:r>
              <a:rPr lang="el-GR" sz="3200" dirty="0" smtClean="0">
                <a:solidFill>
                  <a:srgbClr val="FF0000"/>
                </a:solidFill>
              </a:rPr>
              <a:t>Ένας κομήτης πάνω από τον κόλπο της Γέρας- Οκτώβριος 2024</a:t>
            </a:r>
            <a:endParaRPr lang="el-GR" sz="32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µÏÎ¹ÎºÎ® ÎµÎ¹ÎºÏÎ½Î±"/>
          <p:cNvPicPr>
            <a:picLocks noChangeAspect="1" noChangeArrowheads="1"/>
          </p:cNvPicPr>
          <p:nvPr/>
        </p:nvPicPr>
        <p:blipFill>
          <a:blip r:embed="rId2" cstate="print"/>
          <a:srcRect/>
          <a:stretch>
            <a:fillRect/>
          </a:stretch>
        </p:blipFill>
        <p:spPr bwMode="auto">
          <a:xfrm>
            <a:off x="454631" y="0"/>
            <a:ext cx="8275032"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
            <a:ext cx="9144000" cy="685799"/>
          </a:xfrm>
          <a:solidFill>
            <a:schemeClr val="bg2">
              <a:lumMod val="90000"/>
            </a:schemeClr>
          </a:solidFill>
        </p:spPr>
        <p:txBody>
          <a:bodyPr>
            <a:normAutofit fontScale="90000"/>
          </a:bodyPr>
          <a:lstStyle/>
          <a:p>
            <a:r>
              <a:rPr lang="el-GR" sz="6000" dirty="0" smtClean="0"/>
              <a:t>Οι εκλείψεις</a:t>
            </a:r>
            <a:endParaRPr lang="el-GR" sz="6000" dirty="0"/>
          </a:p>
        </p:txBody>
      </p:sp>
      <p:sp>
        <p:nvSpPr>
          <p:cNvPr id="5" name="4 - Θέση περιεχομένου"/>
          <p:cNvSpPr>
            <a:spLocks noGrp="1"/>
          </p:cNvSpPr>
          <p:nvPr>
            <p:ph sz="half" idx="1"/>
          </p:nvPr>
        </p:nvSpPr>
        <p:spPr>
          <a:xfrm>
            <a:off x="0" y="785794"/>
            <a:ext cx="9144000" cy="1923126"/>
          </a:xfrm>
        </p:spPr>
        <p:txBody>
          <a:bodyPr>
            <a:noAutofit/>
          </a:bodyPr>
          <a:lstStyle/>
          <a:p>
            <a:r>
              <a:rPr lang="el-GR" dirty="0" smtClean="0"/>
              <a:t>Έκλειψη ηλίου έχουμε όταν η Σελήνη καλύπτει τον ηλιακό δίσκο (μπαίνει  μπροστά από τον ήλιο). </a:t>
            </a:r>
          </a:p>
          <a:p>
            <a:pPr algn="just"/>
            <a:r>
              <a:rPr lang="el-GR" dirty="0" smtClean="0"/>
              <a:t>Έκλειψη Σελήνης έχουμε όταν το φεγγάρι μπαίνει στην σκιά της Γης.</a:t>
            </a:r>
            <a:endParaRPr lang="el-GR" dirty="0"/>
          </a:p>
        </p:txBody>
      </p:sp>
      <p:pic>
        <p:nvPicPr>
          <p:cNvPr id="7" name="6 - Θέση περιεχομένου" descr="total eclipse.jpg"/>
          <p:cNvPicPr>
            <a:picLocks noGrp="1" noChangeAspect="1"/>
          </p:cNvPicPr>
          <p:nvPr>
            <p:ph sz="half" idx="2"/>
          </p:nvPr>
        </p:nvPicPr>
        <p:blipFill>
          <a:blip r:embed="rId2" cstate="print"/>
          <a:stretch>
            <a:fillRect/>
          </a:stretch>
        </p:blipFill>
        <p:spPr>
          <a:xfrm>
            <a:off x="0" y="3000372"/>
            <a:ext cx="9144000" cy="3857629"/>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971549"/>
          </a:xfrm>
          <a:solidFill>
            <a:schemeClr val="bg1">
              <a:lumMod val="95000"/>
            </a:schemeClr>
          </a:solidFill>
        </p:spPr>
        <p:txBody>
          <a:bodyPr>
            <a:normAutofit fontScale="90000"/>
          </a:bodyPr>
          <a:lstStyle/>
          <a:p>
            <a:r>
              <a:rPr lang="el-GR" sz="6000" dirty="0" smtClean="0"/>
              <a:t>Το ηλιακό σύστημα</a:t>
            </a:r>
            <a:r>
              <a:rPr lang="en-US" sz="6000" dirty="0" smtClean="0"/>
              <a:t>:</a:t>
            </a:r>
            <a:r>
              <a:rPr lang="el-GR" sz="6000" dirty="0" smtClean="0"/>
              <a:t> ο Ερμής</a:t>
            </a:r>
            <a:endParaRPr lang="el-GR" sz="6000" dirty="0"/>
          </a:p>
        </p:txBody>
      </p:sp>
      <p:sp>
        <p:nvSpPr>
          <p:cNvPr id="4" name="3 - Θέση περιεχομένου"/>
          <p:cNvSpPr>
            <a:spLocks noGrp="1"/>
          </p:cNvSpPr>
          <p:nvPr>
            <p:ph sz="half" idx="1"/>
          </p:nvPr>
        </p:nvSpPr>
        <p:spPr>
          <a:xfrm>
            <a:off x="0" y="980728"/>
            <a:ext cx="3347864" cy="5877272"/>
          </a:xfrm>
          <a:solidFill>
            <a:schemeClr val="bg1">
              <a:lumMod val="75000"/>
            </a:schemeClr>
          </a:solidFill>
        </p:spPr>
        <p:txBody>
          <a:bodyPr>
            <a:normAutofit fontScale="85000" lnSpcReduction="20000"/>
          </a:bodyPr>
          <a:lstStyle/>
          <a:p>
            <a:r>
              <a:rPr lang="el-GR" sz="3600" dirty="0" smtClean="0"/>
              <a:t>Ο Ερμής είναι ο κοντινότερος πλανήτης στον ήλιο.</a:t>
            </a:r>
          </a:p>
          <a:p>
            <a:r>
              <a:rPr lang="el-GR" sz="3600" dirty="0" smtClean="0"/>
              <a:t>Η θερμοκρασία του είναι από μείον 180 ως συν 430 βαθμούς.</a:t>
            </a:r>
          </a:p>
          <a:p>
            <a:r>
              <a:rPr lang="el-GR" sz="3600" dirty="0" smtClean="0"/>
              <a:t>Έχει το μέγεθος της Σελήνης, και επειδή έχει πολλούς κρατήρες της μοιάζει οπτικά</a:t>
            </a:r>
            <a:r>
              <a:rPr lang="el-GR" dirty="0" smtClean="0"/>
              <a:t>.</a:t>
            </a:r>
            <a:endParaRPr lang="el-GR" dirty="0"/>
          </a:p>
        </p:txBody>
      </p:sp>
      <p:pic>
        <p:nvPicPr>
          <p:cNvPr id="6" name="5 - Θέση περιεχομένου" descr="Mercury_spacepedia.png"/>
          <p:cNvPicPr>
            <a:picLocks noGrp="1" noChangeAspect="1"/>
          </p:cNvPicPr>
          <p:nvPr>
            <p:ph sz="half" idx="2"/>
          </p:nvPr>
        </p:nvPicPr>
        <p:blipFill>
          <a:blip r:embed="rId2" cstate="print"/>
          <a:stretch>
            <a:fillRect/>
          </a:stretch>
        </p:blipFill>
        <p:spPr>
          <a:xfrm>
            <a:off x="3571868" y="1428956"/>
            <a:ext cx="5214945" cy="5281407"/>
          </a:xfrm>
        </p:spPr>
      </p:pic>
    </p:spTree>
    <p:extLst>
      <p:ext uri="{BB962C8B-B14F-4D97-AF65-F5344CB8AC3E}">
        <p14:creationId xmlns="" xmlns:p14="http://schemas.microsoft.com/office/powerpoint/2010/main" val="440436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ecl_lun_2007_03_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7224" y="666750"/>
            <a:ext cx="7000924"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0" y="1"/>
            <a:ext cx="9144000" cy="707886"/>
          </a:xfrm>
          <a:prstGeom prst="rect">
            <a:avLst/>
          </a:prstGeom>
          <a:solidFill>
            <a:srgbClr val="FF000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4000" b="1" dirty="0" smtClean="0">
                <a:solidFill>
                  <a:srgbClr val="FFFF00"/>
                </a:solidFill>
              </a:rPr>
              <a:t>ΟΛΙΚΗ ΕΚΛΕΙΨΗ </a:t>
            </a:r>
            <a:r>
              <a:rPr lang="el-GR" altLang="el-GR" sz="4000" b="1" dirty="0">
                <a:solidFill>
                  <a:srgbClr val="FFFF00"/>
                </a:solidFill>
              </a:rPr>
              <a:t>ΣΕΛΗΝΗΣ</a:t>
            </a:r>
            <a:endParaRPr lang="en-GB" altLang="el-GR" sz="4000" b="1" dirty="0">
              <a:solidFill>
                <a:srgbClr val="FFFF00"/>
              </a:solidFill>
            </a:endParaRPr>
          </a:p>
        </p:txBody>
      </p:sp>
    </p:spTree>
    <p:extLst>
      <p:ext uri="{BB962C8B-B14F-4D97-AF65-F5344CB8AC3E}">
        <p14:creationId xmlns="" xmlns:p14="http://schemas.microsoft.com/office/powerpoint/2010/main" val="1931811507"/>
      </p:ext>
    </p:extLst>
  </p:cSld>
  <p:clrMapOvr>
    <a:masterClrMapping/>
  </p:clrMapOvr>
  <p:transition advTm="648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
            <a:ext cx="9144000" cy="895349"/>
          </a:xfrm>
          <a:solidFill>
            <a:schemeClr val="bg1">
              <a:lumMod val="75000"/>
            </a:schemeClr>
          </a:solidFill>
        </p:spPr>
        <p:txBody>
          <a:bodyPr/>
          <a:lstStyle/>
          <a:p>
            <a:r>
              <a:rPr lang="el-GR" dirty="0" smtClean="0"/>
              <a:t>Έκλειψη Ηλίου</a:t>
            </a:r>
            <a:endParaRPr lang="el-GR" dirty="0"/>
          </a:p>
        </p:txBody>
      </p:sp>
      <p:pic>
        <p:nvPicPr>
          <p:cNvPr id="4" name="3 - Θέση περιεχομένου" descr="eclipse.jpg"/>
          <p:cNvPicPr>
            <a:picLocks noGrp="1" noChangeAspect="1"/>
          </p:cNvPicPr>
          <p:nvPr>
            <p:ph idx="1"/>
          </p:nvPr>
        </p:nvPicPr>
        <p:blipFill>
          <a:blip r:embed="rId2" cstate="print"/>
          <a:stretch>
            <a:fillRect/>
          </a:stretch>
        </p:blipFill>
        <p:spPr>
          <a:xfrm>
            <a:off x="642910" y="810910"/>
            <a:ext cx="8072462" cy="604709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chemeClr val="bg2">
              <a:lumMod val="90000"/>
            </a:schemeClr>
          </a:solidFill>
        </p:spPr>
        <p:txBody>
          <a:bodyPr>
            <a:normAutofit fontScale="90000"/>
          </a:bodyPr>
          <a:lstStyle/>
          <a:p>
            <a:r>
              <a:rPr lang="el-GR" sz="6000" dirty="0" smtClean="0"/>
              <a:t>Ολική έκλειψη Ηλίου</a:t>
            </a:r>
            <a:endParaRPr lang="el-GR" sz="6000" dirty="0"/>
          </a:p>
        </p:txBody>
      </p:sp>
      <p:pic>
        <p:nvPicPr>
          <p:cNvPr id="1026" name="Picture 2" descr="C:\Users\Leon\Desktop\ΣΥΑΛ\Εκτύπωση Μαρ 2025\1A eclipse_20_04_2023.jpg"/>
          <p:cNvPicPr>
            <a:picLocks noGrp="1" noChangeAspect="1" noChangeArrowheads="1"/>
          </p:cNvPicPr>
          <p:nvPr>
            <p:ph sz="half" idx="1"/>
          </p:nvPr>
        </p:nvPicPr>
        <p:blipFill>
          <a:blip r:embed="rId2" cstate="print"/>
          <a:stretch>
            <a:fillRect/>
          </a:stretch>
        </p:blipFill>
        <p:spPr bwMode="auto">
          <a:xfrm>
            <a:off x="0" y="2819400"/>
            <a:ext cx="4038600" cy="4038600"/>
          </a:xfrm>
          <a:prstGeom prst="rect">
            <a:avLst/>
          </a:prstGeom>
          <a:noFill/>
        </p:spPr>
      </p:pic>
      <p:sp>
        <p:nvSpPr>
          <p:cNvPr id="8" name="7 - Θέση περιεχομένου"/>
          <p:cNvSpPr>
            <a:spLocks noGrp="1"/>
          </p:cNvSpPr>
          <p:nvPr>
            <p:ph sz="half" idx="2"/>
          </p:nvPr>
        </p:nvSpPr>
        <p:spPr/>
        <p:txBody>
          <a:bodyPr/>
          <a:lstStyle/>
          <a:p>
            <a:endParaRPr lang="el-GR" dirty="0" smtClean="0"/>
          </a:p>
          <a:p>
            <a:endParaRPr lang="el-GR" dirty="0" smtClean="0"/>
          </a:p>
          <a:p>
            <a:endParaRPr lang="el-GR" dirty="0"/>
          </a:p>
        </p:txBody>
      </p:sp>
      <p:sp>
        <p:nvSpPr>
          <p:cNvPr id="1028" name="AutoShape 4" descr="C:\Users\Leon\AppData\Local\Temp\{51F03B49-40EC-4778-90F8-A606E068E48B}.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C:\Users\Leon\AppData\Local\Temp\{76FAB739-F6F7-47A4-860D-18F3C3F816B9}.tmp"/>
          <p:cNvSpPr>
            <a:spLocks noChangeAspect="1" noChangeArrowheads="1"/>
          </p:cNvSpPr>
          <p:nvPr/>
        </p:nvSpPr>
        <p:spPr bwMode="auto">
          <a:xfrm>
            <a:off x="0" y="-3048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1" name="Picture 7"/>
          <p:cNvPicPr>
            <a:picLocks noChangeAspect="1" noChangeArrowheads="1"/>
          </p:cNvPicPr>
          <p:nvPr/>
        </p:nvPicPr>
        <p:blipFill>
          <a:blip r:embed="rId3" cstate="print"/>
          <a:srcRect/>
          <a:stretch>
            <a:fillRect/>
          </a:stretch>
        </p:blipFill>
        <p:spPr bwMode="auto">
          <a:xfrm>
            <a:off x="4050281" y="3429000"/>
            <a:ext cx="5093719" cy="3429000"/>
          </a:xfrm>
          <a:prstGeom prst="rect">
            <a:avLst/>
          </a:prstGeom>
          <a:noFill/>
          <a:ln w="9525">
            <a:noFill/>
            <a:miter lim="800000"/>
            <a:headEnd/>
            <a:tailEnd/>
          </a:ln>
          <a:effectLst/>
        </p:spPr>
      </p:pic>
      <p:pic>
        <p:nvPicPr>
          <p:cNvPr id="1033" name="Picture 9" descr="http://www.astrofarma.gr/images/phocagallery/astrophotos/Solar_Eclipses/usa2017/usa-tse-colaz_final.jpg"/>
          <p:cNvPicPr>
            <a:picLocks noChangeAspect="1" noChangeArrowheads="1"/>
          </p:cNvPicPr>
          <p:nvPr/>
        </p:nvPicPr>
        <p:blipFill>
          <a:blip r:embed="rId4" cstate="print"/>
          <a:srcRect/>
          <a:stretch>
            <a:fillRect/>
          </a:stretch>
        </p:blipFill>
        <p:spPr bwMode="auto">
          <a:xfrm>
            <a:off x="2483768" y="764705"/>
            <a:ext cx="6660232" cy="2036228"/>
          </a:xfrm>
          <a:prstGeom prst="rect">
            <a:avLst/>
          </a:prstGeom>
          <a:noFill/>
        </p:spPr>
      </p:pic>
      <p:sp>
        <p:nvSpPr>
          <p:cNvPr id="11" name="10 - TextBox"/>
          <p:cNvSpPr txBox="1"/>
          <p:nvPr/>
        </p:nvSpPr>
        <p:spPr>
          <a:xfrm>
            <a:off x="1" y="764704"/>
            <a:ext cx="2483768" cy="1569660"/>
          </a:xfrm>
          <a:prstGeom prst="rect">
            <a:avLst/>
          </a:prstGeom>
          <a:noFill/>
        </p:spPr>
        <p:txBody>
          <a:bodyPr wrap="square" rtlCol="0">
            <a:spAutoFit/>
          </a:bodyPr>
          <a:lstStyle/>
          <a:p>
            <a:r>
              <a:rPr lang="el-GR" sz="2400" dirty="0" smtClean="0">
                <a:solidFill>
                  <a:srgbClr val="FF0000"/>
                </a:solidFill>
              </a:rPr>
              <a:t>Πως εξελίσσεται το φαινόμενο της ολικής έκλειψη ηλίου</a:t>
            </a:r>
            <a:endParaRPr lang="el-GR" sz="2400" dirty="0">
              <a:solidFill>
                <a:srgbClr val="FF0000"/>
              </a:solidFill>
            </a:endParaRPr>
          </a:p>
        </p:txBody>
      </p:sp>
    </p:spTree>
    <p:extLst>
      <p:ext uri="{BB962C8B-B14F-4D97-AF65-F5344CB8AC3E}">
        <p14:creationId xmlns="" xmlns:p14="http://schemas.microsoft.com/office/powerpoint/2010/main" val="55776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 Θέση περιεχομένου" descr="κινιτο ολικοτητα.jpg"/>
          <p:cNvPicPr>
            <a:picLocks noChangeAspect="1"/>
          </p:cNvPicPr>
          <p:nvPr/>
        </p:nvPicPr>
        <p:blipFill>
          <a:blip r:embed="rId2" cstate="print"/>
          <a:stretch>
            <a:fillRect/>
          </a:stretch>
        </p:blipFill>
        <p:spPr>
          <a:xfrm>
            <a:off x="0" y="764704"/>
            <a:ext cx="4569972" cy="6093296"/>
          </a:xfrm>
          <a:prstGeom prst="rect">
            <a:avLst/>
          </a:prstGeom>
        </p:spPr>
      </p:pic>
      <p:pic>
        <p:nvPicPr>
          <p:cNvPr id="1026" name="Picture 2" descr="C:\Users\Leon\Desktop\ΣΥΑΛ\Εκτύπωση Μαρ 2025\IMG_20230420_112941_484.jpg"/>
          <p:cNvPicPr>
            <a:picLocks noChangeAspect="1" noChangeArrowheads="1"/>
          </p:cNvPicPr>
          <p:nvPr/>
        </p:nvPicPr>
        <p:blipFill>
          <a:blip r:embed="rId3" cstate="print"/>
          <a:srcRect/>
          <a:stretch>
            <a:fillRect/>
          </a:stretch>
        </p:blipFill>
        <p:spPr bwMode="auto">
          <a:xfrm>
            <a:off x="4572000" y="762000"/>
            <a:ext cx="4572000" cy="6096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714354"/>
          </a:xfrm>
          <a:solidFill>
            <a:schemeClr val="bg1">
              <a:lumMod val="95000"/>
            </a:schemeClr>
          </a:solidFill>
        </p:spPr>
        <p:txBody>
          <a:bodyPr>
            <a:normAutofit fontScale="90000"/>
          </a:bodyPr>
          <a:lstStyle/>
          <a:p>
            <a:r>
              <a:rPr lang="el-GR" dirty="0" smtClean="0">
                <a:solidFill>
                  <a:schemeClr val="tx2">
                    <a:lumMod val="60000"/>
                    <a:lumOff val="40000"/>
                  </a:schemeClr>
                </a:solidFill>
              </a:rPr>
              <a:t>Που μπορούμε να την δούμε</a:t>
            </a:r>
            <a:endParaRPr lang="el-GR" dirty="0">
              <a:solidFill>
                <a:schemeClr val="tx2">
                  <a:lumMod val="60000"/>
                  <a:lumOff val="40000"/>
                </a:schemeClr>
              </a:solidFill>
            </a:endParaRPr>
          </a:p>
        </p:txBody>
      </p:sp>
      <p:pic>
        <p:nvPicPr>
          <p:cNvPr id="21506" name="Picture 2" descr="Solar eclipses from 2021 to 2030 — Great American Eclipse"/>
          <p:cNvPicPr>
            <a:picLocks noChangeAspect="1" noChangeArrowheads="1"/>
          </p:cNvPicPr>
          <p:nvPr/>
        </p:nvPicPr>
        <p:blipFill>
          <a:blip r:embed="rId2" cstate="print"/>
          <a:srcRect/>
          <a:stretch>
            <a:fillRect/>
          </a:stretch>
        </p:blipFill>
        <p:spPr bwMode="auto">
          <a:xfrm>
            <a:off x="0" y="620688"/>
            <a:ext cx="9144000" cy="4572000"/>
          </a:xfrm>
          <a:prstGeom prst="rect">
            <a:avLst/>
          </a:prstGeom>
          <a:noFill/>
        </p:spPr>
      </p:pic>
      <p:sp>
        <p:nvSpPr>
          <p:cNvPr id="5" name="4 - Θέση περιεχομένου"/>
          <p:cNvSpPr>
            <a:spLocks noGrp="1"/>
          </p:cNvSpPr>
          <p:nvPr>
            <p:ph idx="1"/>
          </p:nvPr>
        </p:nvSpPr>
        <p:spPr>
          <a:xfrm>
            <a:off x="539552" y="5877272"/>
            <a:ext cx="8075240" cy="620688"/>
          </a:xfrm>
        </p:spPr>
        <p:txBody>
          <a:bodyPr/>
          <a:lstStyle/>
          <a:p>
            <a:pPr>
              <a:buNone/>
            </a:pPr>
            <a:r>
              <a:rPr lang="el-GR" dirty="0" smtClean="0">
                <a:solidFill>
                  <a:srgbClr val="FF0000"/>
                </a:solidFill>
              </a:rPr>
              <a:t>Οι ολικές εκλείψεις ηλίου στην δεκαετία μας</a:t>
            </a:r>
            <a:endParaRPr lang="el-GR"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714354"/>
          </a:xfrm>
          <a:solidFill>
            <a:schemeClr val="bg2">
              <a:lumMod val="90000"/>
            </a:schemeClr>
          </a:solidFill>
        </p:spPr>
        <p:txBody>
          <a:bodyPr>
            <a:normAutofit fontScale="90000"/>
          </a:bodyPr>
          <a:lstStyle/>
          <a:p>
            <a:r>
              <a:rPr lang="el-GR" sz="6000" dirty="0" smtClean="0"/>
              <a:t>Οι εξωπλανήτες</a:t>
            </a:r>
            <a:endParaRPr lang="el-GR" sz="6000" dirty="0"/>
          </a:p>
        </p:txBody>
      </p:sp>
      <p:sp>
        <p:nvSpPr>
          <p:cNvPr id="5" name="4 - Θέση περιεχομένου"/>
          <p:cNvSpPr>
            <a:spLocks noGrp="1"/>
          </p:cNvSpPr>
          <p:nvPr>
            <p:ph sz="half" idx="1"/>
          </p:nvPr>
        </p:nvSpPr>
        <p:spPr>
          <a:xfrm>
            <a:off x="0" y="692696"/>
            <a:ext cx="3571868" cy="6165304"/>
          </a:xfrm>
        </p:spPr>
        <p:txBody>
          <a:bodyPr>
            <a:noAutofit/>
          </a:bodyPr>
          <a:lstStyle/>
          <a:p>
            <a:pPr marL="0" indent="0">
              <a:buNone/>
            </a:pPr>
            <a:r>
              <a:rPr lang="el-GR" altLang="el-GR" sz="2400" dirty="0" smtClean="0"/>
              <a:t>Έχουμε ανακαλύψει πάνω από 6</a:t>
            </a:r>
            <a:r>
              <a:rPr lang="en-US" altLang="el-GR" sz="2400" dirty="0" smtClean="0"/>
              <a:t>5</a:t>
            </a:r>
            <a:r>
              <a:rPr lang="el-GR" altLang="el-GR" sz="2400" dirty="0" smtClean="0"/>
              <a:t>00 πλανήτες σε άλλα αστέρια του Γαλαξία μας. Έτσι η ύπαρξή τους είναι κανόνας και όχι εξαίρεση. </a:t>
            </a:r>
          </a:p>
          <a:p>
            <a:pPr marL="0" indent="0">
              <a:buNone/>
            </a:pPr>
            <a:r>
              <a:rPr lang="el-GR" altLang="el-GR" sz="2400" dirty="0" smtClean="0"/>
              <a:t>Πολλές φορές  παρατηρούμε τεράστιους πλανήτες  να  είναι κοντά στα αστέρια.  </a:t>
            </a:r>
          </a:p>
          <a:p>
            <a:pPr marL="0" indent="0">
              <a:buNone/>
            </a:pPr>
            <a:r>
              <a:rPr lang="el-GR" altLang="el-GR" sz="2400" dirty="0" smtClean="0"/>
              <a:t>Η περιορισμένη δυνατότητα των τηλεσκοπίων μας επιτρέπει να δούμε σχεδόν μόνο τους μεγάλους πλανήτες.</a:t>
            </a:r>
            <a:endParaRPr lang="el-GR" sz="2400" dirty="0"/>
          </a:p>
        </p:txBody>
      </p:sp>
      <p:pic>
        <p:nvPicPr>
          <p:cNvPr id="7" name="Picture 3" descr="planet_picture_040910_0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43306" y="928670"/>
            <a:ext cx="5500694" cy="5331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6"/>
          </a:xfrm>
          <a:solidFill>
            <a:schemeClr val="accent3"/>
          </a:solidFill>
        </p:spPr>
        <p:txBody>
          <a:bodyPr>
            <a:normAutofit fontScale="90000"/>
          </a:bodyPr>
          <a:lstStyle/>
          <a:p>
            <a:r>
              <a:rPr lang="el-GR" sz="6000" dirty="0" smtClean="0"/>
              <a:t>Ψάχνοντας για δεύτερη Γη</a:t>
            </a:r>
            <a:endParaRPr lang="el-GR" sz="6000" dirty="0"/>
          </a:p>
        </p:txBody>
      </p:sp>
      <p:sp>
        <p:nvSpPr>
          <p:cNvPr id="3" name="2 - Θέση περιεχομένου"/>
          <p:cNvSpPr>
            <a:spLocks noGrp="1"/>
          </p:cNvSpPr>
          <p:nvPr>
            <p:ph sz="half" idx="1"/>
          </p:nvPr>
        </p:nvSpPr>
        <p:spPr>
          <a:xfrm>
            <a:off x="0" y="764703"/>
            <a:ext cx="8858250" cy="1235537"/>
          </a:xfrm>
        </p:spPr>
        <p:txBody>
          <a:bodyPr>
            <a:normAutofit fontScale="70000" lnSpcReduction="20000"/>
          </a:bodyPr>
          <a:lstStyle/>
          <a:p>
            <a:r>
              <a:rPr lang="el-GR" sz="3200" dirty="0" smtClean="0"/>
              <a:t>Έχουμε ανακαλύψει πλανήτες στην σωστή απόσταση από αστέρια ώστε να μπορούν να έχουν νερό στις επιφάνειές τους.</a:t>
            </a:r>
          </a:p>
          <a:p>
            <a:r>
              <a:rPr lang="el-GR" sz="3200" dirty="0" smtClean="0"/>
              <a:t>Ακόμα, στην μεσοαστρική ύλη ανιχνεύουμε μια μεγάλη ποικιλία πολύπλοκων οργανικών μορίων, την βάση της δημιουργίας ζωής</a:t>
            </a:r>
            <a:r>
              <a:rPr lang="el-GR" dirty="0" smtClean="0"/>
              <a:t>.</a:t>
            </a:r>
            <a:endParaRPr lang="el-GR" dirty="0"/>
          </a:p>
        </p:txBody>
      </p:sp>
      <p:pic>
        <p:nvPicPr>
          <p:cNvPr id="5" name="4 - Θέση περιεχομένου" descr="super earth.jpg"/>
          <p:cNvPicPr>
            <a:picLocks noGrp="1" noChangeAspect="1"/>
          </p:cNvPicPr>
          <p:nvPr>
            <p:ph sz="half" idx="2"/>
          </p:nvPr>
        </p:nvPicPr>
        <p:blipFill>
          <a:blip r:embed="rId2" cstate="print"/>
          <a:stretch>
            <a:fillRect/>
          </a:stretch>
        </p:blipFill>
        <p:spPr>
          <a:xfrm>
            <a:off x="285720" y="2058566"/>
            <a:ext cx="8501122" cy="4799434"/>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5"/>
          </a:xfrm>
          <a:solidFill>
            <a:schemeClr val="accent2">
              <a:lumMod val="20000"/>
              <a:lumOff val="80000"/>
            </a:schemeClr>
          </a:solidFill>
        </p:spPr>
        <p:txBody>
          <a:bodyPr>
            <a:normAutofit fontScale="90000"/>
          </a:bodyPr>
          <a:lstStyle/>
          <a:p>
            <a:r>
              <a:rPr lang="el-GR" sz="6000" dirty="0" smtClean="0"/>
              <a:t>Μεσοαστρικά νεφελώματα</a:t>
            </a:r>
            <a:endParaRPr lang="el-GR" sz="6000" dirty="0"/>
          </a:p>
        </p:txBody>
      </p:sp>
      <p:sp>
        <p:nvSpPr>
          <p:cNvPr id="3" name="2 - Θέση περιεχομένου"/>
          <p:cNvSpPr>
            <a:spLocks noGrp="1"/>
          </p:cNvSpPr>
          <p:nvPr>
            <p:ph sz="half" idx="1"/>
          </p:nvPr>
        </p:nvSpPr>
        <p:spPr>
          <a:xfrm>
            <a:off x="0" y="5000636"/>
            <a:ext cx="9144000" cy="1857364"/>
          </a:xfrm>
        </p:spPr>
        <p:txBody>
          <a:bodyPr>
            <a:normAutofit fontScale="70000" lnSpcReduction="20000"/>
          </a:bodyPr>
          <a:lstStyle/>
          <a:p>
            <a:r>
              <a:rPr lang="el-GR" altLang="el-GR" sz="3200" dirty="0" smtClean="0"/>
              <a:t>Είναι περιοχές από ουδέτερο μοριακό Υδρογόνο και μικρή ποσότητα από βαρύτερα χημικά στοιχεία. Καταρρέουν κατά τόπους όταν επικρατεί η βαρύτητα. Τότε γεννιούνται αστέρια σε μεγάλες ομάδες (αστρικά σμήνη). </a:t>
            </a:r>
          </a:p>
          <a:p>
            <a:r>
              <a:rPr lang="el-GR" altLang="el-GR" sz="3200" dirty="0"/>
              <a:t>Σ</a:t>
            </a:r>
            <a:r>
              <a:rPr lang="el-GR" altLang="el-GR" sz="3200" dirty="0" smtClean="0"/>
              <a:t>ε αυτά τα νεφελώματα έχουμε ανιχνεύσει μεγάλο αριθμό πολύπλοκων μορίων. Το νερό είναι ένα πολύ συνηθισμένο μόριο στα νεφελώματα. </a:t>
            </a:r>
          </a:p>
          <a:p>
            <a:endParaRPr lang="el-GR" dirty="0"/>
          </a:p>
        </p:txBody>
      </p:sp>
      <p:pic>
        <p:nvPicPr>
          <p:cNvPr id="5" name="Picture 2" descr="m8m20Φαρμα"/>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4348" y="785794"/>
            <a:ext cx="7643866" cy="4071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5"/>
          </a:xfrm>
          <a:solidFill>
            <a:schemeClr val="accent1">
              <a:lumMod val="60000"/>
              <a:lumOff val="40000"/>
            </a:schemeClr>
          </a:solidFill>
        </p:spPr>
        <p:txBody>
          <a:bodyPr>
            <a:normAutofit fontScale="90000"/>
          </a:bodyPr>
          <a:lstStyle/>
          <a:p>
            <a:r>
              <a:rPr lang="el-GR" sz="6000" dirty="0" smtClean="0"/>
              <a:t>Ανοιχτά σμήνη</a:t>
            </a:r>
            <a:endParaRPr lang="el-GR" sz="6000" dirty="0"/>
          </a:p>
        </p:txBody>
      </p:sp>
      <p:sp>
        <p:nvSpPr>
          <p:cNvPr id="3" name="2 - Θέση περιεχομένου"/>
          <p:cNvSpPr>
            <a:spLocks noGrp="1"/>
          </p:cNvSpPr>
          <p:nvPr>
            <p:ph sz="half" idx="1"/>
          </p:nvPr>
        </p:nvSpPr>
        <p:spPr>
          <a:xfrm>
            <a:off x="0" y="5000636"/>
            <a:ext cx="9144000" cy="1857364"/>
          </a:xfrm>
        </p:spPr>
        <p:txBody>
          <a:bodyPr>
            <a:normAutofit fontScale="77500" lnSpcReduction="20000"/>
          </a:bodyPr>
          <a:lstStyle/>
          <a:p>
            <a:pPr marL="0" indent="0">
              <a:buNone/>
            </a:pPr>
            <a:r>
              <a:rPr lang="el-GR" altLang="el-GR" sz="3200" dirty="0" smtClean="0"/>
              <a:t>Τα νεογέννητα αστέρια σχηματίζουν σμήνη.  Έχουν αρχίσει την θερμοπυρηνική σύντηξη και με τους ισχυρούς ανέμους τους διώχνουν το υπόλοιπο νέφος. </a:t>
            </a:r>
          </a:p>
          <a:p>
            <a:pPr marL="0" indent="0">
              <a:buNone/>
            </a:pPr>
            <a:r>
              <a:rPr lang="el-GR" altLang="el-GR" sz="3200" dirty="0" smtClean="0"/>
              <a:t>Με την πάροδο των εκατομμυρίων ετών ένα σμήνος θα διαλυθεί, για αυτό παρατηρούμε στον ουρανό πολλά μεμονωμένα αστέρια</a:t>
            </a:r>
            <a:r>
              <a:rPr lang="el-GR" altLang="el-GR" dirty="0" smtClean="0"/>
              <a:t>.</a:t>
            </a:r>
            <a:endParaRPr lang="el-GR" dirty="0"/>
          </a:p>
        </p:txBody>
      </p:sp>
      <p:pic>
        <p:nvPicPr>
          <p:cNvPr id="5" name="Picture 4" descr="M45__The_Pleiades_Star_ClusterΚεχα"/>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7158" y="642918"/>
            <a:ext cx="8338408" cy="4357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a:solidFill>
            <a:schemeClr val="accent2"/>
          </a:solidFill>
        </p:spPr>
        <p:txBody>
          <a:bodyPr/>
          <a:lstStyle/>
          <a:p>
            <a:r>
              <a:rPr lang="el-GR" dirty="0" smtClean="0"/>
              <a:t>Οι κόκκινοι γίγαντες</a:t>
            </a:r>
            <a:endParaRPr lang="el-GR" dirty="0"/>
          </a:p>
        </p:txBody>
      </p:sp>
      <p:sp>
        <p:nvSpPr>
          <p:cNvPr id="3" name="2 - Θέση περιεχομένου"/>
          <p:cNvSpPr>
            <a:spLocks noGrp="1"/>
          </p:cNvSpPr>
          <p:nvPr>
            <p:ph sz="half" idx="1"/>
          </p:nvPr>
        </p:nvSpPr>
        <p:spPr>
          <a:xfrm>
            <a:off x="0" y="785795"/>
            <a:ext cx="9144000" cy="1714511"/>
          </a:xfrm>
          <a:solidFill>
            <a:srgbClr val="FF0000"/>
          </a:solidFill>
        </p:spPr>
        <p:txBody>
          <a:bodyPr>
            <a:normAutofit fontScale="92500" lnSpcReduction="10000"/>
          </a:bodyPr>
          <a:lstStyle/>
          <a:p>
            <a:r>
              <a:rPr lang="el-GR" dirty="0" smtClean="0">
                <a:solidFill>
                  <a:srgbClr val="FFFF00"/>
                </a:solidFill>
              </a:rPr>
              <a:t>Οι κόκκινοι γίγαντες είναι αστέρια που </a:t>
            </a:r>
            <a:r>
              <a:rPr lang="en-US" dirty="0" smtClean="0">
                <a:solidFill>
                  <a:srgbClr val="FFFF00"/>
                </a:solidFill>
              </a:rPr>
              <a:t>&lt;</a:t>
            </a:r>
            <a:r>
              <a:rPr lang="el-GR" dirty="0" smtClean="0">
                <a:solidFill>
                  <a:srgbClr val="FFFF00"/>
                </a:solidFill>
              </a:rPr>
              <a:t>πήραν σύνταξη</a:t>
            </a:r>
            <a:r>
              <a:rPr lang="en-US" dirty="0" smtClean="0">
                <a:solidFill>
                  <a:srgbClr val="FFFF00"/>
                </a:solidFill>
              </a:rPr>
              <a:t>&gt;</a:t>
            </a:r>
            <a:r>
              <a:rPr lang="el-GR" dirty="0" smtClean="0">
                <a:solidFill>
                  <a:srgbClr val="FFFF00"/>
                </a:solidFill>
              </a:rPr>
              <a:t>. </a:t>
            </a:r>
          </a:p>
          <a:p>
            <a:r>
              <a:rPr lang="el-GR" dirty="0" smtClean="0">
                <a:solidFill>
                  <a:srgbClr val="FFFF00"/>
                </a:solidFill>
              </a:rPr>
              <a:t>Όταν γεράσει ο Ήλιος θα &lt;φουσκώσει&gt; πολύ. Θα καταπιεί τον Ερμή και την Αφροδίτη.</a:t>
            </a:r>
          </a:p>
          <a:p>
            <a:r>
              <a:rPr lang="el-GR" dirty="0" smtClean="0">
                <a:solidFill>
                  <a:srgbClr val="FFFF00"/>
                </a:solidFill>
              </a:rPr>
              <a:t>Θα κοκκινίσει επειδή θα γίνει λιγότερο ζεστός.  </a:t>
            </a:r>
            <a:endParaRPr lang="el-GR" dirty="0">
              <a:solidFill>
                <a:srgbClr val="FFFF00"/>
              </a:solidFill>
            </a:endParaRPr>
          </a:p>
        </p:txBody>
      </p:sp>
      <p:pic>
        <p:nvPicPr>
          <p:cNvPr id="7" name="6 - Θέση περιεχομένου" descr="sun red giant.png"/>
          <p:cNvPicPr>
            <a:picLocks noGrp="1" noChangeAspect="1"/>
          </p:cNvPicPr>
          <p:nvPr>
            <p:ph sz="half" idx="2"/>
          </p:nvPr>
        </p:nvPicPr>
        <p:blipFill>
          <a:blip r:embed="rId2" cstate="print"/>
          <a:stretch>
            <a:fillRect/>
          </a:stretch>
        </p:blipFill>
        <p:spPr>
          <a:xfrm>
            <a:off x="179512" y="2519616"/>
            <a:ext cx="8794022" cy="433838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20686"/>
          </a:xfrm>
          <a:solidFill>
            <a:schemeClr val="accent2"/>
          </a:solidFill>
        </p:spPr>
        <p:txBody>
          <a:bodyPr>
            <a:normAutofit fontScale="90000"/>
          </a:bodyPr>
          <a:lstStyle/>
          <a:p>
            <a:r>
              <a:rPr lang="el-GR" sz="6000" dirty="0" smtClean="0"/>
              <a:t>Η Αφροδίτη</a:t>
            </a:r>
            <a:endParaRPr lang="el-GR" sz="6000" dirty="0"/>
          </a:p>
        </p:txBody>
      </p:sp>
      <p:sp>
        <p:nvSpPr>
          <p:cNvPr id="3" name="2 - Θέση περιεχομένου"/>
          <p:cNvSpPr>
            <a:spLocks noGrp="1"/>
          </p:cNvSpPr>
          <p:nvPr>
            <p:ph sz="half" idx="1"/>
          </p:nvPr>
        </p:nvSpPr>
        <p:spPr>
          <a:xfrm>
            <a:off x="0" y="620688"/>
            <a:ext cx="3071802" cy="6237312"/>
          </a:xfrm>
        </p:spPr>
        <p:txBody>
          <a:bodyPr>
            <a:noAutofit/>
          </a:bodyPr>
          <a:lstStyle/>
          <a:p>
            <a:r>
              <a:rPr lang="el-GR" dirty="0" smtClean="0"/>
              <a:t>Η Αφροδίτη έχει επιφανειακή θερμοκρασία 480 βαθμούς Κελσίου. </a:t>
            </a:r>
          </a:p>
          <a:p>
            <a:r>
              <a:rPr lang="el-GR" dirty="0" smtClean="0"/>
              <a:t>Η πίεση στην επιφάνεια φτάνει τις 90 ατμόσφαιρες, σαν να είμαστε 900 μέτρα κάτω από την επιφάνεια της θάλασσας!</a:t>
            </a:r>
          </a:p>
        </p:txBody>
      </p:sp>
      <p:pic>
        <p:nvPicPr>
          <p:cNvPr id="5" name="Picture 4" descr="Venus is perpetually covered by a veil of thick clouds and remains hidden"/>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43240" y="928670"/>
            <a:ext cx="5731231" cy="52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a:solidFill>
            <a:schemeClr val="accent2">
              <a:lumMod val="20000"/>
              <a:lumOff val="80000"/>
            </a:schemeClr>
          </a:solidFill>
        </p:spPr>
        <p:txBody>
          <a:bodyPr>
            <a:normAutofit fontScale="90000"/>
          </a:bodyPr>
          <a:lstStyle/>
          <a:p>
            <a:r>
              <a:rPr lang="el-GR" dirty="0" smtClean="0"/>
              <a:t>Τα πλανητικά νεφελώματα</a:t>
            </a:r>
            <a:endParaRPr lang="el-GR" dirty="0"/>
          </a:p>
        </p:txBody>
      </p:sp>
      <p:sp>
        <p:nvSpPr>
          <p:cNvPr id="3" name="2 - Θέση περιεχομένου"/>
          <p:cNvSpPr>
            <a:spLocks noGrp="1"/>
          </p:cNvSpPr>
          <p:nvPr>
            <p:ph sz="half" idx="1"/>
          </p:nvPr>
        </p:nvSpPr>
        <p:spPr>
          <a:xfrm>
            <a:off x="0" y="548681"/>
            <a:ext cx="2771800" cy="3096343"/>
          </a:xfrm>
          <a:solidFill>
            <a:schemeClr val="accent3">
              <a:lumMod val="20000"/>
              <a:lumOff val="80000"/>
            </a:schemeClr>
          </a:solidFill>
        </p:spPr>
        <p:txBody>
          <a:bodyPr>
            <a:normAutofit fontScale="92500" lnSpcReduction="10000"/>
          </a:bodyPr>
          <a:lstStyle/>
          <a:p>
            <a:r>
              <a:rPr lang="el-GR" dirty="0" smtClean="0"/>
              <a:t>Στο τέλος ένα αστέρι σαν τον ήλιο μας θα δημιουργήσει ένα πλανητικό νεφέλωμα, σαν κόσμημα στον ουρανό! </a:t>
            </a:r>
            <a:endParaRPr lang="el-GR" dirty="0"/>
          </a:p>
        </p:txBody>
      </p:sp>
      <p:pic>
        <p:nvPicPr>
          <p:cNvPr id="1026" name="Picture 2" descr="Πλανητικό νεφέλωμα - Βικιπαίδεια"/>
          <p:cNvPicPr>
            <a:picLocks noChangeAspect="1" noChangeArrowheads="1"/>
          </p:cNvPicPr>
          <p:nvPr/>
        </p:nvPicPr>
        <p:blipFill>
          <a:blip r:embed="rId2" cstate="print"/>
          <a:srcRect/>
          <a:stretch>
            <a:fillRect/>
          </a:stretch>
        </p:blipFill>
        <p:spPr bwMode="auto">
          <a:xfrm>
            <a:off x="2843808" y="557808"/>
            <a:ext cx="6300192" cy="6300192"/>
          </a:xfrm>
          <a:prstGeom prst="rect">
            <a:avLst/>
          </a:prstGeom>
          <a:noFill/>
        </p:spPr>
      </p:pic>
      <p:pic>
        <p:nvPicPr>
          <p:cNvPr id="1028" name="Picture 4" descr="Πλανητικό Νεφέλωμα - astronomia.gr"/>
          <p:cNvPicPr>
            <a:picLocks noChangeAspect="1" noChangeArrowheads="1"/>
          </p:cNvPicPr>
          <p:nvPr/>
        </p:nvPicPr>
        <p:blipFill>
          <a:blip r:embed="rId3" cstate="print"/>
          <a:srcRect/>
          <a:stretch>
            <a:fillRect/>
          </a:stretch>
        </p:blipFill>
        <p:spPr bwMode="auto">
          <a:xfrm>
            <a:off x="0" y="3733799"/>
            <a:ext cx="2857500" cy="31242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0" y="0"/>
            <a:ext cx="9144000" cy="785794"/>
          </a:xfrm>
          <a:solidFill>
            <a:schemeClr val="accent3">
              <a:lumMod val="40000"/>
              <a:lumOff val="60000"/>
            </a:schemeClr>
          </a:solidFill>
        </p:spPr>
        <p:txBody>
          <a:bodyPr/>
          <a:lstStyle/>
          <a:p>
            <a:r>
              <a:rPr lang="el-GR" dirty="0" smtClean="0"/>
              <a:t>Η ζωή των αστεριών</a:t>
            </a:r>
            <a:endParaRPr lang="el-GR" dirty="0"/>
          </a:p>
        </p:txBody>
      </p:sp>
      <p:pic>
        <p:nvPicPr>
          <p:cNvPr id="8" name="7 - Θέση περιεχομένου" descr="star life 1.jpg"/>
          <p:cNvPicPr>
            <a:picLocks noGrp="1" noChangeAspect="1"/>
          </p:cNvPicPr>
          <p:nvPr>
            <p:ph idx="1"/>
          </p:nvPr>
        </p:nvPicPr>
        <p:blipFill>
          <a:blip r:embed="rId2" cstate="print"/>
          <a:stretch>
            <a:fillRect/>
          </a:stretch>
        </p:blipFill>
        <p:spPr>
          <a:xfrm>
            <a:off x="13810" y="1428735"/>
            <a:ext cx="9130190" cy="468440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785792"/>
          </a:xfrm>
          <a:solidFill>
            <a:schemeClr val="accent4">
              <a:lumMod val="20000"/>
              <a:lumOff val="80000"/>
            </a:schemeClr>
          </a:solidFill>
        </p:spPr>
        <p:txBody>
          <a:bodyPr>
            <a:normAutofit fontScale="90000"/>
          </a:bodyPr>
          <a:lstStyle/>
          <a:p>
            <a:r>
              <a:rPr lang="el-GR" sz="6000" dirty="0" smtClean="0"/>
              <a:t>Τα σφαιρωτά σμήνη</a:t>
            </a:r>
            <a:endParaRPr lang="el-GR" sz="6000" dirty="0"/>
          </a:p>
        </p:txBody>
      </p:sp>
      <p:sp>
        <p:nvSpPr>
          <p:cNvPr id="3" name="2 - Θέση περιεχομένου"/>
          <p:cNvSpPr>
            <a:spLocks noGrp="1"/>
          </p:cNvSpPr>
          <p:nvPr>
            <p:ph sz="half" idx="1"/>
          </p:nvPr>
        </p:nvSpPr>
        <p:spPr>
          <a:xfrm>
            <a:off x="0" y="838200"/>
            <a:ext cx="3400425" cy="6019800"/>
          </a:xfrm>
        </p:spPr>
        <p:txBody>
          <a:bodyPr>
            <a:normAutofit fontScale="92500" lnSpcReduction="20000"/>
          </a:bodyPr>
          <a:lstStyle/>
          <a:p>
            <a:r>
              <a:rPr lang="el-GR" altLang="el-GR" sz="3200" dirty="0" smtClean="0"/>
              <a:t>Τα σφαιρωτά σμήνη είναι  πολλών δις ετών (στον Γαλαξία μας). Είναι σαν μικροί γαλαξίες, με 1 εκατομμύριο περίπου αστέρια το καθένα.</a:t>
            </a:r>
          </a:p>
          <a:p>
            <a:r>
              <a:rPr lang="el-GR" altLang="el-GR" sz="3200" dirty="0" smtClean="0"/>
              <a:t>Βρίσκονται στις παρυφές του Γαλαξία μας, δεκάδες χιλιάδες έτη φωτός μακριά από τον ήλιο.</a:t>
            </a:r>
            <a:endParaRPr lang="el-GR" sz="3200" dirty="0"/>
          </a:p>
        </p:txBody>
      </p:sp>
      <p:pic>
        <p:nvPicPr>
          <p:cNvPr id="5" name="Picture 2" descr="Αποτέλεσμα εικόνας για σφαιρωτα σμηνη"/>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22628" y="785794"/>
            <a:ext cx="5621372" cy="5257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2"/>
            <a:ext cx="9144000" cy="571499"/>
          </a:xfrm>
          <a:solidFill>
            <a:schemeClr val="accent1">
              <a:lumMod val="40000"/>
              <a:lumOff val="60000"/>
            </a:schemeClr>
          </a:solidFill>
        </p:spPr>
        <p:txBody>
          <a:bodyPr>
            <a:normAutofit fontScale="90000"/>
          </a:bodyPr>
          <a:lstStyle/>
          <a:p>
            <a:r>
              <a:rPr lang="el-GR" sz="5400" dirty="0" smtClean="0"/>
              <a:t> Οι γαλαξίες</a:t>
            </a:r>
            <a:endParaRPr lang="el-GR" sz="5400" dirty="0"/>
          </a:p>
        </p:txBody>
      </p:sp>
      <p:sp>
        <p:nvSpPr>
          <p:cNvPr id="4" name="3 - Θέση περιεχομένου"/>
          <p:cNvSpPr>
            <a:spLocks noGrp="1"/>
          </p:cNvSpPr>
          <p:nvPr>
            <p:ph sz="half" idx="1"/>
          </p:nvPr>
        </p:nvSpPr>
        <p:spPr>
          <a:xfrm>
            <a:off x="0" y="548680"/>
            <a:ext cx="9144000" cy="2308816"/>
          </a:xfrm>
        </p:spPr>
        <p:txBody>
          <a:bodyPr>
            <a:normAutofit fontScale="85000" lnSpcReduction="10000"/>
          </a:bodyPr>
          <a:lstStyle/>
          <a:p>
            <a:r>
              <a:rPr lang="el-GR" altLang="el-GR" dirty="0" smtClean="0"/>
              <a:t>Οι γαλαξίες περιέχουν εκατοντάδες δις αστέρια. Εκτός του αέριο, την σκόνη και τα μεσοαστρικά νέφη, έχουν ένα κουκούλι από σκοτεινή ύλη, με περίπου δεκαπλάσια μάζα από αυτή που βλέπουμε! Χωρίς αυτήν οι γαλαξίες δεν θα μπορούσαν να έχουν βαρυτική συνοχή. </a:t>
            </a:r>
          </a:p>
          <a:p>
            <a:r>
              <a:rPr lang="el-GR" altLang="el-GR" dirty="0" smtClean="0"/>
              <a:t>Όλα τα αστέρια που βλέπουμε στον ουρανό είναι του δικού μας</a:t>
            </a:r>
            <a:r>
              <a:rPr lang="en-US" altLang="el-GR" dirty="0" smtClean="0"/>
              <a:t> </a:t>
            </a:r>
            <a:r>
              <a:rPr lang="el-GR" altLang="el-GR" dirty="0" smtClean="0"/>
              <a:t>Γαλαξία.  Ο ήλιος βρίσκεται  σε μια σπείρα του.</a:t>
            </a:r>
            <a:endParaRPr lang="el-GR" dirty="0"/>
          </a:p>
        </p:txBody>
      </p:sp>
      <p:pic>
        <p:nvPicPr>
          <p:cNvPr id="6" name="5 - Θέση περιεχομένου" descr="galaxy dark matter.jpg"/>
          <p:cNvPicPr>
            <a:picLocks noGrp="1" noChangeAspect="1"/>
          </p:cNvPicPr>
          <p:nvPr>
            <p:ph sz="half" idx="2"/>
          </p:nvPr>
        </p:nvPicPr>
        <p:blipFill>
          <a:blip r:embed="rId2" cstate="print"/>
          <a:stretch>
            <a:fillRect/>
          </a:stretch>
        </p:blipFill>
        <p:spPr>
          <a:xfrm>
            <a:off x="0" y="2912714"/>
            <a:ext cx="9144000" cy="3945286"/>
          </a:xfrm>
        </p:spPr>
      </p:pic>
    </p:spTree>
    <p:extLst>
      <p:ext uri="{BB962C8B-B14F-4D97-AF65-F5344CB8AC3E}">
        <p14:creationId xmlns="" xmlns:p14="http://schemas.microsoft.com/office/powerpoint/2010/main" val="4167694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
            <a:ext cx="9144000" cy="642916"/>
          </a:xfrm>
          <a:solidFill>
            <a:schemeClr val="tx1">
              <a:lumMod val="50000"/>
              <a:lumOff val="50000"/>
            </a:schemeClr>
          </a:solidFill>
        </p:spPr>
        <p:txBody>
          <a:bodyPr>
            <a:normAutofit fontScale="90000"/>
          </a:bodyPr>
          <a:lstStyle/>
          <a:p>
            <a:r>
              <a:rPr lang="el-GR" sz="6000" dirty="0" smtClean="0"/>
              <a:t>Τα σμήνη γαλαξιών</a:t>
            </a:r>
            <a:endParaRPr lang="el-GR" sz="6000" dirty="0"/>
          </a:p>
        </p:txBody>
      </p:sp>
      <p:sp>
        <p:nvSpPr>
          <p:cNvPr id="3" name="2 - Θέση περιεχομένου"/>
          <p:cNvSpPr>
            <a:spLocks noGrp="1"/>
          </p:cNvSpPr>
          <p:nvPr>
            <p:ph sz="half" idx="1"/>
          </p:nvPr>
        </p:nvSpPr>
        <p:spPr>
          <a:xfrm>
            <a:off x="0" y="990600"/>
            <a:ext cx="3014663" cy="5867400"/>
          </a:xfrm>
        </p:spPr>
        <p:txBody>
          <a:bodyPr>
            <a:normAutofit fontScale="85000" lnSpcReduction="10000"/>
          </a:bodyPr>
          <a:lstStyle/>
          <a:p>
            <a:r>
              <a:rPr lang="el-GR" sz="3200" dirty="0" smtClean="0"/>
              <a:t>Οι γαλαξίες σχηματίζουν και αυτοί σμήνη, με χιλιάδες μέλη. Ο δικός μας ανήκει στο σμήνος της Παρθένου.</a:t>
            </a:r>
          </a:p>
          <a:p>
            <a:r>
              <a:rPr lang="el-GR" sz="3200" dirty="0" smtClean="0"/>
              <a:t>Στην καρδιά κάθε γαλαξιακού σμήνους υπάρχει συνήθως ένας τεράστιος ελλειπτικός γαλαξίας.</a:t>
            </a:r>
            <a:endParaRPr lang="el-GR" sz="3200" dirty="0"/>
          </a:p>
        </p:txBody>
      </p:sp>
      <p:pic>
        <p:nvPicPr>
          <p:cNvPr id="5" name="Picture 5" descr="Leo-TripletΦαρμα"/>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13396" y="642918"/>
            <a:ext cx="6130604" cy="58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3"/>
            <a:ext cx="9144000" cy="714354"/>
          </a:xfrm>
          <a:solidFill>
            <a:schemeClr val="accent2">
              <a:lumMod val="60000"/>
              <a:lumOff val="40000"/>
            </a:schemeClr>
          </a:solidFill>
        </p:spPr>
        <p:txBody>
          <a:bodyPr>
            <a:normAutofit fontScale="90000"/>
          </a:bodyPr>
          <a:lstStyle/>
          <a:p>
            <a:r>
              <a:rPr lang="el-GR" sz="6000" dirty="0" smtClean="0"/>
              <a:t>Η ερασιτεχνική αστρονομία</a:t>
            </a:r>
            <a:endParaRPr lang="el-GR" sz="6000" dirty="0"/>
          </a:p>
        </p:txBody>
      </p:sp>
      <p:sp>
        <p:nvSpPr>
          <p:cNvPr id="4" name="3 - Θέση περιεχομένου"/>
          <p:cNvSpPr>
            <a:spLocks noGrp="1"/>
          </p:cNvSpPr>
          <p:nvPr>
            <p:ph sz="half" idx="1"/>
          </p:nvPr>
        </p:nvSpPr>
        <p:spPr>
          <a:xfrm>
            <a:off x="0" y="764704"/>
            <a:ext cx="2987824" cy="6093296"/>
          </a:xfrm>
        </p:spPr>
        <p:txBody>
          <a:bodyPr>
            <a:normAutofit fontScale="77500" lnSpcReduction="20000"/>
          </a:bodyPr>
          <a:lstStyle/>
          <a:p>
            <a:r>
              <a:rPr lang="el-GR" altLang="el-GR" sz="3200" dirty="0" smtClean="0"/>
              <a:t>Η ερασιτεχνική αστρονομία γνωρίζει τα τελευταία χρόνια μεγάλη ανάπτυξη στην χώρα μας. </a:t>
            </a:r>
          </a:p>
          <a:p>
            <a:r>
              <a:rPr lang="el-GR" altLang="el-GR" sz="3200" dirty="0" smtClean="0"/>
              <a:t>Η συμβολή των ερασιτεχνών στην διάδοση της αστρονομίας, αλλά και αρκετές φορές στην υποστήριξη επαγγελματικών παρατηρήσεων, είναι ιδιαίτερα σημαντική</a:t>
            </a:r>
            <a:r>
              <a:rPr lang="el-GR" altLang="el-GR" dirty="0" smtClean="0"/>
              <a:t>.</a:t>
            </a:r>
            <a:endParaRPr lang="el-GR" dirty="0"/>
          </a:p>
        </p:txBody>
      </p:sp>
      <p:sp>
        <p:nvSpPr>
          <p:cNvPr id="7" name="6 - Θέση περιεχομένου"/>
          <p:cNvSpPr>
            <a:spLocks noGrp="1"/>
          </p:cNvSpPr>
          <p:nvPr>
            <p:ph sz="half" idx="2"/>
          </p:nvPr>
        </p:nvSpPr>
        <p:spPr>
          <a:xfrm>
            <a:off x="3563888" y="5949280"/>
            <a:ext cx="3600400" cy="908720"/>
          </a:xfrm>
        </p:spPr>
        <p:txBody>
          <a:bodyPr>
            <a:normAutofit fontScale="77500" lnSpcReduction="20000"/>
          </a:bodyPr>
          <a:lstStyle/>
          <a:p>
            <a:r>
              <a:rPr lang="el-GR" dirty="0" smtClean="0">
                <a:solidFill>
                  <a:srgbClr val="FF0000"/>
                </a:solidFill>
              </a:rPr>
              <a:t>Εκδήλωση αστρονομίας στη πλατεία Σαπφούς, Μυτιλήνη</a:t>
            </a:r>
            <a:endParaRPr lang="el-GR" dirty="0">
              <a:solidFill>
                <a:srgbClr val="FF0000"/>
              </a:solidFill>
            </a:endParaRPr>
          </a:p>
        </p:txBody>
      </p:sp>
      <p:pic>
        <p:nvPicPr>
          <p:cNvPr id="2" name="Picture 2"/>
          <p:cNvPicPr>
            <a:picLocks noChangeAspect="1" noChangeArrowheads="1"/>
          </p:cNvPicPr>
          <p:nvPr/>
        </p:nvPicPr>
        <p:blipFill>
          <a:blip r:embed="rId2" cstate="print"/>
          <a:srcRect/>
          <a:stretch>
            <a:fillRect/>
          </a:stretch>
        </p:blipFill>
        <p:spPr bwMode="auto">
          <a:xfrm>
            <a:off x="3112399" y="692696"/>
            <a:ext cx="6031602" cy="4968552"/>
          </a:xfrm>
          <a:prstGeom prst="rect">
            <a:avLst/>
          </a:prstGeom>
          <a:noFill/>
          <a:ln w="9525">
            <a:noFill/>
            <a:miter lim="800000"/>
            <a:headEnd/>
            <a:tailEnd/>
          </a:ln>
          <a:effectLst/>
        </p:spPr>
      </p:pic>
    </p:spTree>
    <p:extLst>
      <p:ext uri="{BB962C8B-B14F-4D97-AF65-F5344CB8AC3E}">
        <p14:creationId xmlns="" xmlns:p14="http://schemas.microsoft.com/office/powerpoint/2010/main" val="3336280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3"/>
            <a:ext cx="9144000" cy="642916"/>
          </a:xfrm>
          <a:solidFill>
            <a:schemeClr val="accent1">
              <a:lumMod val="20000"/>
              <a:lumOff val="80000"/>
            </a:schemeClr>
          </a:solidFill>
        </p:spPr>
        <p:txBody>
          <a:bodyPr>
            <a:normAutofit fontScale="90000"/>
          </a:bodyPr>
          <a:lstStyle/>
          <a:p>
            <a:r>
              <a:rPr lang="el-GR" sz="6000" dirty="0" smtClean="0"/>
              <a:t>Τα τηλεσκόπια</a:t>
            </a:r>
            <a:endParaRPr lang="el-GR" sz="6000" dirty="0"/>
          </a:p>
        </p:txBody>
      </p:sp>
      <p:sp>
        <p:nvSpPr>
          <p:cNvPr id="4" name="3 - Θέση περιεχομένου"/>
          <p:cNvSpPr>
            <a:spLocks noGrp="1"/>
          </p:cNvSpPr>
          <p:nvPr>
            <p:ph idx="1"/>
          </p:nvPr>
        </p:nvSpPr>
        <p:spPr>
          <a:xfrm>
            <a:off x="0" y="666751"/>
            <a:ext cx="9144000" cy="2262183"/>
          </a:xfrm>
        </p:spPr>
        <p:txBody>
          <a:bodyPr>
            <a:normAutofit fontScale="77500" lnSpcReduction="20000"/>
          </a:bodyPr>
          <a:lstStyle/>
          <a:p>
            <a:r>
              <a:rPr lang="el-GR" sz="3200" dirty="0" smtClean="0"/>
              <a:t>Κατασκευάζουμε όλο και μεγαλύτερα τηλεσκόπια ώστε να έχουμε καλύτερη ανάλυση των εικόνων. </a:t>
            </a:r>
          </a:p>
          <a:p>
            <a:r>
              <a:rPr lang="el-GR" sz="3200" dirty="0" smtClean="0"/>
              <a:t>Έχουμε τηλεσκόπια για όλα τα μήκη κύματος. Τα τηλεσκόπια που παρατηρούν στις ακτίνες γ κα Χ, υπεριώδες και υπέρυθρο, βρίσκονται στο διάστημα. Η ατμόσφαιρα της Γης δεν επιτρέπει στα παραπάνω μήκη κύματος να φτάσουν στην επιφάνειά της</a:t>
            </a:r>
            <a:r>
              <a:rPr lang="el-GR" dirty="0" smtClean="0"/>
              <a:t>.  </a:t>
            </a:r>
            <a:endParaRPr lang="el-GR" dirty="0"/>
          </a:p>
        </p:txBody>
      </p:sp>
      <p:pic>
        <p:nvPicPr>
          <p:cNvPr id="5" name="Picture 2" descr="http://doi.ieeecomputersociety.org/cms/Computer.org/dl/mags/cs/2013/03/figures/mcs20130300122.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192072"/>
            <a:ext cx="9143999" cy="36659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1408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een Light for E-ELT Construction | ESO"/>
          <p:cNvPicPr>
            <a:picLocks noChangeAspect="1" noChangeArrowheads="1"/>
          </p:cNvPicPr>
          <p:nvPr/>
        </p:nvPicPr>
        <p:blipFill>
          <a:blip r:embed="rId2" cstate="print"/>
          <a:srcRect/>
          <a:stretch>
            <a:fillRect/>
          </a:stretch>
        </p:blipFill>
        <p:spPr bwMode="auto">
          <a:xfrm>
            <a:off x="5004048" y="4270530"/>
            <a:ext cx="4139952" cy="2587470"/>
          </a:xfrm>
          <a:prstGeom prst="rect">
            <a:avLst/>
          </a:prstGeom>
          <a:noFill/>
        </p:spPr>
      </p:pic>
      <p:pic>
        <p:nvPicPr>
          <p:cNvPr id="9220" name="Picture 4" descr="The VLT in action* | ESO"/>
          <p:cNvPicPr>
            <a:picLocks noChangeAspect="1" noChangeArrowheads="1"/>
          </p:cNvPicPr>
          <p:nvPr/>
        </p:nvPicPr>
        <p:blipFill>
          <a:blip r:embed="rId3" cstate="print"/>
          <a:srcRect/>
          <a:stretch>
            <a:fillRect/>
          </a:stretch>
        </p:blipFill>
        <p:spPr bwMode="auto">
          <a:xfrm>
            <a:off x="4922912" y="0"/>
            <a:ext cx="4221088" cy="4221088"/>
          </a:xfrm>
          <a:prstGeom prst="rect">
            <a:avLst/>
          </a:prstGeom>
          <a:noFill/>
        </p:spPr>
      </p:pic>
      <p:pic>
        <p:nvPicPr>
          <p:cNvPr id="9222" name="Picture 6" descr="File:8.2-m primary mirror of Yepun, Unit Telescope 4 of ESO's Very Large  Telescope.jpg - Wikimedia Commons"/>
          <p:cNvPicPr>
            <a:picLocks noChangeAspect="1" noChangeArrowheads="1"/>
          </p:cNvPicPr>
          <p:nvPr/>
        </p:nvPicPr>
        <p:blipFill>
          <a:blip r:embed="rId4" cstate="print"/>
          <a:srcRect/>
          <a:stretch>
            <a:fillRect/>
          </a:stretch>
        </p:blipFill>
        <p:spPr bwMode="auto">
          <a:xfrm>
            <a:off x="0" y="3820480"/>
            <a:ext cx="4860032" cy="3037520"/>
          </a:xfrm>
          <a:prstGeom prst="rect">
            <a:avLst/>
          </a:prstGeom>
          <a:noFill/>
        </p:spPr>
      </p:pic>
      <p:pic>
        <p:nvPicPr>
          <p:cNvPr id="9224" name="Picture 8" descr="Rubin's LSST Camera is Complete | Rubin Observatory"/>
          <p:cNvPicPr>
            <a:picLocks noChangeAspect="1" noChangeArrowheads="1"/>
          </p:cNvPicPr>
          <p:nvPr/>
        </p:nvPicPr>
        <p:blipFill>
          <a:blip r:embed="rId5" cstate="print"/>
          <a:srcRect/>
          <a:stretch>
            <a:fillRect/>
          </a:stretch>
        </p:blipFill>
        <p:spPr bwMode="auto">
          <a:xfrm>
            <a:off x="-1" y="0"/>
            <a:ext cx="4874533" cy="2708920"/>
          </a:xfrm>
          <a:prstGeom prst="rect">
            <a:avLst/>
          </a:prstGeom>
          <a:noFill/>
        </p:spPr>
      </p:pic>
      <p:sp>
        <p:nvSpPr>
          <p:cNvPr id="7" name="6 - TextBox"/>
          <p:cNvSpPr txBox="1"/>
          <p:nvPr/>
        </p:nvSpPr>
        <p:spPr>
          <a:xfrm>
            <a:off x="1" y="2780928"/>
            <a:ext cx="4932040" cy="830997"/>
          </a:xfrm>
          <a:prstGeom prst="rect">
            <a:avLst/>
          </a:prstGeom>
          <a:noFill/>
        </p:spPr>
        <p:txBody>
          <a:bodyPr wrap="square" rtlCol="0">
            <a:spAutoFit/>
          </a:bodyPr>
          <a:lstStyle/>
          <a:p>
            <a:r>
              <a:rPr lang="el-GR" sz="2400" dirty="0" smtClean="0">
                <a:solidFill>
                  <a:srgbClr val="FF0000"/>
                </a:solidFill>
              </a:rPr>
              <a:t>Τα μεγαλύτερα τηλεσκόπια του    κόσμου </a:t>
            </a:r>
            <a:endParaRPr lang="el-GR" sz="2400" dirty="0">
              <a:solidFill>
                <a:srgbClr val="FF0000"/>
              </a:solidFill>
            </a:endParaRPr>
          </a:p>
        </p:txBody>
      </p:sp>
    </p:spTree>
    <p:extLst>
      <p:ext uri="{BB962C8B-B14F-4D97-AF65-F5344CB8AC3E}">
        <p14:creationId xmlns="" xmlns:p14="http://schemas.microsoft.com/office/powerpoint/2010/main" val="29061926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143000" y="0"/>
            <a:ext cx="6858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dirty="0"/>
          </a:p>
        </p:txBody>
      </p:sp>
      <p:sp>
        <p:nvSpPr>
          <p:cNvPr id="98307" name="Line 3"/>
          <p:cNvSpPr>
            <a:spLocks noChangeShapeType="1"/>
          </p:cNvSpPr>
          <p:nvPr/>
        </p:nvSpPr>
        <p:spPr bwMode="auto">
          <a:xfrm flipV="1">
            <a:off x="1547814" y="692150"/>
            <a:ext cx="5994797" cy="5329238"/>
          </a:xfrm>
          <a:prstGeom prst="line">
            <a:avLst/>
          </a:prstGeom>
          <a:noFill/>
          <a:ln w="762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pic>
        <p:nvPicPr>
          <p:cNvPr id="98308" name="Picture 4" descr="VLA_telescop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446088"/>
            <a:ext cx="6858000" cy="593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4038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hubble-space-telescop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0" y="2502024"/>
            <a:ext cx="4355976" cy="4355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0" name="Picture 2" descr="How engineers got NASA's James Webb Space Telescope ready to take its first  images | The Verge"/>
          <p:cNvPicPr>
            <a:picLocks noChangeAspect="1" noChangeArrowheads="1"/>
          </p:cNvPicPr>
          <p:nvPr/>
        </p:nvPicPr>
        <p:blipFill>
          <a:blip r:embed="rId3" cstate="print"/>
          <a:srcRect/>
          <a:stretch>
            <a:fillRect/>
          </a:stretch>
        </p:blipFill>
        <p:spPr bwMode="auto">
          <a:xfrm>
            <a:off x="4364770" y="2060849"/>
            <a:ext cx="4779230" cy="4797152"/>
          </a:xfrm>
          <a:prstGeom prst="rect">
            <a:avLst/>
          </a:prstGeom>
          <a:noFill/>
        </p:spPr>
      </p:pic>
      <p:pic>
        <p:nvPicPr>
          <p:cNvPr id="7172" name="Picture 4" descr="X-ray telescope - Wikipedia"/>
          <p:cNvPicPr>
            <a:picLocks noChangeAspect="1" noChangeArrowheads="1"/>
          </p:cNvPicPr>
          <p:nvPr/>
        </p:nvPicPr>
        <p:blipFill>
          <a:blip r:embed="rId4" cstate="print"/>
          <a:srcRect/>
          <a:stretch>
            <a:fillRect/>
          </a:stretch>
        </p:blipFill>
        <p:spPr bwMode="auto">
          <a:xfrm>
            <a:off x="0" y="0"/>
            <a:ext cx="4355976" cy="2492896"/>
          </a:xfrm>
          <a:prstGeom prst="rect">
            <a:avLst/>
          </a:prstGeom>
          <a:noFill/>
        </p:spPr>
      </p:pic>
      <p:pic>
        <p:nvPicPr>
          <p:cNvPr id="7174" name="Picture 6" descr="Space telescope - Wikipedia"/>
          <p:cNvPicPr>
            <a:picLocks noChangeAspect="1" noChangeArrowheads="1"/>
          </p:cNvPicPr>
          <p:nvPr/>
        </p:nvPicPr>
        <p:blipFill>
          <a:blip r:embed="rId5" cstate="print"/>
          <a:srcRect/>
          <a:stretch>
            <a:fillRect/>
          </a:stretch>
        </p:blipFill>
        <p:spPr bwMode="auto">
          <a:xfrm>
            <a:off x="4716016" y="0"/>
            <a:ext cx="3888432" cy="2031126"/>
          </a:xfrm>
          <a:prstGeom prst="rect">
            <a:avLst/>
          </a:prstGeom>
          <a:noFill/>
        </p:spPr>
      </p:pic>
    </p:spTree>
    <p:extLst>
      <p:ext uri="{BB962C8B-B14F-4D97-AF65-F5344CB8AC3E}">
        <p14:creationId xmlns="" xmlns:p14="http://schemas.microsoft.com/office/powerpoint/2010/main" val="3495590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785792"/>
          </a:xfrm>
          <a:solidFill>
            <a:schemeClr val="tx2">
              <a:lumMod val="60000"/>
              <a:lumOff val="40000"/>
            </a:schemeClr>
          </a:solidFill>
        </p:spPr>
        <p:txBody>
          <a:bodyPr>
            <a:normAutofit fontScale="90000"/>
          </a:bodyPr>
          <a:lstStyle/>
          <a:p>
            <a:r>
              <a:rPr lang="el-GR" sz="6000" dirty="0" smtClean="0"/>
              <a:t> Η Γη μας</a:t>
            </a:r>
            <a:endParaRPr lang="el-GR" sz="6000" dirty="0"/>
          </a:p>
        </p:txBody>
      </p:sp>
      <p:sp>
        <p:nvSpPr>
          <p:cNvPr id="5" name="4 - Θέση περιεχομένου"/>
          <p:cNvSpPr>
            <a:spLocks noGrp="1"/>
          </p:cNvSpPr>
          <p:nvPr>
            <p:ph sz="half" idx="1"/>
          </p:nvPr>
        </p:nvSpPr>
        <p:spPr>
          <a:xfrm>
            <a:off x="0" y="857232"/>
            <a:ext cx="9144000" cy="1635664"/>
          </a:xfrm>
        </p:spPr>
        <p:txBody>
          <a:bodyPr>
            <a:normAutofit fontScale="62500" lnSpcReduction="20000"/>
          </a:bodyPr>
          <a:lstStyle/>
          <a:p>
            <a:r>
              <a:rPr lang="el-GR" sz="3600" dirty="0" smtClean="0"/>
              <a:t>Η Γη μας είναι στην σωστή απόσταση από τον ήλιο, ώστε να έχουμε νερό σε υγρή μορφή. Αυτό το γεγονός και η ατμόσφαιρά της επιτρέπουν την ύπαρξη ζωής, όπως την γνωρίζουμε μέχρι σήμερα. </a:t>
            </a:r>
            <a:endParaRPr lang="en-US" sz="3600" dirty="0" smtClean="0"/>
          </a:p>
          <a:p>
            <a:r>
              <a:rPr lang="el-GR" altLang="el-GR" sz="3600" dirty="0" smtClean="0"/>
              <a:t>Η κλίση του άξονα της Γης προς την τροχιά της γύρω από τον Ήλιο είναι ο λόγος που έχουμε εποχές.</a:t>
            </a:r>
            <a:r>
              <a:rPr lang="en-US" altLang="el-GR" sz="3600" dirty="0" smtClean="0"/>
              <a:t> </a:t>
            </a:r>
            <a:r>
              <a:rPr lang="el-GR" altLang="el-GR" sz="3600" dirty="0" smtClean="0"/>
              <a:t>Η κλίση αυτή είναι 23,5 μοίρες.</a:t>
            </a:r>
            <a:endParaRPr lang="el-GR" sz="3600" dirty="0" smtClean="0"/>
          </a:p>
          <a:p>
            <a:endParaRPr lang="el-GR" dirty="0"/>
          </a:p>
        </p:txBody>
      </p:sp>
      <p:pic>
        <p:nvPicPr>
          <p:cNvPr id="7" name="Picture 2" descr="ÎÏÎ¿ÏÎ­Î»ÎµÏÎ¼Î± ÎµÎ¹ÎºÏÎ½Î±Ï Î³Î¹Î± earth seasons orbit"/>
          <p:cNvPicPr>
            <a:picLocks noGrp="1" noChangeAspect="1" noChangeArrowheads="1"/>
          </p:cNvPicPr>
          <p:nvPr>
            <p:ph sz="half" idx="2"/>
          </p:nvPr>
        </p:nvPicPr>
        <p:blipFill>
          <a:blip r:embed="rId2" cstate="print"/>
          <a:srcRect/>
          <a:stretch>
            <a:fillRect/>
          </a:stretch>
        </p:blipFill>
        <p:spPr bwMode="auto">
          <a:xfrm>
            <a:off x="0" y="3223216"/>
            <a:ext cx="3635896" cy="3634784"/>
          </a:xfrm>
          <a:prstGeom prst="rect">
            <a:avLst/>
          </a:prstGeom>
          <a:noFill/>
        </p:spPr>
      </p:pic>
      <p:pic>
        <p:nvPicPr>
          <p:cNvPr id="46082" name="Picture 2" descr="ÎÏÎ¿ÏÎ­Î»ÎµÏÎ¼Î± ÎµÎ¹ÎºÏÎ½Î±Ï Î³Î¹Î± earth habitable zone"/>
          <p:cNvPicPr>
            <a:picLocks noChangeAspect="1" noChangeArrowheads="1"/>
          </p:cNvPicPr>
          <p:nvPr/>
        </p:nvPicPr>
        <p:blipFill>
          <a:blip r:embed="rId3" cstate="print"/>
          <a:srcRect/>
          <a:stretch>
            <a:fillRect/>
          </a:stretch>
        </p:blipFill>
        <p:spPr bwMode="auto">
          <a:xfrm>
            <a:off x="3714744" y="2571752"/>
            <a:ext cx="5429256" cy="428624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dirty="0" smtClean="0"/>
              <a:t>Οι μακρινοί γαλαξίες</a:t>
            </a:r>
            <a:endParaRPr lang="el-GR" dirty="0"/>
          </a:p>
        </p:txBody>
      </p:sp>
      <p:pic>
        <p:nvPicPr>
          <p:cNvPr id="6145" name="Picture 1"/>
          <p:cNvPicPr>
            <a:picLocks noGrp="1" noChangeAspect="1" noChangeArrowheads="1"/>
          </p:cNvPicPr>
          <p:nvPr>
            <p:ph idx="1"/>
          </p:nvPr>
        </p:nvPicPr>
        <p:blipFill>
          <a:blip r:embed="rId2" cstate="print"/>
          <a:srcRect/>
          <a:stretch>
            <a:fillRect/>
          </a:stretch>
        </p:blipFill>
        <p:spPr bwMode="auto">
          <a:xfrm>
            <a:off x="42189" y="836712"/>
            <a:ext cx="9101811" cy="56886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iss0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42018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143000" y="0"/>
            <a:ext cx="6858000" cy="68580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dirty="0"/>
          </a:p>
        </p:txBody>
      </p:sp>
      <p:pic>
        <p:nvPicPr>
          <p:cNvPr id="105475" name="Picture 3" descr="mars Spiri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47380" y="1885950"/>
            <a:ext cx="6810770" cy="497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1142976" y="0"/>
            <a:ext cx="678661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3600" b="1" dirty="0">
                <a:solidFill>
                  <a:srgbClr val="FFFF00"/>
                </a:solidFill>
              </a:rPr>
              <a:t>ΤΟ ΡΟΜΠΟΤΙΚΟ ΟΧΗΜΑ </a:t>
            </a:r>
            <a:r>
              <a:rPr lang="en-US" altLang="el-GR" sz="3600" b="1" dirty="0">
                <a:solidFill>
                  <a:srgbClr val="FFFF00"/>
                </a:solidFill>
              </a:rPr>
              <a:t>SPIRIT </a:t>
            </a:r>
            <a:r>
              <a:rPr lang="el-GR" altLang="el-GR" sz="3600" b="1" dirty="0">
                <a:solidFill>
                  <a:srgbClr val="FFFF00"/>
                </a:solidFill>
              </a:rPr>
              <a:t>ΣΤΟΝ ΑΡΗ</a:t>
            </a:r>
            <a:endParaRPr lang="en-GB" altLang="el-GR" sz="3600" b="1" dirty="0">
              <a:solidFill>
                <a:srgbClr val="FFFF00"/>
              </a:solidFill>
            </a:endParaRPr>
          </a:p>
        </p:txBody>
      </p:sp>
    </p:spTree>
    <p:extLst>
      <p:ext uri="{BB962C8B-B14F-4D97-AF65-F5344CB8AC3E}">
        <p14:creationId xmlns="" xmlns:p14="http://schemas.microsoft.com/office/powerpoint/2010/main" val="1852332737"/>
      </p:ext>
    </p:extLst>
  </p:cSld>
  <p:clrMapOvr>
    <a:masterClrMapping/>
  </p:clrMapOvr>
  <p:transition advTm="6144"/>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143000" y="0"/>
            <a:ext cx="6858000" cy="68580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dirty="0"/>
          </a:p>
        </p:txBody>
      </p:sp>
      <p:pic>
        <p:nvPicPr>
          <p:cNvPr id="106499" name="Picture 3" descr="casini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825500"/>
            <a:ext cx="6597352" cy="5876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0" name="Text Box 4"/>
          <p:cNvSpPr txBox="1">
            <a:spLocks noChangeArrowheads="1"/>
          </p:cNvSpPr>
          <p:nvPr/>
        </p:nvSpPr>
        <p:spPr bwMode="auto">
          <a:xfrm>
            <a:off x="1143000" y="76202"/>
            <a:ext cx="68580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4800" b="1" dirty="0">
                <a:solidFill>
                  <a:srgbClr val="FFFF00"/>
                </a:solidFill>
              </a:rPr>
              <a:t>ΤΟ </a:t>
            </a:r>
            <a:r>
              <a:rPr lang="en-US" altLang="el-GR" sz="4800" b="1" dirty="0">
                <a:solidFill>
                  <a:srgbClr val="FFFF00"/>
                </a:solidFill>
              </a:rPr>
              <a:t>CASSINI </a:t>
            </a:r>
            <a:r>
              <a:rPr lang="el-GR" altLang="el-GR" sz="4800" b="1" dirty="0">
                <a:solidFill>
                  <a:srgbClr val="FFFF00"/>
                </a:solidFill>
              </a:rPr>
              <a:t>ΣΤΟΝ ΚΡΟΝΟ</a:t>
            </a:r>
            <a:endParaRPr lang="en-GB" altLang="el-GR" sz="4800" b="1" dirty="0">
              <a:solidFill>
                <a:srgbClr val="FFFF00"/>
              </a:solidFill>
            </a:endParaRPr>
          </a:p>
        </p:txBody>
      </p:sp>
    </p:spTree>
    <p:extLst>
      <p:ext uri="{BB962C8B-B14F-4D97-AF65-F5344CB8AC3E}">
        <p14:creationId xmlns="" xmlns:p14="http://schemas.microsoft.com/office/powerpoint/2010/main" val="971516533"/>
      </p:ext>
    </p:extLst>
  </p:cSld>
  <p:clrMapOvr>
    <a:masterClrMapping/>
  </p:clrMapOvr>
  <p:transition advTm="5744"/>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14375" y="0"/>
            <a:ext cx="7715250" cy="6858000"/>
          </a:xfrm>
          <a:prstGeom prst="rect">
            <a:avLst/>
          </a:prstGeom>
        </p:spPr>
      </p:pic>
      <p:sp>
        <p:nvSpPr>
          <p:cNvPr id="5" name="4 - Τίτλος"/>
          <p:cNvSpPr>
            <a:spLocks noGrp="1"/>
          </p:cNvSpPr>
          <p:nvPr>
            <p:ph type="title"/>
          </p:nvPr>
        </p:nvSpPr>
        <p:spPr>
          <a:xfrm>
            <a:off x="714348" y="0"/>
            <a:ext cx="7715304" cy="1357298"/>
          </a:xfrm>
          <a:solidFill>
            <a:srgbClr val="FF0000"/>
          </a:solidFill>
        </p:spPr>
        <p:txBody>
          <a:bodyPr>
            <a:normAutofit fontScale="90000"/>
          </a:bodyPr>
          <a:lstStyle/>
          <a:p>
            <a:r>
              <a:rPr lang="el-GR" dirty="0" smtClean="0"/>
              <a:t>Η αστρονομία μας κάνει να κοιτάμε ψηλά</a:t>
            </a:r>
            <a:endParaRPr lang="el-GR" dirty="0"/>
          </a:p>
        </p:txBody>
      </p:sp>
    </p:spTree>
    <p:extLst>
      <p:ext uri="{BB962C8B-B14F-4D97-AF65-F5344CB8AC3E}">
        <p14:creationId xmlns="" xmlns:p14="http://schemas.microsoft.com/office/powerpoint/2010/main" val="2905746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1"/>
            <a:ext cx="9144000" cy="404664"/>
          </a:xfrm>
          <a:solidFill>
            <a:schemeClr val="accent5">
              <a:lumMod val="20000"/>
              <a:lumOff val="80000"/>
            </a:schemeClr>
          </a:solidFill>
        </p:spPr>
        <p:txBody>
          <a:bodyPr>
            <a:normAutofit fontScale="90000"/>
          </a:bodyPr>
          <a:lstStyle/>
          <a:p>
            <a:r>
              <a:rPr lang="el-GR" sz="6000" dirty="0" smtClean="0"/>
              <a:t> </a:t>
            </a:r>
            <a:r>
              <a:rPr lang="el-GR" sz="4000" dirty="0" smtClean="0"/>
              <a:t>Η Γη και το Φεγγάρι</a:t>
            </a:r>
            <a:endParaRPr lang="el-GR" sz="4000" dirty="0"/>
          </a:p>
        </p:txBody>
      </p:sp>
      <p:sp>
        <p:nvSpPr>
          <p:cNvPr id="5" name="4 - Θέση περιεχομένου"/>
          <p:cNvSpPr>
            <a:spLocks noGrp="1"/>
          </p:cNvSpPr>
          <p:nvPr>
            <p:ph sz="half" idx="1"/>
          </p:nvPr>
        </p:nvSpPr>
        <p:spPr>
          <a:xfrm>
            <a:off x="0" y="476672"/>
            <a:ext cx="9144000" cy="792088"/>
          </a:xfrm>
        </p:spPr>
        <p:txBody>
          <a:bodyPr>
            <a:normAutofit/>
          </a:bodyPr>
          <a:lstStyle/>
          <a:p>
            <a:r>
              <a:rPr lang="el-GR" sz="2000" dirty="0" smtClean="0"/>
              <a:t>Το Φεγγάρι είναι μόλις 4 φορές μικρότερο από την Γη. Είναι πολύ μεγάλο για δορυφόρος. Αυτό βοηθάει την Γη να διατηρήσει σταθερό τον άξονά της.</a:t>
            </a:r>
            <a:endParaRPr lang="el-GR" sz="2000" dirty="0"/>
          </a:p>
        </p:txBody>
      </p:sp>
      <p:pic>
        <p:nvPicPr>
          <p:cNvPr id="9" name="8 - Θέση περιεχομένου" descr="earth- moon.jpg"/>
          <p:cNvPicPr>
            <a:picLocks noGrp="1" noChangeAspect="1"/>
          </p:cNvPicPr>
          <p:nvPr>
            <p:ph sz="half" idx="2"/>
          </p:nvPr>
        </p:nvPicPr>
        <p:blipFill>
          <a:blip r:embed="rId2" cstate="print"/>
          <a:stretch>
            <a:fillRect/>
          </a:stretch>
        </p:blipFill>
        <p:spPr>
          <a:xfrm>
            <a:off x="0" y="1298911"/>
            <a:ext cx="9144000" cy="5559089"/>
          </a:xfrm>
        </p:spPr>
      </p:pic>
    </p:spTree>
    <p:extLst>
      <p:ext uri="{BB962C8B-B14F-4D97-AF65-F5344CB8AC3E}">
        <p14:creationId xmlns="" xmlns:p14="http://schemas.microsoft.com/office/powerpoint/2010/main" val="2016870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
            <a:ext cx="9144000" cy="548677"/>
          </a:xfrm>
          <a:solidFill>
            <a:srgbClr val="FF0000"/>
          </a:solidFill>
        </p:spPr>
        <p:txBody>
          <a:bodyPr>
            <a:normAutofit fontScale="90000"/>
          </a:bodyPr>
          <a:lstStyle/>
          <a:p>
            <a:r>
              <a:rPr lang="el-GR" sz="6000" dirty="0" smtClean="0"/>
              <a:t> Ο Άρης</a:t>
            </a:r>
            <a:endParaRPr lang="el-GR" sz="6000" dirty="0"/>
          </a:p>
        </p:txBody>
      </p:sp>
      <p:sp>
        <p:nvSpPr>
          <p:cNvPr id="5" name="4 - Θέση περιεχομένου"/>
          <p:cNvSpPr>
            <a:spLocks noGrp="1"/>
          </p:cNvSpPr>
          <p:nvPr>
            <p:ph sz="half" idx="1"/>
          </p:nvPr>
        </p:nvSpPr>
        <p:spPr>
          <a:xfrm>
            <a:off x="0" y="620688"/>
            <a:ext cx="2843808" cy="6237312"/>
          </a:xfrm>
          <a:solidFill>
            <a:schemeClr val="accent2">
              <a:lumMod val="20000"/>
              <a:lumOff val="80000"/>
            </a:schemeClr>
          </a:solidFill>
        </p:spPr>
        <p:txBody>
          <a:bodyPr>
            <a:normAutofit fontScale="62500" lnSpcReduction="20000"/>
          </a:bodyPr>
          <a:lstStyle/>
          <a:p>
            <a:r>
              <a:rPr lang="el-GR" altLang="el-GR" sz="3600" dirty="0" smtClean="0"/>
              <a:t>Ο Άρης έχει πολύ αραιή ατμόσφαιρα και είναι κόκκινος λόγω των οξειδίων του σιδήρου στην επιφάνειά του (σκουριά). Έχει το μισό μέγεθος της Γης.</a:t>
            </a:r>
            <a:r>
              <a:rPr lang="en-US" altLang="el-GR" sz="3600" dirty="0" smtClean="0"/>
              <a:t> </a:t>
            </a:r>
          </a:p>
          <a:p>
            <a:r>
              <a:rPr lang="el-GR" altLang="el-GR" sz="3600" dirty="0" smtClean="0"/>
              <a:t>Κάτω από την επιφάνειά του και στους πόλους του υπάρχει πάγος νερού.</a:t>
            </a:r>
            <a:endParaRPr lang="en-US" altLang="el-GR" sz="3600" dirty="0" smtClean="0"/>
          </a:p>
          <a:p>
            <a:r>
              <a:rPr lang="el-GR" altLang="el-GR" sz="3600" dirty="0" smtClean="0"/>
              <a:t> Έχει το υψηλότερο βουνό και το μεγαλύτερο φαράγγι του ηλιακού συστήματος.</a:t>
            </a:r>
          </a:p>
          <a:p>
            <a:endParaRPr lang="el-GR" dirty="0"/>
          </a:p>
        </p:txBody>
      </p:sp>
      <p:pic>
        <p:nvPicPr>
          <p:cNvPr id="7" name="Picture 2" descr="Mars - Wikipedia"/>
          <p:cNvPicPr>
            <a:picLocks noGrp="1" noChangeAspect="1" noChangeArrowheads="1"/>
          </p:cNvPicPr>
          <p:nvPr>
            <p:ph sz="half" idx="2"/>
          </p:nvPr>
        </p:nvPicPr>
        <p:blipFill>
          <a:blip r:embed="rId2" cstate="print"/>
          <a:srcRect/>
          <a:stretch>
            <a:fillRect/>
          </a:stretch>
        </p:blipFill>
        <p:spPr bwMode="auto">
          <a:xfrm>
            <a:off x="2843808" y="548680"/>
            <a:ext cx="6269831" cy="612068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3"/>
            <a:ext cx="9144000" cy="548678"/>
          </a:xfrm>
          <a:solidFill>
            <a:schemeClr val="bg2"/>
          </a:solidFill>
        </p:spPr>
        <p:txBody>
          <a:bodyPr>
            <a:normAutofit fontScale="90000"/>
          </a:bodyPr>
          <a:lstStyle/>
          <a:p>
            <a:r>
              <a:rPr lang="el-GR" sz="6000" dirty="0" smtClean="0"/>
              <a:t>Οι Αστεροειδείς</a:t>
            </a:r>
            <a:endParaRPr lang="el-GR" sz="6000" dirty="0"/>
          </a:p>
        </p:txBody>
      </p:sp>
      <p:sp>
        <p:nvSpPr>
          <p:cNvPr id="5" name="4 - Θέση περιεχομένου"/>
          <p:cNvSpPr>
            <a:spLocks noGrp="1"/>
          </p:cNvSpPr>
          <p:nvPr>
            <p:ph sz="half" idx="1"/>
          </p:nvPr>
        </p:nvSpPr>
        <p:spPr>
          <a:xfrm>
            <a:off x="0" y="548680"/>
            <a:ext cx="9144000" cy="2308816"/>
          </a:xfrm>
          <a:solidFill>
            <a:schemeClr val="bg1">
              <a:lumMod val="75000"/>
            </a:schemeClr>
          </a:solidFill>
        </p:spPr>
        <p:txBody>
          <a:bodyPr>
            <a:normAutofit fontScale="85000" lnSpcReduction="20000"/>
          </a:bodyPr>
          <a:lstStyle/>
          <a:p>
            <a:r>
              <a:rPr lang="el-GR" altLang="el-GR" sz="3000" dirty="0" smtClean="0"/>
              <a:t>Υπάρχουν χιλιάδες αστεροειδείς στη ζώνη ανάμεσα στον Άρη και τον Δία. Μερικοί από αυτούς είναι μεγέθους εκατοντάδων χιλιομέτρων. Όταν συγκρουστούν 2 αστεροειδείς μπορεί να γίνουν επικίνδυνοι για την Γη μας.</a:t>
            </a:r>
          </a:p>
          <a:p>
            <a:r>
              <a:rPr lang="el-GR" altLang="el-GR" sz="3000" dirty="0" smtClean="0"/>
              <a:t>Το νερό μας προέρχεται από αστεροειδείς που πολύ παλιά έπεσαν στην Γη.</a:t>
            </a:r>
          </a:p>
          <a:p>
            <a:endParaRPr lang="el-GR" dirty="0"/>
          </a:p>
        </p:txBody>
      </p:sp>
      <p:pic>
        <p:nvPicPr>
          <p:cNvPr id="7" name="Picture 2" descr="αστεροειδ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659" y="2857496"/>
            <a:ext cx="8280682" cy="4000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
            <a:ext cx="9144000" cy="933449"/>
          </a:xfrm>
          <a:solidFill>
            <a:schemeClr val="accent4">
              <a:lumMod val="20000"/>
              <a:lumOff val="80000"/>
            </a:schemeClr>
          </a:solidFill>
        </p:spPr>
        <p:txBody>
          <a:bodyPr>
            <a:normAutofit fontScale="90000"/>
          </a:bodyPr>
          <a:lstStyle/>
          <a:p>
            <a:r>
              <a:rPr lang="el-GR" sz="6000" dirty="0" smtClean="0"/>
              <a:t> Ο Δίας</a:t>
            </a:r>
            <a:endParaRPr lang="el-GR" sz="6000" dirty="0"/>
          </a:p>
        </p:txBody>
      </p:sp>
      <p:sp>
        <p:nvSpPr>
          <p:cNvPr id="5" name="4 - Θέση περιεχομένου"/>
          <p:cNvSpPr>
            <a:spLocks noGrp="1"/>
          </p:cNvSpPr>
          <p:nvPr>
            <p:ph sz="half" idx="1"/>
          </p:nvPr>
        </p:nvSpPr>
        <p:spPr>
          <a:xfrm>
            <a:off x="0" y="908720"/>
            <a:ext cx="3275856" cy="5949280"/>
          </a:xfrm>
        </p:spPr>
        <p:txBody>
          <a:bodyPr>
            <a:normAutofit fontScale="70000" lnSpcReduction="20000"/>
          </a:bodyPr>
          <a:lstStyle/>
          <a:p>
            <a:r>
              <a:rPr lang="el-GR" altLang="el-GR" sz="3600" dirty="0" smtClean="0"/>
              <a:t>Ο Δίας είναι ο μεγαλύτερος πλανήτης μας. Είναι ένας αέριος γίγαντας, εκατό φορές μεγαλύτερος από τη Γη. </a:t>
            </a:r>
          </a:p>
          <a:p>
            <a:r>
              <a:rPr lang="el-GR" altLang="el-GR" sz="3600" dirty="0" smtClean="0"/>
              <a:t>Η θερμοκρασία στην επιφάνειά του, τόσο μακριά από τον Ήλιο (800 εκατομμύρια χιλιόμετρα), δεν ξεπερνάει τους μείον 180 βαθμούς Κελσίου.</a:t>
            </a:r>
          </a:p>
          <a:p>
            <a:r>
              <a:rPr lang="el-GR" altLang="el-GR" sz="3600" dirty="0" smtClean="0"/>
              <a:t> Έχει πάνω από 100 δορυφόρους.</a:t>
            </a:r>
          </a:p>
          <a:p>
            <a:endParaRPr lang="el-GR" dirty="0"/>
          </a:p>
        </p:txBody>
      </p:sp>
      <p:pic>
        <p:nvPicPr>
          <p:cNvPr id="7" name="Picture 2" descr="ÎÏÎ¿ÏÎ­Î»ÎµÏÎ¼Î± ÎµÎ¹ÎºÏÎ½Î±Ï Î³Î¹Î± jupiter"/>
          <p:cNvPicPr>
            <a:picLocks noGrp="1" noChangeAspect="1" noChangeArrowheads="1"/>
          </p:cNvPicPr>
          <p:nvPr>
            <p:ph sz="half" idx="2"/>
          </p:nvPr>
        </p:nvPicPr>
        <p:blipFill>
          <a:blip r:embed="rId2" cstate="print"/>
          <a:srcRect/>
          <a:stretch>
            <a:fillRect/>
          </a:stretch>
        </p:blipFill>
        <p:spPr bwMode="auto">
          <a:xfrm>
            <a:off x="3354745" y="908720"/>
            <a:ext cx="5789255" cy="591197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2"/>
            <a:ext cx="9144000" cy="980725"/>
          </a:xfrm>
          <a:solidFill>
            <a:schemeClr val="accent6">
              <a:lumMod val="20000"/>
              <a:lumOff val="80000"/>
            </a:schemeClr>
          </a:solidFill>
        </p:spPr>
        <p:txBody>
          <a:bodyPr>
            <a:normAutofit/>
          </a:bodyPr>
          <a:lstStyle/>
          <a:p>
            <a:r>
              <a:rPr lang="el-GR" sz="3600" dirty="0"/>
              <a:t>Ο</a:t>
            </a:r>
            <a:r>
              <a:rPr lang="el-GR" sz="3600" dirty="0" smtClean="0"/>
              <a:t>ι 4 δορυφόροι που είδε πρώτος ο Γαλιλαίος</a:t>
            </a:r>
            <a:endParaRPr lang="el-GR" sz="3600" dirty="0"/>
          </a:p>
        </p:txBody>
      </p:sp>
      <p:pic>
        <p:nvPicPr>
          <p:cNvPr id="68610" name="Picture 2" descr="ÎÏÎ¿ÏÎ­Î»ÎµÏÎ¼Î± ÎµÎ¹ÎºÏÎ½Î±Ï Î³Î¹Î± jupiter galilean moons"/>
          <p:cNvPicPr>
            <a:picLocks noChangeAspect="1" noChangeArrowheads="1"/>
          </p:cNvPicPr>
          <p:nvPr/>
        </p:nvPicPr>
        <p:blipFill>
          <a:blip r:embed="rId2" cstate="print"/>
          <a:srcRect/>
          <a:stretch>
            <a:fillRect/>
          </a:stretch>
        </p:blipFill>
        <p:spPr bwMode="auto">
          <a:xfrm>
            <a:off x="-1" y="985518"/>
            <a:ext cx="9162829" cy="5872482"/>
          </a:xfrm>
          <a:prstGeom prst="rect">
            <a:avLst/>
          </a:prstGeom>
          <a:noFill/>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1198</Words>
  <Application>Microsoft Office PowerPoint</Application>
  <PresentationFormat>Προβολή στην οθόνη (4:3)</PresentationFormat>
  <Paragraphs>100</Paragraphs>
  <Slides>44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44</vt:i4>
      </vt:variant>
    </vt:vector>
  </HeadingPairs>
  <TitlesOfParts>
    <vt:vector size="45" baseType="lpstr">
      <vt:lpstr>Θέμα του Office</vt:lpstr>
      <vt:lpstr>Διαφάνεια 1</vt:lpstr>
      <vt:lpstr>Το ηλιακό σύστημα: ο Ερμής</vt:lpstr>
      <vt:lpstr>Η Αφροδίτη</vt:lpstr>
      <vt:lpstr> Η Γη μας</vt:lpstr>
      <vt:lpstr> Η Γη και το Φεγγάρι</vt:lpstr>
      <vt:lpstr> Ο Άρης</vt:lpstr>
      <vt:lpstr>Οι Αστεροειδείς</vt:lpstr>
      <vt:lpstr> Ο Δίας</vt:lpstr>
      <vt:lpstr>Οι 4 δορυφόροι που είδε πρώτος ο Γαλιλαίος</vt:lpstr>
      <vt:lpstr> Ο Κρόνος           </vt:lpstr>
      <vt:lpstr> Ο Τιτάνας</vt:lpstr>
      <vt:lpstr>Ουρανός και Ποσειδώνας</vt:lpstr>
      <vt:lpstr> Ο Δίας και η Αφροδίτη στον νυχτερινό ουρανό</vt:lpstr>
      <vt:lpstr>Αστέρια και πλανήτες</vt:lpstr>
      <vt:lpstr>Μια σημαντική φωτογραφία της Γης μας</vt:lpstr>
      <vt:lpstr>Οι Κομήτες</vt:lpstr>
      <vt:lpstr>Διαφάνεια 17</vt:lpstr>
      <vt:lpstr>Διαφάνεια 18</vt:lpstr>
      <vt:lpstr>Οι εκλείψεις</vt:lpstr>
      <vt:lpstr>Διαφάνεια 20</vt:lpstr>
      <vt:lpstr>Έκλειψη Ηλίου</vt:lpstr>
      <vt:lpstr>Ολική έκλειψη Ηλίου</vt:lpstr>
      <vt:lpstr>Διαφάνεια 23</vt:lpstr>
      <vt:lpstr>Που μπορούμε να την δούμε</vt:lpstr>
      <vt:lpstr>Οι εξωπλανήτες</vt:lpstr>
      <vt:lpstr>Ψάχνοντας για δεύτερη Γη</vt:lpstr>
      <vt:lpstr>Μεσοαστρικά νεφελώματα</vt:lpstr>
      <vt:lpstr>Ανοιχτά σμήνη</vt:lpstr>
      <vt:lpstr>Οι κόκκινοι γίγαντες</vt:lpstr>
      <vt:lpstr>Τα πλανητικά νεφελώματα</vt:lpstr>
      <vt:lpstr>Η ζωή των αστεριών</vt:lpstr>
      <vt:lpstr>Τα σφαιρωτά σμήνη</vt:lpstr>
      <vt:lpstr> Οι γαλαξίες</vt:lpstr>
      <vt:lpstr>Τα σμήνη γαλαξιών</vt:lpstr>
      <vt:lpstr>Η ερασιτεχνική αστρονομία</vt:lpstr>
      <vt:lpstr>Τα τηλεσκόπια</vt:lpstr>
      <vt:lpstr>Διαφάνεια 37</vt:lpstr>
      <vt:lpstr>Διαφάνεια 38</vt:lpstr>
      <vt:lpstr>Διαφάνεια 39</vt:lpstr>
      <vt:lpstr>Οι μακρινοί γαλαξίες</vt:lpstr>
      <vt:lpstr>Διαφάνεια 41</vt:lpstr>
      <vt:lpstr>Διαφάνεια 42</vt:lpstr>
      <vt:lpstr>Διαφάνεια 43</vt:lpstr>
      <vt:lpstr>Η αστρονομία μας κάνει να κοιτάμε ψηλά</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Λεων Παπασωτηριου</dc:creator>
  <cp:lastModifiedBy>Leon</cp:lastModifiedBy>
  <cp:revision>29</cp:revision>
  <dcterms:created xsi:type="dcterms:W3CDTF">2020-04-02T17:30:06Z</dcterms:created>
  <dcterms:modified xsi:type="dcterms:W3CDTF">2026-03-05T07:29:15Z</dcterms:modified>
</cp:coreProperties>
</file>