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2"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F768659-5C14-4EEC-BB55-AD4A06E3AF1D}" type="datetimeFigureOut">
              <a:rPr lang="el-GR" smtClean="0"/>
              <a:pPr/>
              <a:t>20/4/2026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B88262-039B-44E4-AEDF-E0BB4D2A500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68659-5C14-4EEC-BB55-AD4A06E3AF1D}" type="datetimeFigureOut">
              <a:rPr lang="el-GR" smtClean="0"/>
              <a:pPr/>
              <a:t>20/4/2026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88262-039B-44E4-AEDF-E0BB4D2A500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bg2">
              <a:lumMod val="90000"/>
            </a:schemeClr>
          </a:solidFill>
        </p:spPr>
        <p:txBody>
          <a:bodyPr>
            <a:normAutofit fontScale="90000"/>
          </a:bodyPr>
          <a:lstStyle/>
          <a:p>
            <a:r>
              <a:rPr lang="el-GR" dirty="0" smtClean="0"/>
              <a:t>Η αστρονομία από τον μεσαίωνα και μετά</a:t>
            </a:r>
            <a:endParaRPr lang="el-GR" dirty="0"/>
          </a:p>
        </p:txBody>
      </p:sp>
      <p:pic>
        <p:nvPicPr>
          <p:cNvPr id="1030" name="Picture 6" descr="Geocentric Model"/>
          <p:cNvPicPr>
            <a:picLocks noChangeAspect="1" noChangeArrowheads="1"/>
          </p:cNvPicPr>
          <p:nvPr/>
        </p:nvPicPr>
        <p:blipFill>
          <a:blip r:embed="rId2" cstate="print"/>
          <a:srcRect/>
          <a:stretch>
            <a:fillRect/>
          </a:stretch>
        </p:blipFill>
        <p:spPr bwMode="auto">
          <a:xfrm>
            <a:off x="1115616" y="876299"/>
            <a:ext cx="6924675" cy="5981701"/>
          </a:xfrm>
          <a:prstGeom prst="rect">
            <a:avLst/>
          </a:prstGeom>
          <a:noFill/>
        </p:spPr>
      </p:pic>
      <p:sp>
        <p:nvSpPr>
          <p:cNvPr id="8" name="2 - Υπότιτλος"/>
          <p:cNvSpPr txBox="1">
            <a:spLocks/>
          </p:cNvSpPr>
          <p:nvPr/>
        </p:nvSpPr>
        <p:spPr>
          <a:xfrm>
            <a:off x="0" y="5877272"/>
            <a:ext cx="9144000" cy="54868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l-GR" sz="3200" b="0" i="0" u="none" strike="noStrike" kern="1200" cap="none" spc="0" normalizeH="0" baseline="0" noProof="0" dirty="0" smtClean="0">
                <a:ln>
                  <a:noFill/>
                </a:ln>
                <a:solidFill>
                  <a:srgbClr val="FF0000"/>
                </a:solidFill>
                <a:effectLst/>
                <a:uLnTx/>
                <a:uFillTx/>
                <a:latin typeface="+mn-lt"/>
                <a:ea typeface="+mn-ea"/>
                <a:cs typeface="+mn-cs"/>
              </a:rPr>
              <a:t>           Ο </a:t>
            </a:r>
            <a:r>
              <a:rPr kumimoji="0" lang="el-GR" sz="3200" b="0" i="0" u="none" strike="noStrike" kern="1200" cap="none" spc="0" normalizeH="0" baseline="0" noProof="0" dirty="0" smtClean="0">
                <a:ln>
                  <a:noFill/>
                </a:ln>
                <a:solidFill>
                  <a:srgbClr val="FF0000"/>
                </a:solidFill>
                <a:effectLst/>
                <a:uLnTx/>
                <a:uFillTx/>
                <a:latin typeface="+mn-lt"/>
                <a:ea typeface="+mn-ea"/>
                <a:cs typeface="+mn-cs"/>
              </a:rPr>
              <a:t>κόσμος πριν τα τηλεσκόπια</a:t>
            </a:r>
          </a:p>
        </p:txBody>
      </p:sp>
      <p:pic>
        <p:nvPicPr>
          <p:cNvPr id="5" name="4 - Εικόνα" descr="SYALlogo 2026.jpg"/>
          <p:cNvPicPr>
            <a:picLocks noChangeAspect="1"/>
          </p:cNvPicPr>
          <p:nvPr/>
        </p:nvPicPr>
        <p:blipFill>
          <a:blip r:embed="rId3" cstate="print"/>
          <a:stretch>
            <a:fillRect/>
          </a:stretch>
        </p:blipFill>
        <p:spPr>
          <a:xfrm>
            <a:off x="0" y="4734272"/>
            <a:ext cx="2123728" cy="21237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0"/>
            <a:ext cx="9144000" cy="764704"/>
          </a:xfrm>
          <a:solidFill>
            <a:schemeClr val="accent1">
              <a:lumMod val="20000"/>
              <a:lumOff val="80000"/>
            </a:schemeClr>
          </a:solidFill>
        </p:spPr>
        <p:txBody>
          <a:bodyPr/>
          <a:lstStyle/>
          <a:p>
            <a:r>
              <a:rPr lang="el-GR" dirty="0" smtClean="0"/>
              <a:t>Αστρονομία και αστρολογία μαζί</a:t>
            </a:r>
            <a:endParaRPr lang="el-GR" dirty="0"/>
          </a:p>
        </p:txBody>
      </p:sp>
      <p:sp>
        <p:nvSpPr>
          <p:cNvPr id="4" name="3 - Θέση περιεχομένου"/>
          <p:cNvSpPr>
            <a:spLocks noGrp="1"/>
          </p:cNvSpPr>
          <p:nvPr>
            <p:ph idx="1"/>
          </p:nvPr>
        </p:nvSpPr>
        <p:spPr>
          <a:xfrm>
            <a:off x="0" y="764704"/>
            <a:ext cx="2987824" cy="6093296"/>
          </a:xfrm>
          <a:solidFill>
            <a:schemeClr val="accent2">
              <a:lumMod val="20000"/>
              <a:lumOff val="80000"/>
            </a:schemeClr>
          </a:solidFill>
        </p:spPr>
        <p:txBody>
          <a:bodyPr>
            <a:normAutofit fontScale="77500" lnSpcReduction="20000"/>
          </a:bodyPr>
          <a:lstStyle/>
          <a:p>
            <a:r>
              <a:rPr lang="el-GR" dirty="0" smtClean="0"/>
              <a:t>Οι άνθρωποι εκείνη την εποχή πίστευαν ότι η Γη ήταν το κέντρο του κόσμου.</a:t>
            </a:r>
          </a:p>
          <a:p>
            <a:r>
              <a:rPr lang="el-GR" dirty="0" smtClean="0"/>
              <a:t>Υπήρχε η αντίληψη ότι οι πλανήτες και τα αστέρια επηρέαζαν τους ανθρώπους στην καθημερινότητά τους.</a:t>
            </a:r>
          </a:p>
          <a:p>
            <a:r>
              <a:rPr lang="el-GR" dirty="0" smtClean="0"/>
              <a:t>Η αστρονομία δεν είχε διαχωριστεί από την ψευδοεπιστήμη της αστρολογίας.</a:t>
            </a:r>
            <a:endParaRPr lang="el-GR" dirty="0"/>
          </a:p>
        </p:txBody>
      </p:sp>
      <p:pic>
        <p:nvPicPr>
          <p:cNvPr id="5122" name="Picture 2" descr="Space Today Online - European Astronomy"/>
          <p:cNvPicPr>
            <a:picLocks noChangeAspect="1" noChangeArrowheads="1"/>
          </p:cNvPicPr>
          <p:nvPr/>
        </p:nvPicPr>
        <p:blipFill>
          <a:blip r:embed="rId2" cstate="print"/>
          <a:srcRect/>
          <a:stretch>
            <a:fillRect/>
          </a:stretch>
        </p:blipFill>
        <p:spPr bwMode="auto">
          <a:xfrm>
            <a:off x="3032856" y="2492896"/>
            <a:ext cx="6111144" cy="4365105"/>
          </a:xfrm>
          <a:prstGeom prst="rect">
            <a:avLst/>
          </a:prstGeom>
          <a:noFill/>
        </p:spPr>
      </p:pic>
      <p:sp>
        <p:nvSpPr>
          <p:cNvPr id="6" name="5 - TextBox"/>
          <p:cNvSpPr txBox="1"/>
          <p:nvPr/>
        </p:nvSpPr>
        <p:spPr>
          <a:xfrm>
            <a:off x="3131841" y="764704"/>
            <a:ext cx="6012160" cy="1323439"/>
          </a:xfrm>
          <a:prstGeom prst="rect">
            <a:avLst/>
          </a:prstGeom>
          <a:noFill/>
        </p:spPr>
        <p:txBody>
          <a:bodyPr wrap="square" rtlCol="0">
            <a:spAutoFit/>
          </a:bodyPr>
          <a:lstStyle/>
          <a:p>
            <a:r>
              <a:rPr lang="el-GR" sz="2000" dirty="0" smtClean="0">
                <a:solidFill>
                  <a:srgbClr val="FF0000"/>
                </a:solidFill>
              </a:rPr>
              <a:t>Οι αστρονόμοι της εποχής δεν διέθεταν τηλεσκόπια. Έτσι δεν μπορούσαν να εξελίξουν την αστρονομία. </a:t>
            </a:r>
          </a:p>
          <a:p>
            <a:r>
              <a:rPr lang="el-GR" sz="2000" dirty="0" smtClean="0">
                <a:solidFill>
                  <a:srgbClr val="FF0000"/>
                </a:solidFill>
              </a:rPr>
              <a:t>Η ανθρωπότητα δεν ήταν έτοιμη για την αστρονομία και την κοσμολογία</a:t>
            </a:r>
            <a:r>
              <a:rPr lang="el-GR" sz="2000" dirty="0" smtClean="0"/>
              <a:t>.</a:t>
            </a:r>
            <a:endParaRPr lang="el-G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accent1">
              <a:lumMod val="20000"/>
              <a:lumOff val="80000"/>
            </a:schemeClr>
          </a:solidFill>
        </p:spPr>
        <p:txBody>
          <a:bodyPr/>
          <a:lstStyle/>
          <a:p>
            <a:r>
              <a:rPr lang="el-GR" dirty="0" smtClean="0"/>
              <a:t>Ο ρόλος των αστρονόμων της εποχής</a:t>
            </a:r>
            <a:endParaRPr lang="el-GR" dirty="0"/>
          </a:p>
        </p:txBody>
      </p:sp>
      <p:sp>
        <p:nvSpPr>
          <p:cNvPr id="3" name="2 - Θέση περιεχομένου"/>
          <p:cNvSpPr>
            <a:spLocks noGrp="1"/>
          </p:cNvSpPr>
          <p:nvPr>
            <p:ph idx="1"/>
          </p:nvPr>
        </p:nvSpPr>
        <p:spPr>
          <a:xfrm>
            <a:off x="0" y="836712"/>
            <a:ext cx="9144000" cy="1944216"/>
          </a:xfrm>
          <a:solidFill>
            <a:schemeClr val="accent3">
              <a:lumMod val="20000"/>
              <a:lumOff val="80000"/>
            </a:schemeClr>
          </a:solidFill>
        </p:spPr>
        <p:txBody>
          <a:bodyPr>
            <a:normAutofit fontScale="85000" lnSpcReduction="10000"/>
          </a:bodyPr>
          <a:lstStyle/>
          <a:p>
            <a:r>
              <a:rPr lang="el-GR" dirty="0" smtClean="0"/>
              <a:t>Οι αστρονόμοι των βασιλικών αυλών έπρεπε βασικά να προβλέπουν έκτακτα γεγονότα, όπως την εμφάνιση κομητών. </a:t>
            </a:r>
          </a:p>
          <a:p>
            <a:r>
              <a:rPr lang="el-GR" dirty="0" smtClean="0"/>
              <a:t>Οι μελέτες των αστρονόμων αφορούσαν την σύνδεση του νυχτερινού ουρανού με την θρησκεία.</a:t>
            </a:r>
            <a:endParaRPr lang="el-GR" dirty="0"/>
          </a:p>
        </p:txBody>
      </p:sp>
      <p:sp>
        <p:nvSpPr>
          <p:cNvPr id="20482" name="AutoShape 2" descr="Smarthistory – Written in the Stars: Astronomy and Astrology in Medieval  Manuscrip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4" name="AutoShape 4" descr="Smarthistory – Written in the Stars: Astronomy and Astrology in Medieval  Manuscrip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8" name="AutoShape 8" descr="Astronomical Instruments in the Middle Ages: More than just a timepi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92" name="Picture 12" descr="Medieval Occupations and Jobs: Astrologer. History of Astrologers."/>
          <p:cNvPicPr>
            <a:picLocks noChangeAspect="1" noChangeArrowheads="1"/>
          </p:cNvPicPr>
          <p:nvPr/>
        </p:nvPicPr>
        <p:blipFill>
          <a:blip r:embed="rId2" cstate="print"/>
          <a:srcRect/>
          <a:stretch>
            <a:fillRect/>
          </a:stretch>
        </p:blipFill>
        <p:spPr bwMode="auto">
          <a:xfrm>
            <a:off x="5029200" y="2743199"/>
            <a:ext cx="4114800" cy="4114801"/>
          </a:xfrm>
          <a:prstGeom prst="rect">
            <a:avLst/>
          </a:prstGeom>
          <a:noFill/>
        </p:spPr>
      </p:pic>
      <p:pic>
        <p:nvPicPr>
          <p:cNvPr id="20494" name="Picture 14" descr="Comets, omens and fear: understanding plague in the Middle Ages"/>
          <p:cNvPicPr>
            <a:picLocks noChangeAspect="1" noChangeArrowheads="1"/>
          </p:cNvPicPr>
          <p:nvPr/>
        </p:nvPicPr>
        <p:blipFill>
          <a:blip r:embed="rId3" cstate="print"/>
          <a:srcRect/>
          <a:stretch>
            <a:fillRect/>
          </a:stretch>
        </p:blipFill>
        <p:spPr bwMode="auto">
          <a:xfrm>
            <a:off x="0" y="3356992"/>
            <a:ext cx="5000362" cy="3501008"/>
          </a:xfrm>
          <a:prstGeom prst="rect">
            <a:avLst/>
          </a:prstGeom>
          <a:noFill/>
        </p:spPr>
      </p:pic>
      <p:sp>
        <p:nvSpPr>
          <p:cNvPr id="11" name="10 - TextBox"/>
          <p:cNvSpPr txBox="1"/>
          <p:nvPr/>
        </p:nvSpPr>
        <p:spPr>
          <a:xfrm>
            <a:off x="0" y="2780928"/>
            <a:ext cx="5004048" cy="461665"/>
          </a:xfrm>
          <a:prstGeom prst="rect">
            <a:avLst/>
          </a:prstGeom>
          <a:noFill/>
        </p:spPr>
        <p:txBody>
          <a:bodyPr wrap="square" rtlCol="0">
            <a:spAutoFit/>
          </a:bodyPr>
          <a:lstStyle/>
          <a:p>
            <a:r>
              <a:rPr lang="el-GR" sz="2400" dirty="0" smtClean="0">
                <a:solidFill>
                  <a:srgbClr val="FF0000"/>
                </a:solidFill>
              </a:rPr>
              <a:t>    Οι κομήτες θεωρούνταν κακά νέα </a:t>
            </a:r>
            <a:endParaRPr lang="el-GR" sz="24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accent1">
              <a:lumMod val="20000"/>
              <a:lumOff val="80000"/>
            </a:schemeClr>
          </a:solidFill>
        </p:spPr>
        <p:txBody>
          <a:bodyPr>
            <a:normAutofit fontScale="90000"/>
          </a:bodyPr>
          <a:lstStyle/>
          <a:p>
            <a:r>
              <a:rPr lang="el-GR" dirty="0" smtClean="0"/>
              <a:t>Ούτε καν γνωρίζαμε τη Γη μας </a:t>
            </a:r>
            <a:endParaRPr lang="el-GR" dirty="0"/>
          </a:p>
        </p:txBody>
      </p:sp>
      <p:sp>
        <p:nvSpPr>
          <p:cNvPr id="3" name="2 - Θέση περιεχομένου"/>
          <p:cNvSpPr>
            <a:spLocks noGrp="1"/>
          </p:cNvSpPr>
          <p:nvPr>
            <p:ph idx="1"/>
          </p:nvPr>
        </p:nvSpPr>
        <p:spPr>
          <a:xfrm>
            <a:off x="0" y="620688"/>
            <a:ext cx="9144000" cy="1368152"/>
          </a:xfrm>
          <a:solidFill>
            <a:schemeClr val="accent4">
              <a:lumMod val="20000"/>
              <a:lumOff val="80000"/>
            </a:schemeClr>
          </a:solidFill>
        </p:spPr>
        <p:txBody>
          <a:bodyPr>
            <a:normAutofit fontScale="92500" lnSpcReduction="10000"/>
          </a:bodyPr>
          <a:lstStyle/>
          <a:p>
            <a:pPr>
              <a:buNone/>
            </a:pPr>
            <a:r>
              <a:rPr lang="el-GR" dirty="0" smtClean="0"/>
              <a:t>Εκείνη την εποχή ο μέσος άνθρωπος δεν γνώριζε βασικά στοιχεία για την Γη μας, πόσο μάλλον για τα ουράνια αντικείμενα.</a:t>
            </a:r>
          </a:p>
          <a:p>
            <a:pPr>
              <a:buNone/>
            </a:pPr>
            <a:endParaRPr lang="el-GR" dirty="0"/>
          </a:p>
        </p:txBody>
      </p:sp>
      <p:pic>
        <p:nvPicPr>
          <p:cNvPr id="2050" name="Picture 2" descr="Ο Μύθος της Επίπεδης Γης – Τerrapapers"/>
          <p:cNvPicPr>
            <a:picLocks noChangeAspect="1" noChangeArrowheads="1"/>
          </p:cNvPicPr>
          <p:nvPr/>
        </p:nvPicPr>
        <p:blipFill>
          <a:blip r:embed="rId2" cstate="print"/>
          <a:srcRect/>
          <a:stretch>
            <a:fillRect/>
          </a:stretch>
        </p:blipFill>
        <p:spPr bwMode="auto">
          <a:xfrm>
            <a:off x="1840260" y="1988840"/>
            <a:ext cx="7303740" cy="4869160"/>
          </a:xfrm>
          <a:prstGeom prst="rect">
            <a:avLst/>
          </a:prstGeom>
          <a:noFill/>
        </p:spPr>
      </p:pic>
      <p:sp>
        <p:nvSpPr>
          <p:cNvPr id="6" name="5 - TextBox"/>
          <p:cNvSpPr txBox="1"/>
          <p:nvPr/>
        </p:nvSpPr>
        <p:spPr>
          <a:xfrm>
            <a:off x="1" y="1988840"/>
            <a:ext cx="1835696" cy="4893647"/>
          </a:xfrm>
          <a:prstGeom prst="rect">
            <a:avLst/>
          </a:prstGeom>
          <a:solidFill>
            <a:schemeClr val="tx1">
              <a:lumMod val="50000"/>
              <a:lumOff val="50000"/>
            </a:schemeClr>
          </a:solidFill>
        </p:spPr>
        <p:txBody>
          <a:bodyPr wrap="square" rtlCol="0">
            <a:spAutoFit/>
          </a:bodyPr>
          <a:lstStyle/>
          <a:p>
            <a:r>
              <a:rPr lang="el-GR" sz="2400" dirty="0" smtClean="0">
                <a:solidFill>
                  <a:srgbClr val="FFFF00"/>
                </a:solidFill>
              </a:rPr>
              <a:t>Η θεωρία της  επίπεδης Γης χρησιμοποιήθηκε από τα καθεστώτα στην εποχή του μεσαίωνα ενώ γνώριζαν ότι η Γη είναι σφαιρική.</a:t>
            </a:r>
            <a:endParaRPr lang="el-GR" sz="2400"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a:solidFill>
            <a:schemeClr val="bg1">
              <a:lumMod val="95000"/>
            </a:schemeClr>
          </a:solidFill>
        </p:spPr>
        <p:txBody>
          <a:bodyPr>
            <a:noAutofit/>
          </a:bodyPr>
          <a:lstStyle/>
          <a:p>
            <a:r>
              <a:rPr lang="el-GR" sz="3600" dirty="0" smtClean="0"/>
              <a:t>Οι γνώσεις από την εποχή των  αρχαίων Ελλήνων δεν επικράτησαν</a:t>
            </a:r>
            <a:endParaRPr lang="el-GR" sz="3600" dirty="0"/>
          </a:p>
        </p:txBody>
      </p:sp>
      <p:sp>
        <p:nvSpPr>
          <p:cNvPr id="3" name="2 - Θέση περιεχομένου"/>
          <p:cNvSpPr>
            <a:spLocks noGrp="1"/>
          </p:cNvSpPr>
          <p:nvPr>
            <p:ph idx="1"/>
          </p:nvPr>
        </p:nvSpPr>
        <p:spPr>
          <a:xfrm>
            <a:off x="0" y="1124744"/>
            <a:ext cx="9144000" cy="2592288"/>
          </a:xfrm>
          <a:solidFill>
            <a:schemeClr val="accent3">
              <a:lumMod val="20000"/>
              <a:lumOff val="80000"/>
            </a:schemeClr>
          </a:solidFill>
          <a:ln>
            <a:solidFill>
              <a:schemeClr val="bg2">
                <a:lumMod val="90000"/>
              </a:schemeClr>
            </a:solidFill>
          </a:ln>
        </p:spPr>
        <p:txBody>
          <a:bodyPr>
            <a:normAutofit fontScale="85000" lnSpcReduction="20000"/>
          </a:bodyPr>
          <a:lstStyle/>
          <a:p>
            <a:r>
              <a:rPr lang="el-GR" dirty="0" smtClean="0"/>
              <a:t>Ο Ερατοσθένης κατέληξε στο συμπέρασμα ότι εάν οι ακτίνες του ήλιου έρχονται με την ίδια γωνία την ίδια ώρα της ημέρας και μία ράβδο στην Αλεξάνδρεια δημιουργεί σκιά, ενώ μία ράβδο στη Συήνη όχι, αυτό σημαίνει ότι η επιφάνεια της Γης είναι καμπύλη.</a:t>
            </a:r>
          </a:p>
          <a:p>
            <a:r>
              <a:rPr lang="el-GR" dirty="0" smtClean="0"/>
              <a:t>Ο Αρίσταρχος απέδειξε ότι η Γη γυρίζει γύρω από τον ήλιο και ότι τα αστέρια βρίσκονται πολύ μακριά.</a:t>
            </a:r>
            <a:endParaRPr lang="el-GR" dirty="0"/>
          </a:p>
        </p:txBody>
      </p:sp>
      <p:pic>
        <p:nvPicPr>
          <p:cNvPr id="1026" name="Picture 2" descr="Ο Αρίσταρχος ο Σάμιος είπε ότι η Γη γυρίζει γύρω από τον Ήλιο πολύ πριν από  τον Κοπέρνικο και μίλησε πρώτος για το Σύμπαν. Γιατί ο αναγεννησιακός  μαθηματικός και αστρονόμος απέκρυψε τις"/>
          <p:cNvPicPr>
            <a:picLocks noChangeAspect="1" noChangeArrowheads="1"/>
          </p:cNvPicPr>
          <p:nvPr/>
        </p:nvPicPr>
        <p:blipFill>
          <a:blip r:embed="rId2" cstate="print"/>
          <a:srcRect/>
          <a:stretch>
            <a:fillRect/>
          </a:stretch>
        </p:blipFill>
        <p:spPr bwMode="auto">
          <a:xfrm>
            <a:off x="4423256" y="3717032"/>
            <a:ext cx="4720743" cy="3140968"/>
          </a:xfrm>
          <a:prstGeom prst="rect">
            <a:avLst/>
          </a:prstGeom>
          <a:noFill/>
        </p:spPr>
      </p:pic>
      <p:pic>
        <p:nvPicPr>
          <p:cNvPr id="1028" name="Picture 4" descr="CAPTAIN GG: Σφαιρική Γη | UNI-MAG"/>
          <p:cNvPicPr>
            <a:picLocks noChangeAspect="1" noChangeArrowheads="1"/>
          </p:cNvPicPr>
          <p:nvPr/>
        </p:nvPicPr>
        <p:blipFill>
          <a:blip r:embed="rId3" cstate="print"/>
          <a:srcRect/>
          <a:stretch>
            <a:fillRect/>
          </a:stretch>
        </p:blipFill>
        <p:spPr bwMode="auto">
          <a:xfrm>
            <a:off x="8716" y="3760094"/>
            <a:ext cx="4419268" cy="309790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a:solidFill>
            <a:srgbClr val="FF0000"/>
          </a:solidFill>
        </p:spPr>
        <p:txBody>
          <a:bodyPr/>
          <a:lstStyle/>
          <a:p>
            <a:r>
              <a:rPr lang="el-GR" dirty="0" smtClean="0"/>
              <a:t>Τα Αραβικά ονόματα</a:t>
            </a:r>
            <a:endParaRPr lang="el-GR" dirty="0"/>
          </a:p>
        </p:txBody>
      </p:sp>
      <p:sp>
        <p:nvSpPr>
          <p:cNvPr id="3" name="2 - Θέση περιεχομένου"/>
          <p:cNvSpPr>
            <a:spLocks noGrp="1"/>
          </p:cNvSpPr>
          <p:nvPr>
            <p:ph idx="1"/>
          </p:nvPr>
        </p:nvSpPr>
        <p:spPr>
          <a:xfrm>
            <a:off x="0" y="764704"/>
            <a:ext cx="3779912" cy="6093296"/>
          </a:xfrm>
          <a:solidFill>
            <a:schemeClr val="bg1">
              <a:lumMod val="95000"/>
            </a:schemeClr>
          </a:solidFill>
        </p:spPr>
        <p:txBody>
          <a:bodyPr>
            <a:normAutofit fontScale="85000" lnSpcReduction="10000"/>
          </a:bodyPr>
          <a:lstStyle/>
          <a:p>
            <a:r>
              <a:rPr lang="el-GR" dirty="0" smtClean="0"/>
              <a:t>Οι Άραβες έδωσαν πριν από 1000 χρόνια ονόματα στα αστέρια που είναι ορατά με γυμνό μάτι. </a:t>
            </a:r>
          </a:p>
          <a:p>
            <a:r>
              <a:rPr lang="el-GR" dirty="0" smtClean="0"/>
              <a:t>Κατασκεύασαν νέους χάρτες του ουρανού με τις λαμπρότητες των αστεριών.</a:t>
            </a:r>
          </a:p>
          <a:p>
            <a:r>
              <a:rPr lang="el-GR" dirty="0" smtClean="0"/>
              <a:t>Επισήμαναν τον γαλαξία της Ανδρομέδας σαν συννεφάκι και μελέτησαν την κλόνιση του άξονα της Γης.</a:t>
            </a:r>
            <a:endParaRPr lang="el-GR" dirty="0"/>
          </a:p>
        </p:txBody>
      </p:sp>
      <p:pic>
        <p:nvPicPr>
          <p:cNvPr id="17412" name="Picture 4" descr="Hunting Orion: Tips to Spot a Famous Constellation | Space"/>
          <p:cNvPicPr>
            <a:picLocks noChangeAspect="1" noChangeArrowheads="1"/>
          </p:cNvPicPr>
          <p:nvPr/>
        </p:nvPicPr>
        <p:blipFill>
          <a:blip r:embed="rId2" cstate="print"/>
          <a:srcRect/>
          <a:stretch>
            <a:fillRect/>
          </a:stretch>
        </p:blipFill>
        <p:spPr bwMode="auto">
          <a:xfrm>
            <a:off x="3779912" y="792452"/>
            <a:ext cx="5364088" cy="606554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a:solidFill>
            <a:schemeClr val="accent5">
              <a:lumMod val="20000"/>
              <a:lumOff val="80000"/>
            </a:schemeClr>
          </a:solidFill>
        </p:spPr>
        <p:txBody>
          <a:bodyPr/>
          <a:lstStyle/>
          <a:p>
            <a:r>
              <a:rPr lang="el-GR" dirty="0" smtClean="0">
                <a:solidFill>
                  <a:srgbClr val="FF0000"/>
                </a:solidFill>
              </a:rPr>
              <a:t>Το τηλεσκόπιο άλλαξε τον κόσμο</a:t>
            </a:r>
            <a:endParaRPr lang="el-GR" dirty="0">
              <a:solidFill>
                <a:srgbClr val="FF0000"/>
              </a:solidFill>
            </a:endParaRPr>
          </a:p>
        </p:txBody>
      </p:sp>
      <p:sp>
        <p:nvSpPr>
          <p:cNvPr id="3" name="2 - Θέση περιεχομένου"/>
          <p:cNvSpPr>
            <a:spLocks noGrp="1"/>
          </p:cNvSpPr>
          <p:nvPr>
            <p:ph idx="1"/>
          </p:nvPr>
        </p:nvSpPr>
        <p:spPr>
          <a:xfrm>
            <a:off x="0" y="764704"/>
            <a:ext cx="3779912" cy="6093296"/>
          </a:xfrm>
          <a:solidFill>
            <a:schemeClr val="bg2">
              <a:lumMod val="90000"/>
            </a:schemeClr>
          </a:solidFill>
        </p:spPr>
        <p:txBody>
          <a:bodyPr>
            <a:normAutofit fontScale="92500" lnSpcReduction="10000"/>
          </a:bodyPr>
          <a:lstStyle/>
          <a:p>
            <a:r>
              <a:rPr lang="el-GR" dirty="0" smtClean="0"/>
              <a:t>Με την χρήση του τηλεσκοπίου στην αστρονομία άλλαξε η εικόνα του ανθρώπου για τον κόσμο.</a:t>
            </a:r>
          </a:p>
          <a:p>
            <a:r>
              <a:rPr lang="el-GR" dirty="0" smtClean="0"/>
              <a:t>Η Γη &lt;έφυγε&gt; από το κέντρο του κόσμου. </a:t>
            </a:r>
            <a:endParaRPr lang="en-US" dirty="0" smtClean="0"/>
          </a:p>
          <a:p>
            <a:r>
              <a:rPr lang="el-GR" dirty="0" smtClean="0"/>
              <a:t>Οι τροχιές των πλανητών μπορούσαν να εξηγηθούν με ακρίβεια.</a:t>
            </a:r>
            <a:endParaRPr lang="el-GR" dirty="0"/>
          </a:p>
        </p:txBody>
      </p:sp>
      <p:pic>
        <p:nvPicPr>
          <p:cNvPr id="18434" name="Picture 2" descr="Galileo Galilei (1564-1642). /Ngalileo Demonstrating His Telescopic  Discovery Of The Satellites Of Jupiter To The"/>
          <p:cNvPicPr>
            <a:picLocks noChangeAspect="1" noChangeArrowheads="1"/>
          </p:cNvPicPr>
          <p:nvPr/>
        </p:nvPicPr>
        <p:blipFill>
          <a:blip r:embed="rId2" cstate="print"/>
          <a:srcRect/>
          <a:stretch>
            <a:fillRect/>
          </a:stretch>
        </p:blipFill>
        <p:spPr bwMode="auto">
          <a:xfrm>
            <a:off x="3779912" y="3258194"/>
            <a:ext cx="5364088" cy="3599806"/>
          </a:xfrm>
          <a:prstGeom prst="rect">
            <a:avLst/>
          </a:prstGeom>
          <a:noFill/>
        </p:spPr>
      </p:pic>
      <p:pic>
        <p:nvPicPr>
          <p:cNvPr id="18436" name="Picture 4" descr="Jupiter and Four Moons - edhat"/>
          <p:cNvPicPr>
            <a:picLocks noChangeAspect="1" noChangeArrowheads="1"/>
          </p:cNvPicPr>
          <p:nvPr/>
        </p:nvPicPr>
        <p:blipFill>
          <a:blip r:embed="rId3" cstate="print"/>
          <a:srcRect/>
          <a:stretch>
            <a:fillRect/>
          </a:stretch>
        </p:blipFill>
        <p:spPr bwMode="auto">
          <a:xfrm>
            <a:off x="4932040" y="829846"/>
            <a:ext cx="4211960" cy="2372935"/>
          </a:xfrm>
          <a:prstGeom prst="rect">
            <a:avLst/>
          </a:prstGeom>
          <a:noFill/>
        </p:spPr>
      </p:pic>
      <p:sp>
        <p:nvSpPr>
          <p:cNvPr id="7" name="6 - TextBox"/>
          <p:cNvSpPr txBox="1"/>
          <p:nvPr/>
        </p:nvSpPr>
        <p:spPr>
          <a:xfrm>
            <a:off x="3779912" y="764704"/>
            <a:ext cx="1152128" cy="2308324"/>
          </a:xfrm>
          <a:prstGeom prst="rect">
            <a:avLst/>
          </a:prstGeom>
          <a:noFill/>
        </p:spPr>
        <p:txBody>
          <a:bodyPr wrap="square" rtlCol="0">
            <a:spAutoFit/>
          </a:bodyPr>
          <a:lstStyle/>
          <a:p>
            <a:r>
              <a:rPr lang="el-GR" sz="2400" dirty="0" smtClean="0">
                <a:solidFill>
                  <a:srgbClr val="FF0000"/>
                </a:solidFill>
              </a:rPr>
              <a:t>Η εικόνα που άλλαξε τον κόσμο</a:t>
            </a:r>
            <a:endParaRPr lang="el-GR" sz="24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a:solidFill>
            <a:schemeClr val="accent6">
              <a:lumMod val="20000"/>
              <a:lumOff val="80000"/>
            </a:schemeClr>
          </a:solidFill>
        </p:spPr>
        <p:txBody>
          <a:bodyPr>
            <a:normAutofit/>
          </a:bodyPr>
          <a:lstStyle/>
          <a:p>
            <a:r>
              <a:rPr lang="el-GR" sz="3600" dirty="0" smtClean="0"/>
              <a:t>Οι κινήσεις των πλανητών- η ουράνια μηχανική</a:t>
            </a:r>
            <a:endParaRPr lang="el-GR" sz="3600" dirty="0"/>
          </a:p>
        </p:txBody>
      </p:sp>
      <p:sp>
        <p:nvSpPr>
          <p:cNvPr id="3" name="2 - Θέση περιεχομένου"/>
          <p:cNvSpPr>
            <a:spLocks noGrp="1"/>
          </p:cNvSpPr>
          <p:nvPr>
            <p:ph idx="1"/>
          </p:nvPr>
        </p:nvSpPr>
        <p:spPr>
          <a:xfrm>
            <a:off x="0" y="836712"/>
            <a:ext cx="9144000" cy="1656184"/>
          </a:xfrm>
          <a:solidFill>
            <a:schemeClr val="accent5">
              <a:lumMod val="20000"/>
              <a:lumOff val="80000"/>
            </a:schemeClr>
          </a:solidFill>
        </p:spPr>
        <p:txBody>
          <a:bodyPr>
            <a:normAutofit/>
          </a:bodyPr>
          <a:lstStyle/>
          <a:p>
            <a:r>
              <a:rPr lang="el-GR" dirty="0" smtClean="0"/>
              <a:t>Οι νόμοι του Κέπλερ εξηγούν τις τροχιές των πλανητών. </a:t>
            </a:r>
          </a:p>
          <a:p>
            <a:r>
              <a:rPr lang="el-GR" dirty="0" smtClean="0"/>
              <a:t>Ο νόμος της παγκόσμιας έλξης του Νεύτωνα.</a:t>
            </a:r>
          </a:p>
          <a:p>
            <a:pPr>
              <a:buNone/>
            </a:pPr>
            <a:endParaRPr lang="el-GR" dirty="0" smtClean="0"/>
          </a:p>
        </p:txBody>
      </p:sp>
      <p:pic>
        <p:nvPicPr>
          <p:cNvPr id="19458" name="Picture 2" descr="Kepler's laws — Science Learning Hub"/>
          <p:cNvPicPr>
            <a:picLocks noChangeAspect="1" noChangeArrowheads="1"/>
          </p:cNvPicPr>
          <p:nvPr/>
        </p:nvPicPr>
        <p:blipFill>
          <a:blip r:embed="rId2" cstate="print"/>
          <a:srcRect/>
          <a:stretch>
            <a:fillRect/>
          </a:stretch>
        </p:blipFill>
        <p:spPr bwMode="auto">
          <a:xfrm>
            <a:off x="2857500" y="4133849"/>
            <a:ext cx="6286500" cy="2724151"/>
          </a:xfrm>
          <a:prstGeom prst="rect">
            <a:avLst/>
          </a:prstGeom>
          <a:noFill/>
        </p:spPr>
      </p:pic>
      <p:pic>
        <p:nvPicPr>
          <p:cNvPr id="19460" name="Picture 4" descr="Gravity - Newton's Law, Universal Force, Mass Attraction | Britannica"/>
          <p:cNvPicPr>
            <a:picLocks noChangeAspect="1" noChangeArrowheads="1"/>
          </p:cNvPicPr>
          <p:nvPr/>
        </p:nvPicPr>
        <p:blipFill>
          <a:blip r:embed="rId3" cstate="print"/>
          <a:srcRect/>
          <a:stretch>
            <a:fillRect/>
          </a:stretch>
        </p:blipFill>
        <p:spPr bwMode="auto">
          <a:xfrm>
            <a:off x="0" y="4002873"/>
            <a:ext cx="2448272" cy="2855127"/>
          </a:xfrm>
          <a:prstGeom prst="rect">
            <a:avLst/>
          </a:prstGeom>
          <a:noFill/>
        </p:spPr>
      </p:pic>
      <p:sp>
        <p:nvSpPr>
          <p:cNvPr id="6" name="5 - TextBox"/>
          <p:cNvSpPr txBox="1"/>
          <p:nvPr/>
        </p:nvSpPr>
        <p:spPr>
          <a:xfrm>
            <a:off x="0" y="2492896"/>
            <a:ext cx="9144000" cy="830997"/>
          </a:xfrm>
          <a:prstGeom prst="rect">
            <a:avLst/>
          </a:prstGeom>
          <a:noFill/>
        </p:spPr>
        <p:txBody>
          <a:bodyPr wrap="square" rtlCol="0">
            <a:spAutoFit/>
          </a:bodyPr>
          <a:lstStyle/>
          <a:p>
            <a:r>
              <a:rPr lang="el-GR" sz="2400" dirty="0" smtClean="0">
                <a:solidFill>
                  <a:srgbClr val="FF0000"/>
                </a:solidFill>
              </a:rPr>
              <a:t>      Οι ανακαλύψεις στην αστρονομία έδωσαν ώθηση σε όλες τις θετικές                   επιστήμες. Η ανθρωπότητα ξεπέρασε τον μεσαίωνα </a:t>
            </a:r>
            <a:endParaRPr lang="el-GR"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chemeClr val="bg1">
              <a:lumMod val="95000"/>
            </a:schemeClr>
          </a:solidFill>
        </p:spPr>
        <p:txBody>
          <a:bodyPr>
            <a:normAutofit fontScale="90000"/>
          </a:bodyPr>
          <a:lstStyle/>
          <a:p>
            <a:r>
              <a:rPr lang="el-GR" dirty="0" smtClean="0"/>
              <a:t>Ο εικοστός αιώνας</a:t>
            </a:r>
            <a:endParaRPr lang="el-GR" dirty="0"/>
          </a:p>
        </p:txBody>
      </p:sp>
      <p:sp>
        <p:nvSpPr>
          <p:cNvPr id="3" name="2 - Θέση περιεχομένου"/>
          <p:cNvSpPr>
            <a:spLocks noGrp="1"/>
          </p:cNvSpPr>
          <p:nvPr>
            <p:ph idx="1"/>
          </p:nvPr>
        </p:nvSpPr>
        <p:spPr>
          <a:xfrm>
            <a:off x="0" y="548680"/>
            <a:ext cx="3779912" cy="3600400"/>
          </a:xfrm>
          <a:solidFill>
            <a:schemeClr val="accent3">
              <a:lumMod val="40000"/>
              <a:lumOff val="60000"/>
            </a:schemeClr>
          </a:solidFill>
        </p:spPr>
        <p:txBody>
          <a:bodyPr>
            <a:normAutofit fontScale="77500" lnSpcReduction="20000"/>
          </a:bodyPr>
          <a:lstStyle/>
          <a:p>
            <a:r>
              <a:rPr lang="el-GR" dirty="0" smtClean="0"/>
              <a:t>Τον περασμένο αιώνα η αστρονομία εξελίχτηκε με αλματώδη ρυθμό.</a:t>
            </a:r>
          </a:p>
          <a:p>
            <a:r>
              <a:rPr lang="el-GR" dirty="0" smtClean="0"/>
              <a:t>Κβαντική μηχανική και κοσμολογία διεύρυναν τους ορίζοντές μας.</a:t>
            </a:r>
          </a:p>
          <a:p>
            <a:r>
              <a:rPr lang="el-GR" dirty="0" smtClean="0"/>
              <a:t>Τα επίγεια και </a:t>
            </a:r>
            <a:r>
              <a:rPr lang="el-GR" smtClean="0"/>
              <a:t>διαστημικά τηλεσκόπια, αλλά </a:t>
            </a:r>
            <a:r>
              <a:rPr lang="el-GR" dirty="0" smtClean="0"/>
              <a:t>και η διαστημική άλλαξαν την σχέση μας με το σύμπαν.   </a:t>
            </a:r>
            <a:endParaRPr lang="el-GR" dirty="0"/>
          </a:p>
        </p:txBody>
      </p:sp>
      <p:pic>
        <p:nvPicPr>
          <p:cNvPr id="21506" name="Picture 2" descr="Quantized redshift and challenges to Big Bang hypothesis"/>
          <p:cNvPicPr>
            <a:picLocks noChangeAspect="1" noChangeArrowheads="1"/>
          </p:cNvPicPr>
          <p:nvPr/>
        </p:nvPicPr>
        <p:blipFill>
          <a:blip r:embed="rId2" cstate="print"/>
          <a:srcRect/>
          <a:stretch>
            <a:fillRect/>
          </a:stretch>
        </p:blipFill>
        <p:spPr bwMode="auto">
          <a:xfrm>
            <a:off x="3921975" y="764704"/>
            <a:ext cx="5222025" cy="3168352"/>
          </a:xfrm>
          <a:prstGeom prst="rect">
            <a:avLst/>
          </a:prstGeom>
          <a:noFill/>
        </p:spPr>
      </p:pic>
      <p:pic>
        <p:nvPicPr>
          <p:cNvPr id="21508" name="Picture 4" descr="What is Relativity? | Live Science"/>
          <p:cNvPicPr>
            <a:picLocks noChangeAspect="1" noChangeArrowheads="1"/>
          </p:cNvPicPr>
          <p:nvPr/>
        </p:nvPicPr>
        <p:blipFill>
          <a:blip r:embed="rId3" cstate="print"/>
          <a:srcRect/>
          <a:stretch>
            <a:fillRect/>
          </a:stretch>
        </p:blipFill>
        <p:spPr bwMode="auto">
          <a:xfrm>
            <a:off x="0" y="4149081"/>
            <a:ext cx="3673652" cy="2708920"/>
          </a:xfrm>
          <a:prstGeom prst="rect">
            <a:avLst/>
          </a:prstGeom>
          <a:noFill/>
        </p:spPr>
      </p:pic>
      <p:pic>
        <p:nvPicPr>
          <p:cNvPr id="21510" name="Picture 6" descr="Wilkinson Microwave Anisotropy Probe (WMAP) | US Satellite | Britannica"/>
          <p:cNvPicPr>
            <a:picLocks noChangeAspect="1" noChangeArrowheads="1"/>
          </p:cNvPicPr>
          <p:nvPr/>
        </p:nvPicPr>
        <p:blipFill>
          <a:blip r:embed="rId4" cstate="print"/>
          <a:srcRect/>
          <a:stretch>
            <a:fillRect/>
          </a:stretch>
        </p:blipFill>
        <p:spPr bwMode="auto">
          <a:xfrm>
            <a:off x="3726160" y="4149080"/>
            <a:ext cx="5417840" cy="2708920"/>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432</Words>
  <Application>Microsoft Office PowerPoint</Application>
  <PresentationFormat>Προβολή στην οθόνη (4:3)</PresentationFormat>
  <Paragraphs>35</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Η αστρονομία από τον μεσαίωνα και μετά</vt:lpstr>
      <vt:lpstr>Αστρονομία και αστρολογία μαζί</vt:lpstr>
      <vt:lpstr>Ο ρόλος των αστρονόμων της εποχής</vt:lpstr>
      <vt:lpstr>Ούτε καν γνωρίζαμε τη Γη μας </vt:lpstr>
      <vt:lpstr>Οι γνώσεις από την εποχή των  αρχαίων Ελλήνων δεν επικράτησαν</vt:lpstr>
      <vt:lpstr>Τα Αραβικά ονόματα</vt:lpstr>
      <vt:lpstr>Το τηλεσκόπιο άλλαξε τον κόσμο</vt:lpstr>
      <vt:lpstr>Οι κινήσεις των πλανητών- η ουράνια μηχανική</vt:lpstr>
      <vt:lpstr>Ο εικοστός αιώνας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αστρονομία τον μεσαίωνα</dc:title>
  <dc:creator>Leon</dc:creator>
  <cp:lastModifiedBy>Leon</cp:lastModifiedBy>
  <cp:revision>16</cp:revision>
  <dcterms:created xsi:type="dcterms:W3CDTF">2024-11-09T17:43:06Z</dcterms:created>
  <dcterms:modified xsi:type="dcterms:W3CDTF">2026-04-20T06:20:02Z</dcterms:modified>
</cp:coreProperties>
</file>